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notesMasterIdLst>
    <p:notesMasterId r:id="rId17"/>
  </p:notesMasterIdLst>
  <p:sldIdLst>
    <p:sldId id="256" r:id="rId2"/>
    <p:sldId id="300" r:id="rId3"/>
    <p:sldId id="289" r:id="rId4"/>
    <p:sldId id="271" r:id="rId5"/>
    <p:sldId id="290" r:id="rId6"/>
    <p:sldId id="303" r:id="rId7"/>
    <p:sldId id="304" r:id="rId8"/>
    <p:sldId id="292" r:id="rId9"/>
    <p:sldId id="299" r:id="rId10"/>
    <p:sldId id="297" r:id="rId11"/>
    <p:sldId id="305" r:id="rId12"/>
    <p:sldId id="309" r:id="rId13"/>
    <p:sldId id="294" r:id="rId14"/>
    <p:sldId id="308" r:id="rId15"/>
    <p:sldId id="30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1644" y="-2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371A57-2AEC-44A0-A01C-5BA57733E228}" type="datetimeFigureOut">
              <a:rPr lang="ru-RU" smtClean="0"/>
              <a:pPr/>
              <a:t>30.03.2022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AA1684-269A-47A2-8348-46DF86FD0ED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5931545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9E434-E038-474E-9169-45DF3611CCA6}" type="datetimeFigureOut">
              <a:rPr lang="ru-RU" smtClean="0"/>
              <a:pPr/>
              <a:t>30.03.2022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A2EC5-7AEE-49F3-8785-8330F95BEF2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520561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9E434-E038-474E-9169-45DF3611CCA6}" type="datetimeFigureOut">
              <a:rPr lang="ru-RU" smtClean="0"/>
              <a:pPr/>
              <a:t>30.03.2022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A2EC5-7AEE-49F3-8785-8330F95BEF2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3234264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9E434-E038-474E-9169-45DF3611CCA6}" type="datetimeFigureOut">
              <a:rPr lang="ru-RU" smtClean="0"/>
              <a:pPr/>
              <a:t>30.03.2022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A2EC5-7AEE-49F3-8785-8330F95BEF2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678815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9E434-E038-474E-9169-45DF3611CCA6}" type="datetimeFigureOut">
              <a:rPr lang="ru-RU" smtClean="0"/>
              <a:pPr/>
              <a:t>30.03.2022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A2EC5-7AEE-49F3-8785-8330F95BEF2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880695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9E434-E038-474E-9169-45DF3611CCA6}" type="datetimeFigureOut">
              <a:rPr lang="ru-RU" smtClean="0"/>
              <a:pPr/>
              <a:t>30.03.2022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A2EC5-7AEE-49F3-8785-8330F95BEF2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989535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9E434-E038-474E-9169-45DF3611CCA6}" type="datetimeFigureOut">
              <a:rPr lang="ru-RU" smtClean="0"/>
              <a:pPr/>
              <a:t>30.03.2022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A2EC5-7AEE-49F3-8785-8330F95BEF2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8447940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9E434-E038-474E-9169-45DF3611CCA6}" type="datetimeFigureOut">
              <a:rPr lang="ru-RU" smtClean="0"/>
              <a:pPr/>
              <a:t>30.03.2022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A2EC5-7AEE-49F3-8785-8330F95BEF2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59083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9E434-E038-474E-9169-45DF3611CCA6}" type="datetimeFigureOut">
              <a:rPr lang="ru-RU" smtClean="0"/>
              <a:pPr/>
              <a:t>30.03.2022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A2EC5-7AEE-49F3-8785-8330F95BEF2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2193208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9E434-E038-474E-9169-45DF3611CCA6}" type="datetimeFigureOut">
              <a:rPr lang="ru-RU" smtClean="0"/>
              <a:pPr/>
              <a:t>30.03.2022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A2EC5-7AEE-49F3-8785-8330F95BEF2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0731734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9E434-E038-474E-9169-45DF3611CCA6}" type="datetimeFigureOut">
              <a:rPr lang="ru-RU" smtClean="0"/>
              <a:pPr/>
              <a:t>30.03.2022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A2EC5-7AEE-49F3-8785-8330F95BEF2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60006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9E434-E038-474E-9169-45DF3611CCA6}" type="datetimeFigureOut">
              <a:rPr lang="ru-RU" smtClean="0"/>
              <a:pPr/>
              <a:t>30.03.2022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A2EC5-7AEE-49F3-8785-8330F95BEF2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167003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19E434-E038-474E-9169-45DF3611CCA6}" type="datetimeFigureOut">
              <a:rPr lang="ru-RU" smtClean="0"/>
              <a:pPr/>
              <a:t>30.03.2022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6A2EC5-7AEE-49F3-8785-8330F95BEF2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606344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56132" y="1484784"/>
            <a:ext cx="6878806" cy="313932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Правописание НЕ</a:t>
            </a:r>
          </a:p>
          <a:p>
            <a:pPr algn="ctr"/>
            <a:r>
              <a:rPr lang="ru-RU" sz="66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с именами </a:t>
            </a:r>
          </a:p>
          <a:p>
            <a:pPr algn="ctr"/>
            <a:r>
              <a:rPr lang="ru-RU" sz="66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прилагательными</a:t>
            </a:r>
            <a:endParaRPr lang="ru-RU" sz="6600" b="1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 descr="C:\Users\user\Desktop\img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15616" y="764704"/>
            <a:ext cx="5256584" cy="882352"/>
          </a:xfrm>
        </p:spPr>
        <p:txBody>
          <a:bodyPr>
            <a:noAutofit/>
          </a:bodyPr>
          <a:lstStyle/>
          <a:p>
            <a:pPr algn="l"/>
            <a:r>
              <a:rPr lang="ru-RU" dirty="0" smtClean="0"/>
              <a:t>Удивительные приключения </a:t>
            </a:r>
            <a:br>
              <a:rPr lang="ru-RU" dirty="0" smtClean="0"/>
            </a:br>
            <a:r>
              <a:rPr lang="ru-RU" dirty="0" smtClean="0"/>
              <a:t>частицы НЕ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351538841"/>
      </p:ext>
    </p:extLst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esktop\1613657503_26-p-fon-dlya-prezentatsii-skazochnii-dlya-dete-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1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539552" y="908720"/>
            <a:ext cx="8229600" cy="1012974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 полными и краткими качественными прилагательным пишется 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слитно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ru-RU" sz="2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6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71" name="Rectangle 3"/>
          <p:cNvSpPr>
            <a:spLocks noGrp="1" noRot="1" noChangeArrowheads="1"/>
          </p:cNvSpPr>
          <p:nvPr>
            <p:ph sz="half" idx="1"/>
          </p:nvPr>
        </p:nvSpPr>
        <p:spPr>
          <a:xfrm>
            <a:off x="467544" y="2332037"/>
            <a:ext cx="4038600" cy="4525963"/>
          </a:xfrm>
        </p:spPr>
        <p:txBody>
          <a:bodyPr>
            <a:normAutofit/>
          </a:bodyPr>
          <a:lstStyle/>
          <a:p>
            <a:pPr>
              <a:buNone/>
              <a:defRPr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pPr>
              <a:buNone/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слово </a:t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употребляется без </a:t>
            </a: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endParaRPr lang="ru-RU" sz="28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  <a:defRPr/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небрежный почерк, ненастная погода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4008" y="2332037"/>
            <a:ext cx="4499992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можно заменить синонимом без 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</a:t>
            </a:r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неголодный кот (сытый), невеселый мальчик (грустный)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низ 6"/>
          <p:cNvSpPr/>
          <p:nvPr/>
        </p:nvSpPr>
        <p:spPr>
          <a:xfrm rot="3485581">
            <a:off x="3334901" y="1954316"/>
            <a:ext cx="334319" cy="1173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 rot="18766085">
            <a:off x="5538677" y="2082293"/>
            <a:ext cx="298893" cy="99868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5098865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esktop\1613657503_26-p-fon-dlya-prezentatsii-skazochnii-dlya-dete-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1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404664"/>
            <a:ext cx="8229600" cy="1012974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 прилагательным пишется 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раздельно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ru-RU" sz="2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6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71" name="Rectangle 3"/>
          <p:cNvSpPr>
            <a:spLocks noGrp="1" noRot="1" noChangeArrowheads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pPr>
              <a:buNone/>
              <a:defRPr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к прилагательному относятся слова, усиливающие отрицание (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далеко не, вовсе не, ничуть не, нисколько не, отнюдь не и др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.). </a:t>
            </a:r>
            <a:endParaRPr lang="ru-RU" sz="2800" b="1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  <a:defRPr/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>
              <a:buNone/>
              <a:defRPr/>
            </a:pP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Ничуть не интересный фильм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есть противопоставление с союзом </a:t>
            </a:r>
            <a:r>
              <a:rPr lang="ru-RU" sz="3500" b="1" dirty="0" smtClean="0">
                <a:solidFill>
                  <a:srgbClr val="FF0000"/>
                </a:solidFill>
              </a:rPr>
              <a:t>а</a:t>
            </a:r>
            <a:endParaRPr lang="ru-RU" b="1" dirty="0" smtClean="0">
              <a:solidFill>
                <a:srgbClr val="FF0000"/>
              </a:solidFill>
            </a:endParaRP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</a:t>
            </a:r>
          </a:p>
          <a:p>
            <a:pPr>
              <a:buNone/>
            </a:pPr>
            <a:r>
              <a:rPr lang="ru-RU" dirty="0" smtClean="0"/>
              <a:t>    </a:t>
            </a:r>
          </a:p>
          <a:p>
            <a:pPr>
              <a:buNone/>
            </a:pPr>
            <a:r>
              <a:rPr lang="ru-RU" dirty="0" smtClean="0"/>
              <a:t>Не широкая, а узкая река.</a:t>
            </a:r>
            <a:endParaRPr lang="ru-RU" dirty="0"/>
          </a:p>
        </p:txBody>
      </p:sp>
      <p:sp>
        <p:nvSpPr>
          <p:cNvPr id="7" name="Стрелка вниз 6"/>
          <p:cNvSpPr/>
          <p:nvPr/>
        </p:nvSpPr>
        <p:spPr>
          <a:xfrm rot="3485581">
            <a:off x="3367283" y="1498717"/>
            <a:ext cx="247612" cy="6922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 rot="18766085">
            <a:off x="5433821" y="1533378"/>
            <a:ext cx="235920" cy="68548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5098865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user\Desktop\1613657503_26-p-fon-dlya-prezentatsii-skazochnii-dlya-dete-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80526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dirty="0" smtClean="0"/>
              <a:t>Раскройте скобки :      </a:t>
            </a:r>
          </a:p>
          <a:p>
            <a:pPr algn="ctr">
              <a:buNone/>
            </a:pPr>
            <a:r>
              <a:rPr lang="ru-RU" sz="3600" dirty="0" smtClean="0"/>
              <a:t>(не)уклюжий медвежонок;</a:t>
            </a:r>
          </a:p>
          <a:p>
            <a:pPr algn="ctr">
              <a:buNone/>
            </a:pPr>
            <a:r>
              <a:rPr lang="ru-RU" sz="3600" dirty="0" smtClean="0"/>
              <a:t>(не)дешевый , а дорогой костюм ; </a:t>
            </a:r>
          </a:p>
          <a:p>
            <a:pPr algn="ctr">
              <a:buNone/>
            </a:pPr>
            <a:r>
              <a:rPr lang="ru-RU" sz="3600" dirty="0" smtClean="0"/>
              <a:t>вовсе (не)безопасный маршрут;</a:t>
            </a:r>
          </a:p>
          <a:p>
            <a:pPr algn="ctr">
              <a:buNone/>
            </a:pPr>
            <a:r>
              <a:rPr lang="ru-RU" sz="3600" dirty="0" smtClean="0"/>
              <a:t>(не)доброе предчувствие; </a:t>
            </a:r>
          </a:p>
          <a:p>
            <a:pPr algn="ctr">
              <a:buNone/>
            </a:pPr>
            <a:r>
              <a:rPr lang="ru-RU" sz="3600" dirty="0" smtClean="0"/>
              <a:t>(не)винный поступок;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user\Desktop\1613657503_26-p-fon-dlya-prezentatsii-skazochnii-dlya-dete-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858000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endParaRPr lang="ru-RU" sz="8000" dirty="0" smtClean="0"/>
          </a:p>
          <a:p>
            <a:pPr>
              <a:buNone/>
            </a:pPr>
            <a:r>
              <a:rPr lang="ru-RU" sz="8000" dirty="0" smtClean="0"/>
              <a:t>        Кукушка на вид – (не)</a:t>
            </a:r>
            <a:r>
              <a:rPr lang="ru-RU" sz="8000" dirty="0" err="1" smtClean="0"/>
              <a:t>взрачная</a:t>
            </a:r>
            <a:r>
              <a:rPr lang="ru-RU" sz="8000" dirty="0" smtClean="0"/>
              <a:t> птичка. Из семисот живущих в наших лесах пород птиц только кукушка не вьет гнезда и не выводит птенцов. Это одна из загадок кукушки.</a:t>
            </a:r>
          </a:p>
          <a:p>
            <a:pPr>
              <a:buNone/>
            </a:pPr>
            <a:r>
              <a:rPr lang="ru-RU" sz="8000" dirty="0" smtClean="0"/>
              <a:t>        У кукушки (не)обычное яйцо. Кукушонок из него вылупляется на день-два  раньше остальных птенцов, обсыхает и начинает выбрасывать из гнезда другие яйца, пока гнездо не останется пустым. (Не)сильный, (не)зрячий, голый, но настойчивый и упорный.</a:t>
            </a:r>
          </a:p>
          <a:p>
            <a:pPr>
              <a:buNone/>
            </a:pPr>
            <a:r>
              <a:rPr lang="ru-RU" sz="8000" dirty="0" smtClean="0"/>
              <a:t>        Растет кукушонок очень быстро, потому что ест за пятерых, и приемные родители едва успевают совать корм птенцу в глотку. Тем не менее он почти всегда (не)сытый, а голодный.</a:t>
            </a:r>
          </a:p>
          <a:p>
            <a:pPr>
              <a:buNone/>
            </a:pPr>
            <a:r>
              <a:rPr lang="ru-RU" sz="8000" dirty="0" smtClean="0"/>
              <a:t>       Молодые кукушата самостоятельно отправляются в далекую Африку. Никогда они там не были, но они не сбиваются с пути, знают, где остановиться и как на чужбине прожить. Ответа на эту далеко (не)легкую загадку до сих пор нет.</a:t>
            </a:r>
          </a:p>
          <a:p>
            <a:pPr>
              <a:buNone/>
            </a:pPr>
            <a:r>
              <a:rPr lang="ru-RU" sz="8000" dirty="0" smtClean="0"/>
              <a:t>       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1613657503_26-p-fon-dlya-prezentatsii-skazochnii-dlya-dete-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7236296" y="2981642"/>
            <a:ext cx="1609254" cy="10795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СЛИТНО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39551" y="2967355"/>
            <a:ext cx="1639451" cy="1253733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РАЗДЕЛЬНО</a:t>
            </a: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6158548" y="0"/>
            <a:ext cx="2805940" cy="2564904"/>
          </a:xfrm>
          <a:prstGeom prst="horizontalScroll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b="1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Без НЕ </a:t>
            </a:r>
            <a:r>
              <a:rPr lang="ru-RU" b="1" u="sng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не</a:t>
            </a:r>
            <a:r>
              <a:rPr lang="ru-RU" b="1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 употребляется 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(нелепый, неряшливый)</a:t>
            </a:r>
          </a:p>
        </p:txBody>
      </p:sp>
      <p:sp>
        <p:nvSpPr>
          <p:cNvPr id="8" name="Горизонтальный свиток 7"/>
          <p:cNvSpPr/>
          <p:nvPr/>
        </p:nvSpPr>
        <p:spPr>
          <a:xfrm>
            <a:off x="251520" y="0"/>
            <a:ext cx="2952304" cy="2492896"/>
          </a:xfrm>
          <a:prstGeom prst="horizontalScroll">
            <a:avLst/>
          </a:prstGeom>
          <a:solidFill>
            <a:schemeClr val="accent6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Есть </a:t>
            </a:r>
            <a:r>
              <a:rPr lang="ru-RU" b="1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противопоставление с союзом а 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(</a:t>
            </a:r>
            <a:r>
              <a:rPr lang="ru-RU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не весёлый, а грустный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)</a:t>
            </a:r>
          </a:p>
        </p:txBody>
      </p:sp>
      <p:sp>
        <p:nvSpPr>
          <p:cNvPr id="9" name="Горизонтальный свиток 8"/>
          <p:cNvSpPr/>
          <p:nvPr/>
        </p:nvSpPr>
        <p:spPr>
          <a:xfrm>
            <a:off x="251520" y="4653136"/>
            <a:ext cx="2806164" cy="2122633"/>
          </a:xfrm>
          <a:prstGeom prst="horizontalScroll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Есть слова </a:t>
            </a:r>
            <a:r>
              <a:rPr lang="ru-RU" b="1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далеко не, совсем не, ничуть не 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(совсем не удобная одежда)</a:t>
            </a:r>
          </a:p>
        </p:txBody>
      </p:sp>
      <p:sp>
        <p:nvSpPr>
          <p:cNvPr id="10" name="Горизонтальный свиток 9"/>
          <p:cNvSpPr/>
          <p:nvPr/>
        </p:nvSpPr>
        <p:spPr>
          <a:xfrm>
            <a:off x="6022974" y="4581128"/>
            <a:ext cx="2941513" cy="2276872"/>
          </a:xfrm>
          <a:prstGeom prst="horizontalScroll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b="1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Есть синоним или близкое по значению слово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(невеселый-грустный) </a:t>
            </a:r>
          </a:p>
        </p:txBody>
      </p:sp>
      <p:sp>
        <p:nvSpPr>
          <p:cNvPr id="13" name="Стрелка вниз 12"/>
          <p:cNvSpPr/>
          <p:nvPr/>
        </p:nvSpPr>
        <p:spPr>
          <a:xfrm>
            <a:off x="7884368" y="4149080"/>
            <a:ext cx="431800" cy="650876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  <p:sp>
        <p:nvSpPr>
          <p:cNvPr id="14" name="Стрелка вверх 13"/>
          <p:cNvSpPr/>
          <p:nvPr/>
        </p:nvSpPr>
        <p:spPr>
          <a:xfrm>
            <a:off x="7956376" y="2276873"/>
            <a:ext cx="360040" cy="648072"/>
          </a:xfrm>
          <a:prstGeom prst="up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  <p:sp>
        <p:nvSpPr>
          <p:cNvPr id="15" name="Стрелка вверх 14"/>
          <p:cNvSpPr/>
          <p:nvPr/>
        </p:nvSpPr>
        <p:spPr>
          <a:xfrm>
            <a:off x="1115616" y="2204864"/>
            <a:ext cx="360040" cy="720248"/>
          </a:xfrm>
          <a:prstGeom prst="up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1187624" y="4221088"/>
            <a:ext cx="359792" cy="650876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  <p:sp>
        <p:nvSpPr>
          <p:cNvPr id="17" name="Объект 3"/>
          <p:cNvSpPr txBox="1">
            <a:spLocks/>
          </p:cNvSpPr>
          <p:nvPr/>
        </p:nvSpPr>
        <p:spPr>
          <a:xfrm>
            <a:off x="2339752" y="2348880"/>
            <a:ext cx="4680520" cy="249174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defPPr>
              <a:defRPr lang="ru-RU"/>
            </a:defPPr>
            <a:lvl1pPr marL="228600" indent="-22860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FontTx/>
              <a:buNone/>
              <a:defRPr/>
            </a:pPr>
            <a:r>
              <a:rPr lang="ru-RU" sz="3200" b="1" dirty="0" smtClean="0">
                <a:solidFill>
                  <a:sysClr val="windowText" lastClr="000000">
                    <a:lumMod val="95000"/>
                    <a:lumOff val="5000"/>
                  </a:sysClr>
                </a:solidFill>
                <a:latin typeface="Calibri"/>
              </a:rPr>
              <a:t>НЕ</a:t>
            </a:r>
            <a:r>
              <a:rPr lang="ru-RU" b="1" dirty="0" smtClean="0">
                <a:solidFill>
                  <a:sysClr val="windowText" lastClr="000000">
                    <a:lumMod val="95000"/>
                    <a:lumOff val="5000"/>
                  </a:sysClr>
                </a:solidFill>
                <a:latin typeface="Calibri"/>
              </a:rPr>
              <a:t> с прилагательными </a:t>
            </a:r>
            <a:endParaRPr lang="ru-RU" b="1" dirty="0">
              <a:solidFill>
                <a:sysClr val="windowText" lastClr="000000">
                  <a:lumMod val="95000"/>
                  <a:lumOff val="5000"/>
                </a:sysClr>
              </a:solidFill>
              <a:latin typeface="Calibri"/>
            </a:endParaRPr>
          </a:p>
        </p:txBody>
      </p:sp>
      <p:sp>
        <p:nvSpPr>
          <p:cNvPr id="18" name="Содержимое 1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38521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Заголовок 2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4" name="Подзаголовок 2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1613657503_26-p-fon-dlya-prezentatsii-skazochnii-dlya-dete-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E:\0e09ec02d69f277a86de1b014bd33e83--clip-art-gi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620688"/>
            <a:ext cx="6715125" cy="48390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Desktop\Фоны\фон 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41413" y="-407988"/>
            <a:ext cx="11428413" cy="767556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/>
              <a:t> </a:t>
            </a:r>
            <a:endParaRPr lang="ru-RU" sz="5400" b="1" dirty="0"/>
          </a:p>
        </p:txBody>
      </p:sp>
      <p:pic>
        <p:nvPicPr>
          <p:cNvPr id="1026" name="Picture 2" descr="C:\Users\user\Desktop\к печати\замок 1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765175"/>
            <a:ext cx="6048375" cy="5805488"/>
          </a:xfrm>
          <a:prstGeom prst="rect">
            <a:avLst/>
          </a:prstGeom>
          <a:noFill/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-180528" y="3068960"/>
            <a:ext cx="6400800" cy="1752600"/>
          </a:xfrm>
        </p:spPr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chemeClr val="tx1"/>
                </a:solidFill>
              </a:rPr>
              <a:t>Глаголы</a:t>
            </a:r>
            <a:endParaRPr lang="ru-RU" sz="5400" b="1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5483659c6fd470f25a722f94715ae1c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7700" b="1" dirty="0" smtClean="0"/>
              <a:t>                                      </a:t>
            </a:r>
            <a:r>
              <a:rPr lang="ru-RU" sz="7200" b="1" dirty="0" smtClean="0"/>
              <a:t>гулять </a:t>
            </a:r>
            <a:r>
              <a:rPr lang="ru-RU" sz="7700" b="1" dirty="0" smtClean="0"/>
              <a:t>работать</a:t>
            </a:r>
          </a:p>
          <a:p>
            <a:pPr>
              <a:buNone/>
            </a:pPr>
            <a:r>
              <a:rPr lang="ru-RU" sz="5200" b="1" dirty="0" smtClean="0"/>
              <a:t>                                   </a:t>
            </a:r>
          </a:p>
          <a:p>
            <a:pPr>
              <a:buNone/>
            </a:pPr>
            <a:r>
              <a:rPr lang="ru-RU" sz="5200" b="1" dirty="0" smtClean="0">
                <a:solidFill>
                  <a:srgbClr val="C00000"/>
                </a:solidFill>
              </a:rPr>
              <a:t>                                       </a:t>
            </a:r>
            <a:r>
              <a:rPr lang="ru-RU" sz="8600" b="1" dirty="0" smtClean="0"/>
              <a:t>НЕ</a:t>
            </a:r>
            <a:r>
              <a:rPr lang="ru-RU" sz="8700" b="1" dirty="0" smtClean="0"/>
              <a:t>    </a:t>
            </a:r>
            <a:r>
              <a:rPr lang="ru-RU" sz="7800" b="1" dirty="0" smtClean="0"/>
              <a:t>учиться                  </a:t>
            </a:r>
          </a:p>
          <a:p>
            <a:pPr>
              <a:buNone/>
            </a:pPr>
            <a:endParaRPr lang="ru-RU" sz="7800" b="1" dirty="0" smtClean="0"/>
          </a:p>
          <a:p>
            <a:pPr>
              <a:buNone/>
            </a:pPr>
            <a:r>
              <a:rPr lang="ru-RU" sz="7800" b="1" dirty="0" smtClean="0"/>
              <a:t>    смотреть</a:t>
            </a:r>
            <a:endParaRPr lang="ru-RU" sz="5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1613657503_26-p-fon-dlya-prezentatsii-skazochnii-dlya-dete-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492196"/>
            <a:ext cx="8229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/>
              <a:t>Правило:</a:t>
            </a:r>
            <a:endParaRPr lang="ru-RU" sz="4000" b="1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800" b="1" dirty="0" smtClean="0"/>
              <a:t> НЕ</a:t>
            </a:r>
            <a:r>
              <a:rPr lang="ru-RU" sz="3600" b="1" dirty="0" smtClean="0"/>
              <a:t> с глаголами пишется раздельно</a:t>
            </a:r>
            <a:r>
              <a:rPr lang="ru-RU" sz="3600" dirty="0" smtClean="0"/>
              <a:t>: </a:t>
            </a:r>
          </a:p>
          <a:p>
            <a:pPr>
              <a:buNone/>
            </a:pPr>
            <a:r>
              <a:rPr lang="ru-RU" sz="3600" dirty="0" smtClean="0"/>
              <a:t>   - не купить, не объяснить.</a:t>
            </a:r>
          </a:p>
          <a:p>
            <a:pPr>
              <a:buNone/>
            </a:pPr>
            <a:r>
              <a:rPr lang="ru-RU" sz="3600" dirty="0" smtClean="0"/>
              <a:t>  </a:t>
            </a:r>
            <a:r>
              <a:rPr lang="ru-RU" sz="3600" b="1" dirty="0" smtClean="0"/>
              <a:t>Кроме случаев, когда глагол без </a:t>
            </a:r>
            <a:r>
              <a:rPr lang="ru-RU" sz="5400" b="1" dirty="0" smtClean="0"/>
              <a:t>НЕ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не</a:t>
            </a:r>
            <a:r>
              <a:rPr lang="ru-RU" sz="3600" b="1" dirty="0" smtClean="0"/>
              <a:t> употребляется:</a:t>
            </a:r>
          </a:p>
          <a:p>
            <a:pPr>
              <a:buNone/>
            </a:pPr>
            <a:r>
              <a:rPr lang="ru-RU" sz="3600" dirty="0" smtClean="0"/>
              <a:t>  - негодовать, ненавидеть.</a:t>
            </a:r>
            <a:endParaRPr lang="ru-RU" sz="3600" dirty="0"/>
          </a:p>
        </p:txBody>
      </p:sp>
    </p:spTree>
    <p:extLst>
      <p:ext uri="{BB962C8B-B14F-4D97-AF65-F5344CB8AC3E}">
        <p14:creationId xmlns="" xmlns:p14="http://schemas.microsoft.com/office/powerpoint/2010/main" val="274454023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user\Desktop\Фоны\фон 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41413" y="-407988"/>
            <a:ext cx="11428413" cy="7675563"/>
          </a:xfrm>
          <a:prstGeom prst="rect">
            <a:avLst/>
          </a:prstGeom>
          <a:noFill/>
        </p:spPr>
      </p:pic>
      <p:pic>
        <p:nvPicPr>
          <p:cNvPr id="2050" name="Picture 2" descr="C:\Users\user\Desktop\к печати\замок 3.p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764704"/>
            <a:ext cx="6624736" cy="573325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717032"/>
            <a:ext cx="8229600" cy="1143000"/>
          </a:xfrm>
        </p:spPr>
        <p:txBody>
          <a:bodyPr/>
          <a:lstStyle/>
          <a:p>
            <a:r>
              <a:rPr lang="ru-RU" b="1" dirty="0" smtClean="0"/>
              <a:t>Существительные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1612854162_133-p-fon-dlya-skazki-krasnaya-shapochka-17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83362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          </a:t>
            </a:r>
            <a:br>
              <a:rPr lang="ru-RU" dirty="0" smtClean="0"/>
            </a:br>
            <a:r>
              <a:rPr lang="ru-RU" dirty="0" smtClean="0"/>
              <a:t>     </a:t>
            </a:r>
            <a:r>
              <a:rPr lang="ru-RU" b="1" dirty="0" smtClean="0"/>
              <a:t>Несчастье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не стол                  </a:t>
            </a:r>
            <a:r>
              <a:rPr lang="ru-RU" dirty="0" smtClean="0"/>
              <a:t>                             </a:t>
            </a: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>                                                      </a:t>
            </a:r>
            <a:r>
              <a:rPr lang="ru-RU" b="1" smtClean="0"/>
              <a:t>неуч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    </a:t>
            </a:r>
            <a:br>
              <a:rPr lang="ru-RU" dirty="0" smtClean="0"/>
            </a:br>
            <a:r>
              <a:rPr lang="ru-RU" dirty="0" smtClean="0"/>
              <a:t>                             </a:t>
            </a:r>
            <a:r>
              <a:rPr lang="ru-RU" b="1" dirty="0" err="1" smtClean="0"/>
              <a:t>неряха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esktop\1613657503_26-p-fon-dlya-prezentatsii-skazochnii-dlya-dete-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942000"/>
            <a:ext cx="9144000" cy="10800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Правило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0405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НЕ с существительными пишется слитно</a:t>
            </a:r>
          </a:p>
          <a:p>
            <a:pPr>
              <a:buNone/>
            </a:pPr>
            <a:r>
              <a:rPr lang="ru-RU" dirty="0" smtClean="0"/>
              <a:t>- если существительное без НЕ не употребляется: незабудка, неразбериха;</a:t>
            </a:r>
          </a:p>
          <a:p>
            <a:pPr>
              <a:buNone/>
            </a:pPr>
            <a:r>
              <a:rPr lang="ru-RU" dirty="0" smtClean="0"/>
              <a:t>- если существительное с НЕ можно заменить синонимом без НЕ: несчастье(беда), неправда (ложь).</a:t>
            </a:r>
          </a:p>
          <a:p>
            <a:pPr>
              <a:buNone/>
            </a:pPr>
            <a:r>
              <a:rPr lang="ru-RU" b="1" dirty="0" smtClean="0"/>
              <a:t>НЕ с существительными пишется раздельно</a:t>
            </a:r>
            <a:r>
              <a:rPr lang="ru-RU" dirty="0" smtClean="0"/>
              <a:t>,</a:t>
            </a:r>
          </a:p>
          <a:p>
            <a:pPr>
              <a:buNone/>
            </a:pPr>
            <a:r>
              <a:rPr lang="ru-RU" dirty="0" smtClean="0"/>
              <a:t>если есть противопоставление с союзом а:</a:t>
            </a:r>
          </a:p>
          <a:p>
            <a:pPr>
              <a:buNone/>
            </a:pPr>
            <a:r>
              <a:rPr lang="ru-RU" dirty="0" smtClean="0"/>
              <a:t>         Не счастье , а беда. Не правда, а ложь.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Desktop\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634082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b="1" i="1" dirty="0" smtClean="0">
                <a:solidFill>
                  <a:schemeClr val="bg1"/>
                </a:solidFill>
              </a:rPr>
              <a:t>(</a:t>
            </a:r>
            <a:r>
              <a:rPr lang="ru-RU" sz="4000" b="1" i="1" dirty="0" smtClean="0">
                <a:solidFill>
                  <a:schemeClr val="bg1"/>
                </a:solidFill>
              </a:rPr>
              <a:t>Не)</a:t>
            </a:r>
            <a:r>
              <a:rPr lang="ru-RU" sz="4000" b="1" i="1" dirty="0" err="1" smtClean="0">
                <a:solidFill>
                  <a:schemeClr val="bg1"/>
                </a:solidFill>
              </a:rPr>
              <a:t>брежный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b="1" i="1" dirty="0" smtClean="0">
                <a:solidFill>
                  <a:schemeClr val="bg1"/>
                </a:solidFill>
              </a:rPr>
              <a:t> (Не)здоров</a:t>
            </a:r>
          </a:p>
          <a:p>
            <a:pPr>
              <a:buNone/>
            </a:pPr>
            <a:r>
              <a:rPr lang="ru-RU" sz="3600" b="1" i="1" dirty="0" smtClean="0">
                <a:solidFill>
                  <a:schemeClr val="bg1"/>
                </a:solidFill>
              </a:rPr>
              <a:t>  </a:t>
            </a:r>
          </a:p>
          <a:p>
            <a:pPr>
              <a:buNone/>
            </a:pPr>
            <a:r>
              <a:rPr lang="ru-RU" sz="3600" b="1" i="1" dirty="0" smtClean="0">
                <a:solidFill>
                  <a:schemeClr val="bg1"/>
                </a:solidFill>
              </a:rPr>
              <a:t>    (Не)высокий</a:t>
            </a:r>
            <a:endParaRPr lang="ru-RU" sz="3600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ru-RU" b="1" i="1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3600" b="1" i="1" dirty="0" smtClean="0">
                <a:solidFill>
                  <a:schemeClr val="bg1"/>
                </a:solidFill>
              </a:rPr>
              <a:t>       (Не)</a:t>
            </a:r>
            <a:r>
              <a:rPr lang="ru-RU" sz="3600" b="1" i="1" dirty="0" err="1" smtClean="0">
                <a:solidFill>
                  <a:schemeClr val="bg1"/>
                </a:solidFill>
              </a:rPr>
              <a:t>настный</a:t>
            </a:r>
            <a:endParaRPr lang="ru-RU" sz="3600" b="1" i="1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chemeClr val="bg1"/>
                </a:solidFill>
              </a:rPr>
              <a:t>                                                       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user\Desktop\Фоны\фон 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41413" y="-407988"/>
            <a:ext cx="11428413" cy="7675563"/>
          </a:xfrm>
          <a:prstGeom prst="rect">
            <a:avLst/>
          </a:prstGeom>
          <a:noFill/>
        </p:spPr>
      </p:pic>
      <p:pic>
        <p:nvPicPr>
          <p:cNvPr id="3074" name="Picture 2" descr="C:\Users\user\Desktop\к печати\замок 2.p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80528" y="548680"/>
            <a:ext cx="7344815" cy="609329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060848"/>
            <a:ext cx="4968552" cy="908720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Прилагательные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1009</TotalTime>
  <Words>299</Words>
  <Application>Microsoft Office PowerPoint</Application>
  <PresentationFormat>Экран (4:3)</PresentationFormat>
  <Paragraphs>73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Удивительные приключения  частицы НЕ</vt:lpstr>
      <vt:lpstr> </vt:lpstr>
      <vt:lpstr>Слайд 3</vt:lpstr>
      <vt:lpstr>Правило:</vt:lpstr>
      <vt:lpstr>Существительные</vt:lpstr>
      <vt:lpstr>                Несчастье   не стол                                                                                                      неуч                                                            неряха</vt:lpstr>
      <vt:lpstr>Правило</vt:lpstr>
      <vt:lpstr>(Не)брежный </vt:lpstr>
      <vt:lpstr>Прилагательные</vt:lpstr>
      <vt:lpstr>НЕ с полными и краткими качественными прилагательным пишется  слитно  если  </vt:lpstr>
      <vt:lpstr> НЕ с прилагательным пишется  раздельно если  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Школа</cp:lastModifiedBy>
  <cp:revision>104</cp:revision>
  <dcterms:created xsi:type="dcterms:W3CDTF">2015-03-01T17:53:04Z</dcterms:created>
  <dcterms:modified xsi:type="dcterms:W3CDTF">2022-03-30T09:32:03Z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407935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