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5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4" r:id="rId18"/>
    <p:sldId id="275" r:id="rId19"/>
    <p:sldId id="276" r:id="rId20"/>
    <p:sldId id="283" r:id="rId21"/>
    <p:sldId id="284" r:id="rId22"/>
    <p:sldId id="279" r:id="rId23"/>
    <p:sldId id="281" r:id="rId24"/>
    <p:sldId id="282" r:id="rId25"/>
    <p:sldId id="280" r:id="rId26"/>
    <p:sldId id="286" r:id="rId27"/>
    <p:sldId id="287" r:id="rId28"/>
    <p:sldId id="288" r:id="rId29"/>
    <p:sldId id="29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B118F"/>
    <a:srgbClr val="1912AE"/>
    <a:srgbClr val="FF66CC"/>
    <a:srgbClr val="FF7C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89" autoAdjust="0"/>
    <p:restoredTop sz="94718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33" t="-4870" r="18742" b="4870"/>
          <a:stretch/>
        </p:blipFill>
        <p:spPr>
          <a:xfrm>
            <a:off x="0" y="2571506"/>
            <a:ext cx="9000492" cy="41020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7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413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205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5138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650" y="4702520"/>
            <a:ext cx="8740700" cy="19375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7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06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8087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7457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787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5291847"/>
            <a:ext cx="8784976" cy="14495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21952"/>
            <a:ext cx="9144000" cy="6858000"/>
          </a:xfrm>
          <a:prstGeom prst="frame">
            <a:avLst>
              <a:gd name="adj1" fmla="val 287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265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768" y="4130768"/>
            <a:ext cx="8748464" cy="2624539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7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2849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3833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7139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1916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2.xml"/><Relationship Id="rId18" Type="http://schemas.openxmlformats.org/officeDocument/2006/relationships/slide" Target="slide29.xml"/><Relationship Id="rId3" Type="http://schemas.openxmlformats.org/officeDocument/2006/relationships/slide" Target="slide8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17" Type="http://schemas.openxmlformats.org/officeDocument/2006/relationships/slide" Target="slide6.xml"/><Relationship Id="rId2" Type="http://schemas.openxmlformats.org/officeDocument/2006/relationships/slide" Target="slide4.xml"/><Relationship Id="rId16" Type="http://schemas.openxmlformats.org/officeDocument/2006/relationships/slide" Target="slide2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11" Type="http://schemas.openxmlformats.org/officeDocument/2006/relationships/slide" Target="slide18.xml"/><Relationship Id="rId5" Type="http://schemas.openxmlformats.org/officeDocument/2006/relationships/slide" Target="slide12.xml"/><Relationship Id="rId15" Type="http://schemas.openxmlformats.org/officeDocument/2006/relationships/slide" Target="slide25.xml"/><Relationship Id="rId10" Type="http://schemas.openxmlformats.org/officeDocument/2006/relationships/slide" Target="slide17.xml"/><Relationship Id="rId4" Type="http://schemas.openxmlformats.org/officeDocument/2006/relationships/slide" Target="slide10.xml"/><Relationship Id="rId9" Type="http://schemas.openxmlformats.org/officeDocument/2006/relationships/slide" Target="slide16.xml"/><Relationship Id="rId14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8143932" cy="264320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B118F"/>
                </a:solidFill>
                <a:latin typeface="Times New Roman" pitchFamily="18" charset="0"/>
                <a:cs typeface="Times New Roman" pitchFamily="18" charset="0"/>
              </a:rPr>
              <a:t>«Глазов – </a:t>
            </a:r>
            <a:r>
              <a:rPr lang="ru-RU" sz="4800" b="1" dirty="0" smtClean="0">
                <a:solidFill>
                  <a:srgbClr val="0B118F"/>
                </a:solidFill>
                <a:latin typeface="Times New Roman" pitchFamily="18" charset="0"/>
                <a:cs typeface="Times New Roman" pitchFamily="18" charset="0"/>
              </a:rPr>
              <a:t>город, </a:t>
            </a:r>
            <a:r>
              <a:rPr lang="ru-RU" sz="4800" b="1" dirty="0" smtClean="0">
                <a:solidFill>
                  <a:srgbClr val="0B118F"/>
                </a:solidFill>
                <a:latin typeface="Times New Roman" pitchFamily="18" charset="0"/>
                <a:cs typeface="Times New Roman" pitchFamily="18" charset="0"/>
              </a:rPr>
              <a:t>где я живу!»</a:t>
            </a:r>
            <a:br>
              <a:rPr lang="ru-RU" sz="4800" b="1" dirty="0" smtClean="0">
                <a:solidFill>
                  <a:srgbClr val="0B118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0B118F"/>
                </a:solidFill>
                <a:latin typeface="Times New Roman" pitchFamily="18" charset="0"/>
                <a:cs typeface="Times New Roman" pitchFamily="18" charset="0"/>
              </a:rPr>
              <a:t>Дидактическая интерактивная игра для детей подготовительной группы.</a:t>
            </a:r>
            <a:endParaRPr lang="ru-RU" sz="2800" i="1" dirty="0">
              <a:solidFill>
                <a:srgbClr val="0B11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286248" y="3357562"/>
            <a:ext cx="4572032" cy="1357322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воспитатель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Урсегова А.В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0715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4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Угадай здание по фрагменту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20190126_002857.png"/>
          <p:cNvPicPr>
            <a:picLocks noChangeAspect="1"/>
          </p:cNvPicPr>
          <p:nvPr/>
        </p:nvPicPr>
        <p:blipFill>
          <a:blip r:embed="rId2" cstate="print"/>
          <a:srcRect t="5839" r="1873" b="19840"/>
          <a:stretch>
            <a:fillRect/>
          </a:stretch>
        </p:blipFill>
        <p:spPr>
          <a:xfrm>
            <a:off x="357158" y="1714488"/>
            <a:ext cx="8286808" cy="4729196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357158" y="1714488"/>
            <a:ext cx="207170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572264" y="1714488"/>
            <a:ext cx="207170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57158" y="3286124"/>
            <a:ext cx="207170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428860" y="3286124"/>
            <a:ext cx="207170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500562" y="3286124"/>
            <a:ext cx="207170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572264" y="3286124"/>
            <a:ext cx="207170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57158" y="4857760"/>
            <a:ext cx="207170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428860" y="4857760"/>
            <a:ext cx="207170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500562" y="4857760"/>
            <a:ext cx="207170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572264" y="4857760"/>
            <a:ext cx="207170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357313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Лицей искусств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929586" y="6000768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121015070112-f60a4b19-me.jpg"/>
          <p:cNvPicPr>
            <a:picLocks noChangeAspect="1"/>
          </p:cNvPicPr>
          <p:nvPr/>
        </p:nvPicPr>
        <p:blipFill>
          <a:blip r:embed="rId2" cstate="print"/>
          <a:srcRect t="14586" r="3165" b="9087"/>
          <a:stretch>
            <a:fillRect/>
          </a:stretch>
        </p:blipFill>
        <p:spPr>
          <a:xfrm>
            <a:off x="357159" y="285728"/>
            <a:ext cx="5786477" cy="30003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</p:spPr>
      </p:pic>
      <p:pic>
        <p:nvPicPr>
          <p:cNvPr id="4" name="Рисунок 3" descr="23.JPG"/>
          <p:cNvPicPr>
            <a:picLocks noChangeAspect="1"/>
          </p:cNvPicPr>
          <p:nvPr/>
        </p:nvPicPr>
        <p:blipFill>
          <a:blip r:embed="rId3" cstate="print"/>
          <a:srcRect r="19531" b="32250"/>
          <a:stretch>
            <a:fillRect/>
          </a:stretch>
        </p:blipFill>
        <p:spPr>
          <a:xfrm>
            <a:off x="285720" y="3500438"/>
            <a:ext cx="4273768" cy="269239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 descr="2Cout_coWjY.jpg"/>
          <p:cNvPicPr>
            <a:picLocks noChangeAspect="1"/>
          </p:cNvPicPr>
          <p:nvPr/>
        </p:nvPicPr>
        <p:blipFill>
          <a:blip r:embed="rId4" cstate="print"/>
          <a:srcRect l="12817"/>
          <a:stretch>
            <a:fillRect/>
          </a:stretch>
        </p:blipFill>
        <p:spPr>
          <a:xfrm>
            <a:off x="5000628" y="3357562"/>
            <a:ext cx="3687126" cy="269611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>
            <a:off x="8215338" y="6143644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7.03704E-6 L -0.2599 -0.40949 " pathEditMode="relative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31223042536-053734b4-me.jpg"/>
          <p:cNvPicPr>
            <a:picLocks noChangeAspect="1"/>
          </p:cNvPicPr>
          <p:nvPr/>
        </p:nvPicPr>
        <p:blipFill>
          <a:blip r:embed="rId2" cstate="print"/>
          <a:srcRect l="23339" t="-296" r="10227" b="33386"/>
          <a:stretch>
            <a:fillRect/>
          </a:stretch>
        </p:blipFill>
        <p:spPr>
          <a:xfrm>
            <a:off x="857224" y="285728"/>
            <a:ext cx="5429288" cy="350046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 descr="1254399751_starkinolux_front.jpg"/>
          <p:cNvPicPr>
            <a:picLocks noChangeAspect="1"/>
          </p:cNvPicPr>
          <p:nvPr/>
        </p:nvPicPr>
        <p:blipFill>
          <a:blip r:embed="rId3" cstate="print"/>
          <a:srcRect l="19145" t="10329" r="13665"/>
          <a:stretch>
            <a:fillRect/>
          </a:stretch>
        </p:blipFill>
        <p:spPr>
          <a:xfrm>
            <a:off x="3857620" y="3857628"/>
            <a:ext cx="4235853" cy="2571768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4" name="Рисунок 3" descr="04_big.jpg"/>
          <p:cNvPicPr>
            <a:picLocks noChangeAspect="1"/>
          </p:cNvPicPr>
          <p:nvPr/>
        </p:nvPicPr>
        <p:blipFill>
          <a:blip r:embed="rId4" cstate="print"/>
          <a:srcRect l="11919" t="10439" r="1098" b="5494"/>
          <a:stretch>
            <a:fillRect/>
          </a:stretch>
        </p:blipFill>
        <p:spPr>
          <a:xfrm>
            <a:off x="285720" y="3857628"/>
            <a:ext cx="3500462" cy="2537324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8215338" y="6000768"/>
            <a:ext cx="714380" cy="571504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643 -0.01343 L -0.22969 -0.381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170402175438-61e06e50-me.jpg"/>
          <p:cNvPicPr>
            <a:picLocks noChangeAspect="1"/>
          </p:cNvPicPr>
          <p:nvPr/>
        </p:nvPicPr>
        <p:blipFill>
          <a:blip r:embed="rId2" cstate="print"/>
          <a:srcRect t="8503" r="9142" b="13264"/>
          <a:stretch>
            <a:fillRect/>
          </a:stretch>
        </p:blipFill>
        <p:spPr>
          <a:xfrm>
            <a:off x="1000100" y="214290"/>
            <a:ext cx="5857916" cy="328614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6293072.jpg"/>
          <p:cNvPicPr>
            <a:picLocks noChangeAspect="1"/>
          </p:cNvPicPr>
          <p:nvPr/>
        </p:nvPicPr>
        <p:blipFill>
          <a:blip r:embed="rId3" cstate="print"/>
          <a:srcRect l="5468" t="2084" r="25000" b="20833"/>
          <a:stretch>
            <a:fillRect/>
          </a:stretch>
        </p:blipFill>
        <p:spPr>
          <a:xfrm>
            <a:off x="4572000" y="3571876"/>
            <a:ext cx="3500462" cy="2910496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7" name="Рисунок 6" descr="гум.jpg"/>
          <p:cNvPicPr>
            <a:picLocks noChangeAspect="1"/>
          </p:cNvPicPr>
          <p:nvPr/>
        </p:nvPicPr>
        <p:blipFill>
          <a:blip r:embed="rId4" cstate="print"/>
          <a:srcRect l="11452" t="-1028"/>
          <a:stretch>
            <a:fillRect/>
          </a:stretch>
        </p:blipFill>
        <p:spPr>
          <a:xfrm>
            <a:off x="285720" y="3571876"/>
            <a:ext cx="3866737" cy="3071810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8215338" y="6072206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1536E-6 L 0.09444 -0.30411 " pathEditMode="relative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vokzal.jpg"/>
          <p:cNvPicPr>
            <a:picLocks noChangeAspect="1"/>
          </p:cNvPicPr>
          <p:nvPr/>
        </p:nvPicPr>
        <p:blipFill>
          <a:blip r:embed="rId2" cstate="print"/>
          <a:srcRect l="21094" t="23036" r="8593" b="16002"/>
          <a:stretch>
            <a:fillRect/>
          </a:stretch>
        </p:blipFill>
        <p:spPr>
          <a:xfrm>
            <a:off x="928662" y="285728"/>
            <a:ext cx="6058492" cy="350046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zd_vokzal_glazov_foto-1.jpg"/>
          <p:cNvPicPr>
            <a:picLocks noChangeAspect="1"/>
          </p:cNvPicPr>
          <p:nvPr/>
        </p:nvPicPr>
        <p:blipFill>
          <a:blip r:embed="rId3" cstate="print"/>
          <a:srcRect l="3571" r="1786" b="6268"/>
          <a:stretch>
            <a:fillRect/>
          </a:stretch>
        </p:blipFill>
        <p:spPr>
          <a:xfrm>
            <a:off x="4286248" y="4000504"/>
            <a:ext cx="3786214" cy="25003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 descr="5.jpg"/>
          <p:cNvPicPr>
            <a:picLocks noChangeAspect="1"/>
          </p:cNvPicPr>
          <p:nvPr/>
        </p:nvPicPr>
        <p:blipFill>
          <a:blip r:embed="rId4" cstate="print"/>
          <a:srcRect l="3409" t="2273" r="7953" b="11363"/>
          <a:stretch>
            <a:fillRect/>
          </a:stretch>
        </p:blipFill>
        <p:spPr>
          <a:xfrm>
            <a:off x="285720" y="3929066"/>
            <a:ext cx="3714776" cy="271464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>
            <a:off x="8215338" y="6000768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24884E-6 L -0.32101 -0.4768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-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aramzt2.jpg"/>
          <p:cNvPicPr>
            <a:picLocks noChangeAspect="1"/>
          </p:cNvPicPr>
          <p:nvPr/>
        </p:nvPicPr>
        <p:blipFill>
          <a:blip r:embed="rId2" cstate="print"/>
          <a:srcRect t="3244" r="28363"/>
          <a:stretch>
            <a:fillRect/>
          </a:stretch>
        </p:blipFill>
        <p:spPr>
          <a:xfrm>
            <a:off x="428596" y="357166"/>
            <a:ext cx="4336207" cy="508178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72066" y="428604"/>
            <a:ext cx="3714776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Памятник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Надежде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Курченко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3571876"/>
            <a:ext cx="3571900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Памятник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Зое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Космодиянской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1857364"/>
            <a:ext cx="3643338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Памятник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Татьяне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Барамзиной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929586" y="6000768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135 0.04116 C -0.22934 0.04186 -0.23785 0.0407 -0.24566 0.04301 C -0.25069 0.04463 -0.25451 0.0592 -0.25607 0.06429 C -0.25503 0.08464 -0.25625 0.10615 -0.24566 0.1235 C -0.2434 0.13298 -0.23889 0.13968 -0.2368 0.14847 C -0.23489 0.15703 -0.23316 0.16628 -0.2316 0.17507 C -0.23264 0.19426 -0.23264 0.2123 -0.2368 0.2308 C -0.23541 0.29602 -0.24323 0.29556 -0.23003 0.3321 C -0.22569 0.38136 -0.2151 0.43918 -0.23871 0.48358 C -0.24861 0.50254 -0.26632 0.51573 -0.28229 0.52752 C -0.28889 0.53238 -0.30312 0.54047 -0.30312 0.5407 C -0.31493 0.55481 -0.33854 0.55342 -0.35364 0.55412 C -0.41562 0.55296 -0.41319 0.55319 -0.45278 0.54857 C -0.46857 0.54417 -0.48177 0.5377 -0.49826 0.53538 C -0.51389 0.53076 -0.50746 0.53284 -0.51719 0.5296 C -0.52239 0.52104 -0.52482 0.52289 -0.53298 0.51989 C -0.54427 0.51202 -0.54062 0.51549 -0.54514 0.51041 " pathEditMode="relative" rAng="0" ptsTypes="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" y="2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79690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лишнее?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e8maolwfs2m-(1)_1.jpg"/>
          <p:cNvPicPr>
            <a:picLocks noChangeAspect="1"/>
          </p:cNvPicPr>
          <p:nvPr/>
        </p:nvPicPr>
        <p:blipFill>
          <a:blip r:embed="rId2" cstate="print"/>
          <a:srcRect l="22656" r="42187" b="240"/>
          <a:stretch>
            <a:fillRect/>
          </a:stretch>
        </p:blipFill>
        <p:spPr>
          <a:xfrm>
            <a:off x="357158" y="1500174"/>
            <a:ext cx="2207692" cy="407196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4" name="Рисунок 3" descr="6293405.jpg"/>
          <p:cNvPicPr>
            <a:picLocks noChangeAspect="1"/>
          </p:cNvPicPr>
          <p:nvPr/>
        </p:nvPicPr>
        <p:blipFill>
          <a:blip r:embed="rId3" cstate="print"/>
          <a:srcRect l="15277" t="4167" r="13889"/>
          <a:stretch>
            <a:fillRect/>
          </a:stretch>
        </p:blipFill>
        <p:spPr>
          <a:xfrm>
            <a:off x="6429388" y="1214422"/>
            <a:ext cx="2357454" cy="4252647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 descr="Statues1.jpg"/>
          <p:cNvPicPr>
            <a:picLocks noChangeAspect="1"/>
          </p:cNvPicPr>
          <p:nvPr/>
        </p:nvPicPr>
        <p:blipFill>
          <a:blip r:embed="rId4" cstate="print"/>
          <a:srcRect l="21093" t="26563" r="25782" b="6640"/>
          <a:stretch>
            <a:fillRect/>
          </a:stretch>
        </p:blipFill>
        <p:spPr>
          <a:xfrm>
            <a:off x="2643174" y="2143116"/>
            <a:ext cx="3500462" cy="2934211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>
            <a:off x="8001024" y="6000768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358246" cy="10001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Назовите главную площадь города Глазова?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loshhad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214422"/>
            <a:ext cx="7215238" cy="530350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8001024" y="6000768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1142984"/>
            <a:ext cx="8258175" cy="3725862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Площадь Свободы- центральная площадь в городе Глазове.</a:t>
            </a:r>
            <a:b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001024" y="6000768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47860" cy="4800596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игры: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закрепить знания детей о г. Глазове.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игры: </a:t>
            </a:r>
            <a:b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 Углубить представления детей о достопримечательностях г. Глазова, о знаменитых людях г. Глазова.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 Развивать связную речь детей.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 Воспитывать любовь к своему городу.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Оборудование: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ноутбук, проектор,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мультимедийная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доска.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Форма проведения игры: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индивидуальная работа  и групповая работа с детьми.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игры: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ребёнок выбирает  тему и щелкает на  номер задания. Когда дети выполнили все задания, необходимо нажать на центр красной кнопки  в правом нижнем углу экрана и игра подойдет к концу.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Примечание</a:t>
            </a:r>
            <a:r>
              <a:rPr lang="ru-RU" sz="2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выйти из игры можно на любом ходу при помощи красной кнопки.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6588224" y="5661248"/>
            <a:ext cx="2093932" cy="8395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Начать игру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043890" cy="93978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называется памятник и где </a:t>
            </a:r>
            <a:r>
              <a:rPr lang="ru-RU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находится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325870040.jpe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142984"/>
            <a:ext cx="7493024" cy="499925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143900" y="6072206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2910" y="1643050"/>
            <a:ext cx="8086725" cy="19288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Воинский мемориал на площади Свободы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8001024" y="6000768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kirov_co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1428736"/>
            <a:ext cx="2243353" cy="2809107"/>
          </a:xfrm>
          <a:prstGeom prst="rect">
            <a:avLst/>
          </a:prstGeom>
        </p:spPr>
      </p:pic>
      <p:pic>
        <p:nvPicPr>
          <p:cNvPr id="4" name="Рисунок 3" descr="0006-012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500174"/>
            <a:ext cx="2387988" cy="30370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74638"/>
            <a:ext cx="6286544" cy="10112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 герб г. Глазова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1857364"/>
            <a:ext cx="2670807" cy="3357586"/>
          </a:xfrm>
          <a:prstGeom prst="rect">
            <a:avLst/>
          </a:prstGeom>
        </p:spPr>
      </p:pic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>
            <a:off x="8001024" y="6000768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86766" cy="93978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Предприятия г. Глазова и продукция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f6b08af342d746903fc5b273c4d7be0c_w460_h259_2e97bea_8541_5975a14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000108"/>
            <a:ext cx="4476766" cy="25206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Photo_0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1000108"/>
            <a:ext cx="3426576" cy="228601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57818" y="1000108"/>
            <a:ext cx="3500462" cy="228601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himmash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rcRect r="1639" b="5334"/>
          <a:stretch>
            <a:fillRect/>
          </a:stretch>
        </p:blipFill>
        <p:spPr>
          <a:xfrm>
            <a:off x="642910" y="3665936"/>
            <a:ext cx="4357718" cy="29777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himmash_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9256" y="3643314"/>
            <a:ext cx="3395977" cy="225266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429256" y="3643314"/>
            <a:ext cx="3429024" cy="228601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>
            <a:hlinkClick r:id="rId4" action="ppaction://hlinksldjump"/>
          </p:cNvPr>
          <p:cNvSpPr/>
          <p:nvPr/>
        </p:nvSpPr>
        <p:spPr>
          <a:xfrm>
            <a:off x="7929586" y="6072206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hoto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4158123" cy="2870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image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500042"/>
            <a:ext cx="3546178" cy="24700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29190" y="500042"/>
            <a:ext cx="3571900" cy="257176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Глазовская мебельная фабрика - Здани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71876"/>
            <a:ext cx="4469649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51b29a2baee08fe1e410e42f5b8036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3643314"/>
            <a:ext cx="3652824" cy="227117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000628" y="3643314"/>
            <a:ext cx="3643338" cy="228601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>
            <a:hlinkClick r:id="rId6" action="ppaction://hlinksldjump"/>
          </p:cNvPr>
          <p:cNvSpPr/>
          <p:nvPr/>
        </p:nvSpPr>
        <p:spPr>
          <a:xfrm>
            <a:off x="7786710" y="6143644"/>
            <a:ext cx="785818" cy="50006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Распредели городские мероприятия и расскажи об одном из них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JynCI2dSgAI.jpg"/>
          <p:cNvPicPr>
            <a:picLocks noChangeAspect="1"/>
          </p:cNvPicPr>
          <p:nvPr/>
        </p:nvPicPr>
        <p:blipFill>
          <a:blip r:embed="rId2" cstate="print"/>
          <a:srcRect l="10687" t="18318" r="12974" b="6122"/>
          <a:stretch>
            <a:fillRect/>
          </a:stretch>
        </p:blipFill>
        <p:spPr>
          <a:xfrm>
            <a:off x="428596" y="1285860"/>
            <a:ext cx="3571901" cy="23574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  <a:softEdge rad="63500"/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BDRJRuj8Hcg.jpg"/>
          <p:cNvPicPr>
            <a:picLocks noChangeAspect="1"/>
          </p:cNvPicPr>
          <p:nvPr/>
        </p:nvPicPr>
        <p:blipFill>
          <a:blip r:embed="rId3" cstate="print"/>
          <a:srcRect t="10907" r="10911" b="7293"/>
          <a:stretch>
            <a:fillRect/>
          </a:stretch>
        </p:blipFill>
        <p:spPr>
          <a:xfrm>
            <a:off x="285720" y="4071942"/>
            <a:ext cx="3733826" cy="22860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  <a:softEdge rad="63500"/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UGTzLkQ5hSE.jpg"/>
          <p:cNvPicPr>
            <a:picLocks noChangeAspect="1"/>
          </p:cNvPicPr>
          <p:nvPr/>
        </p:nvPicPr>
        <p:blipFill>
          <a:blip r:embed="rId4" cstate="print"/>
          <a:srcRect t="1962" r="22443" b="17434"/>
          <a:stretch>
            <a:fillRect/>
          </a:stretch>
        </p:blipFill>
        <p:spPr>
          <a:xfrm>
            <a:off x="4572000" y="1285860"/>
            <a:ext cx="3504959" cy="24288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  <a:softEdge rad="63500"/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4643438" y="4000504"/>
            <a:ext cx="3429024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города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5000636"/>
            <a:ext cx="3429024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Масленица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5786454"/>
            <a:ext cx="3429024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мая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>
            <a:hlinkClick r:id="rId5" action="ppaction://hlinksldjump"/>
          </p:cNvPr>
          <p:cNvSpPr/>
          <p:nvPr/>
        </p:nvSpPr>
        <p:spPr>
          <a:xfrm>
            <a:off x="8215338" y="6143644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34 0.01873 C -0.20642 0.00624 -0.20955 -0.00601 -0.21614 -0.01526 C -0.2184 -0.02359 -0.22291 -0.03932 -0.22812 -0.04487 C -0.22934 -0.04625 -0.23125 -0.04602 -0.23264 -0.04695 C -0.25139 -0.05944 -0.26788 -0.06105 -0.28941 -0.06291 C -0.35156 -0.08233 -0.4184 -0.07216 -0.48194 -0.0747 C -0.48732 -0.08025 -0.49184 -0.0821 -0.49375 -0.09066 C -0.49323 -0.09852 -0.49357 -0.10661 -0.49236 -0.11448 C -0.49114 -0.12188 -0.48437 -0.11772 -0.48784 -0.1265 " pathEditMode="relative" ptsTypes="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503 0.00208 C 0.20955 -0.0037 0.21337 -0.00509 0.2184 -0.00972 C 0.22604 -0.02452 0.22726 -0.03724 0.23038 -0.05551 C 0.22969 -0.08996 0.23333 -0.13321 0.22292 -0.16675 C 0.22014 -0.17553 0.21701 -0.18386 0.21406 -0.19265 C 0.21337 -0.1945 0.21163 -0.20398 0.20955 -0.20467 C 0.20226 -0.20699 0.19462 -0.20583 0.18715 -0.20652 C 0.18177 -0.20907 0.17569 -0.20907 0.17066 -0.21254 C 0.15903 -0.2204 0.1651 -0.21786 0.15278 -0.2204 C 0.13872 -0.22711 0.14705 -0.2241 0.12743 -0.22641 C 0.11667 -0.23127 0.12934 -0.22502 0.1184 -0.23243 C 0.11424 -0.2352 0.1092 -0.23566 0.10503 -0.23844 C 0.09583 -0.24468 0.08559 -0.25231 0.07813 -0.26226 " pathEditMode="relative" ptsTypes="ffffffffffff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48 0.01503 C -0.21163 0.02312 -0.22118 0.04394 -0.23073 0.05666 C -0.23229 0.05874 -0.23264 0.06221 -0.23385 0.06475 C -0.23785 0.07261 -0.24774 0.08672 -0.25469 0.09042 C -0.25747 0.09181 -0.26059 0.09181 -0.26354 0.0925 C -0.30365 0.09088 -0.31007 0.08996 -0.33976 0.08464 C -0.34462 0.08001 -0.34618 0.07516 -0.35174 0.07261 C -0.35521 0.06799 -0.35868 0.06336 -0.36215 0.05874 C -0.36319 0.05735 -0.36285 0.05457 -0.36354 0.05272 C -0.36545 0.04717 -0.36719 0.04394 -0.36962 0.03885 C -0.37187 0.0289 -0.37535 0.02035 -0.37847 0.01087 " pathEditMode="relative" ptsTypes="ffffffffff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Самая длинная улица г. Глазова?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1428728" y="4929198"/>
            <a:ext cx="6272256" cy="928694"/>
            <a:chOff x="1428728" y="4929198"/>
            <a:chExt cx="6272256" cy="928694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1428728" y="4929198"/>
              <a:ext cx="5286412" cy="928694"/>
              <a:chOff x="1214414" y="3643314"/>
              <a:chExt cx="5000660" cy="785818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1214414" y="3643314"/>
                <a:ext cx="1000132" cy="78581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СМ</a:t>
                </a:r>
                <a:endParaRPr lang="ru-RU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2214546" y="3643314"/>
                <a:ext cx="1000132" cy="78581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СМ</a:t>
                </a:r>
                <a:endParaRPr lang="ru-RU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3214678" y="3643314"/>
                <a:ext cx="1000132" cy="78581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СМ</a:t>
                </a:r>
                <a:endParaRPr lang="ru-RU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4214810" y="3643314"/>
                <a:ext cx="1000132" cy="78581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СМ</a:t>
                </a:r>
                <a:endParaRPr lang="ru-RU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5214942" y="3643314"/>
                <a:ext cx="1000132" cy="78581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СМ</a:t>
                </a:r>
                <a:endParaRPr lang="ru-RU" dirty="0"/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>
              <a:off x="6643702" y="4929198"/>
              <a:ext cx="1057282" cy="92869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СМ</a:t>
              </a:r>
              <a:endParaRPr lang="ru-RU" dirty="0"/>
            </a:p>
          </p:txBody>
        </p:sp>
      </p:grpSp>
      <p:sp>
        <p:nvSpPr>
          <p:cNvPr id="10" name="5-конечная звезда 9"/>
          <p:cNvSpPr/>
          <p:nvPr/>
        </p:nvSpPr>
        <p:spPr>
          <a:xfrm>
            <a:off x="1285852" y="2928934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5-конечная звезда 21"/>
          <p:cNvSpPr/>
          <p:nvPr/>
        </p:nvSpPr>
        <p:spPr>
          <a:xfrm>
            <a:off x="6572264" y="3500438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5-конечная звезда 22"/>
          <p:cNvSpPr/>
          <p:nvPr/>
        </p:nvSpPr>
        <p:spPr>
          <a:xfrm>
            <a:off x="2643174" y="3000372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5-конечная звезда 23"/>
          <p:cNvSpPr/>
          <p:nvPr/>
        </p:nvSpPr>
        <p:spPr>
          <a:xfrm>
            <a:off x="4500562" y="3714752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5-конечная звезда 24"/>
          <p:cNvSpPr/>
          <p:nvPr/>
        </p:nvSpPr>
        <p:spPr>
          <a:xfrm>
            <a:off x="3929058" y="2500306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5-конечная звезда 25"/>
          <p:cNvSpPr/>
          <p:nvPr/>
        </p:nvSpPr>
        <p:spPr>
          <a:xfrm>
            <a:off x="7715272" y="2571744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5-конечная звезда 26"/>
          <p:cNvSpPr/>
          <p:nvPr/>
        </p:nvSpPr>
        <p:spPr>
          <a:xfrm>
            <a:off x="5643570" y="1357298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5-конечная звезда 27"/>
          <p:cNvSpPr/>
          <p:nvPr/>
        </p:nvSpPr>
        <p:spPr>
          <a:xfrm>
            <a:off x="571472" y="1285860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5-конечная звезда 28"/>
          <p:cNvSpPr/>
          <p:nvPr/>
        </p:nvSpPr>
        <p:spPr>
          <a:xfrm>
            <a:off x="2428860" y="1428736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5-конечная звезда 29"/>
          <p:cNvSpPr/>
          <p:nvPr/>
        </p:nvSpPr>
        <p:spPr>
          <a:xfrm>
            <a:off x="285720" y="3714752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5-конечная звезда 30"/>
          <p:cNvSpPr/>
          <p:nvPr/>
        </p:nvSpPr>
        <p:spPr>
          <a:xfrm>
            <a:off x="6929454" y="1643050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5-конечная звезда 31"/>
          <p:cNvSpPr/>
          <p:nvPr/>
        </p:nvSpPr>
        <p:spPr>
          <a:xfrm>
            <a:off x="4143372" y="1428736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5-конечная звезда 32"/>
          <p:cNvSpPr/>
          <p:nvPr/>
        </p:nvSpPr>
        <p:spPr>
          <a:xfrm>
            <a:off x="5429256" y="2643182"/>
            <a:ext cx="1071570" cy="92869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>
            <a:hlinkClick r:id="rId2" action="ppaction://hlinksldjump"/>
          </p:cNvPr>
          <p:cNvSpPr/>
          <p:nvPr/>
        </p:nvSpPr>
        <p:spPr>
          <a:xfrm>
            <a:off x="7786710" y="6000768"/>
            <a:ext cx="785818" cy="50006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-6.75301E-7 C -0.01597 0.05735 0.01007 0.12489 -0.01736 0.17646 C -0.01979 0.19056 -0.02847 0.20583 -0.03941 0.21022 C -0.05382 0.23034 -0.06406 0.25624 -0.06892 0.28284 C -0.07014 0.31684 -0.0691 0.34019 -0.07812 0.37003 C -0.08003 0.38969 -0.08437 0.41328 -0.09288 0.43062 C -0.09844 0.4586 -0.10764 0.48821 -0.10764 0.51758 " pathEditMode="relative" rAng="0" ptsTypes="ffffff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86679E-6 C -0.00173 0.037 -0.00816 0.09273 -0.02066 0.12465 C -0.02604 0.1642 -0.02968 0.16998 -0.04722 0.19264 C -0.05763 0.20606 -0.04427 0.19519 -0.05885 0.2049 C -0.06736 0.21878 -0.05885 0.20721 -0.06944 0.21484 C -0.07673 0.22016 -0.08402 0.22872 -0.09149 0.2345 C -0.10503 0.24468 -0.1184 0.25347 -0.13142 0.26595 C -0.13559 0.26989 -0.13888 0.27613 -0.14305 0.28075 C -0.1467 0.29186 -0.15243 0.30087 -0.15781 0.30989 C -0.16145 0.33302 -0.15937 0.31614 -0.15937 0.36147 " pathEditMode="relative" rAng="0" ptsTypes="fffffffffA"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0277 C 0.04843 -0.01897 0.13663 0.00023 0.15989 0.00046 C 0.19427 0.00971 0.23073 0.00855 0.26545 0.00948 C 0.28003 0.01364 0.29496 0.0148 0.30955 0.01896 C 0.3158 0.02312 0.32205 0.02497 0.32882 0.02798 C 0.33559 0.0363 0.33125 0.03099 0.34132 0.04394 C 0.34409 0.04787 0.35 0.0555 0.35 0.05573 C 0.35399 0.07238 0.35659 0.0895 0.36041 0.10638 C 0.36302 0.15841 0.36232 0.13228 0.36232 0.18455 " pathEditMode="relative" rAng="0" ptsTypes="ffffffff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" y="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0.03769 C -0.00329 0.05087 -0.00052 0.13621 -0.00052 0.17692 " pathEditMode="relative" rAng="0" ptsTypes="fA">
                                      <p:cBhvr>
                                        <p:cTn id="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18 -0.00509 C 0.02865 -0.0044 0.03229 -0.00486 0.03559 -0.00301 C 0.04288 0.00115 0.04202 0.00555 0.04757 0.01087 C 0.054 0.01711 0.06059 0.0222 0.0684 0.02474 C 0.08785 0.05065 0.11441 0.06082 0.14011 0.07053 C 0.14879 0.07377 0.15903 0.07724 0.16702 0.08256 C 0.17778 0.08973 0.16563 0.08395 0.17587 0.08834 C 0.18455 0.09991 0.19722 0.10222 0.20886 0.10638 C 0.21493 0.10869 0.22084 0.1117 0.22674 0.11424 C 0.23368 0.12141 0.24045 0.12604 0.24913 0.12812 C 0.25799 0.13436 0.26788 0.13783 0.27743 0.14223 C 0.28559 0.1531 0.29427 0.15541 0.30434 0.16212 C 0.31997 0.17252 0.33299 0.17692 0.35052 0.17992 C 0.35677 0.18293 0.36337 0.18409 0.36997 0.18594 C 0.37691 0.19056 0.38334 0.19195 0.3908 0.1938 C 0.39288 0.19519 0.39497 0.19611 0.39688 0.19773 C 0.39861 0.19935 0.39931 0.20305 0.40139 0.20374 C 0.40712 0.20583 0.41337 0.20513 0.41927 0.20583 C 0.42483 0.20768 0.43073 0.20814 0.43559 0.21184 C 0.44271 0.21716 0.44688 0.22363 0.45347 0.22965 C 0.45556 0.23751 0.45608 0.24445 0.45955 0.25139 C 0.46285 0.27498 0.46094 0.25786 0.46094 0.30319 " pathEditMode="relative" rAng="0" ptsTypes="fffffffffffffffffffff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0.03747 C -0.00035 0.05042 0.00121 0.06245 0.00295 0.07517 C 0.00555 0.12258 0.00746 0.16605 0.00746 0.21439 " pathEditMode="relative" rAng="0" ptsTypes="ffA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называется хоккейная команда в г. Глазове?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85786" y="5214950"/>
            <a:ext cx="928694" cy="785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714480" y="5214950"/>
            <a:ext cx="928694" cy="785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643174" y="5214950"/>
            <a:ext cx="928694" cy="785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571868" y="5214950"/>
            <a:ext cx="928694" cy="785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500562" y="5214950"/>
            <a:ext cx="928694" cy="785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429256" y="5214950"/>
            <a:ext cx="928694" cy="785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5-конечная звезда 37"/>
          <p:cNvSpPr/>
          <p:nvPr/>
        </p:nvSpPr>
        <p:spPr>
          <a:xfrm>
            <a:off x="500034" y="2214554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5-конечная звезда 38"/>
          <p:cNvSpPr/>
          <p:nvPr/>
        </p:nvSpPr>
        <p:spPr>
          <a:xfrm>
            <a:off x="1643042" y="1357298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5-конечная звезда 39"/>
          <p:cNvSpPr/>
          <p:nvPr/>
        </p:nvSpPr>
        <p:spPr>
          <a:xfrm>
            <a:off x="1928794" y="2786058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5-конечная звезда 40"/>
          <p:cNvSpPr/>
          <p:nvPr/>
        </p:nvSpPr>
        <p:spPr>
          <a:xfrm>
            <a:off x="642910" y="3714752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5-конечная звезда 41"/>
          <p:cNvSpPr/>
          <p:nvPr/>
        </p:nvSpPr>
        <p:spPr>
          <a:xfrm>
            <a:off x="3500430" y="2928934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5-конечная звезда 42"/>
          <p:cNvSpPr/>
          <p:nvPr/>
        </p:nvSpPr>
        <p:spPr>
          <a:xfrm>
            <a:off x="4572000" y="1357298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5-конечная звезда 44"/>
          <p:cNvSpPr/>
          <p:nvPr/>
        </p:nvSpPr>
        <p:spPr>
          <a:xfrm>
            <a:off x="6500826" y="1142984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5-конечная звезда 45"/>
          <p:cNvSpPr/>
          <p:nvPr/>
        </p:nvSpPr>
        <p:spPr>
          <a:xfrm>
            <a:off x="4572000" y="3714752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5-конечная звезда 46"/>
          <p:cNvSpPr/>
          <p:nvPr/>
        </p:nvSpPr>
        <p:spPr>
          <a:xfrm>
            <a:off x="7715272" y="1714488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5-конечная звезда 47"/>
          <p:cNvSpPr/>
          <p:nvPr/>
        </p:nvSpPr>
        <p:spPr>
          <a:xfrm>
            <a:off x="6500826" y="2500306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5-конечная звезда 48"/>
          <p:cNvSpPr/>
          <p:nvPr/>
        </p:nvSpPr>
        <p:spPr>
          <a:xfrm>
            <a:off x="7358082" y="3786190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357950" y="5214950"/>
            <a:ext cx="928694" cy="785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7286644" y="5214950"/>
            <a:ext cx="928694" cy="785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5-конечная звезда 51"/>
          <p:cNvSpPr/>
          <p:nvPr/>
        </p:nvSpPr>
        <p:spPr>
          <a:xfrm>
            <a:off x="3143240" y="1643050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5-конечная звезда 52"/>
          <p:cNvSpPr/>
          <p:nvPr/>
        </p:nvSpPr>
        <p:spPr>
          <a:xfrm>
            <a:off x="5072066" y="2285992"/>
            <a:ext cx="1000132" cy="1000132"/>
          </a:xfrm>
          <a:prstGeom prst="star5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Стрелка вправо 53">
            <a:hlinkClick r:id="rId2" action="ppaction://hlinksldjump"/>
          </p:cNvPr>
          <p:cNvSpPr/>
          <p:nvPr/>
        </p:nvSpPr>
        <p:spPr>
          <a:xfrm>
            <a:off x="8001024" y="6072206"/>
            <a:ext cx="785818" cy="50006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91 0.07933 C -0.03525 0.11818 -0.02431 0.0643 -0.03143 0.11124 C -0.03507 0.13529 -0.04097 0.15911 -0.04636 0.1827 C -0.04879 0.19357 -0.04913 0.20514 -0.05382 0.21462 C -0.05764 0.23035 -0.05105 0.24399 -0.04775 0.25833 C -0.04271 0.27984 -0.03628 0.30088 -0.02987 0.32193 C -0.02587 0.33511 -0.01962 0.3439 -0.0165 0.35777 C -0.01928 0.37304 -0.03403 0.39593 -0.04185 0.40935 C -0.04636 0.42692 -0.05678 0.44219 -0.06424 0.45722 C -0.07013 0.46901 -0.07153 0.48474 -0.07761 0.49677 C -0.08091 0.51388 -0.07638 0.4963 -0.08369 0.51087 C -0.09219 0.52799 -0.07761 0.50625 -0.08803 0.52082 C -0.09202 0.53562 -0.09705 0.54533 -0.09705 0.56244 " pathEditMode="relative" ptsTypes="ffffffffffffA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5227 C -0.00643 0.07771 -0.0059 0.10361 -0.00799 0.12998 C -0.01024 0.1575 -0.01789 0.18317 -0.02292 0.20953 C -0.02414 0.23289 -0.02657 0.25579 -0.02882 0.27891 C -0.02987 0.30134 -0.03334 0.32424 -0.03334 0.34667 " pathEditMode="relative" rAng="0" ptsTypes="ffffA">
                                      <p:cBhvr>
                                        <p:cTn id="1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46 0.03238 C 0.07326 0.03354 0.1033 0.03238 0.13785 0.04233 C 0.14358 0.04741 0.15 0.04788 0.1559 0.05227 C 0.17135 0.0636 0.15903 0.05759 0.16927 0.06222 C 0.17483 0.068 0.18021 0.07447 0.18576 0.08002 C 0.18854 0.0828 0.19167 0.08534 0.19462 0.08812 C 0.19618 0.08951 0.19913 0.09205 0.19913 0.09228 C 0.20122 0.09991 0.20451 0.09991 0.20816 0.10593 C 0.21563 0.11818 0.21875 0.13298 0.22153 0.14778 C 0.22587 0.17091 0.22153 0.19543 0.22153 0.21925 " pathEditMode="relative" rAng="0" ptsTypes="fffffffffA">
                                      <p:cBhvr>
                                        <p:cTn id="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12766E-7 C -0.00382 0.02266 -0.00833 0.06845 -0.02222 0.08371 C -0.02483 0.08649 -0.02951 0.08811 -0.03281 0.0895 C -0.04028 0.09666 -0.04774 0.10407 -0.05521 0.11147 C -0.05989 0.12095 -0.06788 0.12604 -0.07448 0.13321 C -0.08073 0.13991 -0.08472 0.15032 -0.09097 0.15726 C -0.09862 0.16558 -0.09323 0.1561 -0.10296 0.16905 C -0.10418 0.17067 -0.1047 0.17345 -0.10591 0.17506 C -0.1099 0.18038 -0.11563 0.18478 -0.12084 0.18709 C -0.12431 0.19148 -0.12813 0.19842 -0.13282 0.20097 C -0.13768 0.20351 -0.1389 0.20166 -0.14324 0.2049 C -0.14636 0.20721 -0.14862 0.2116 -0.15209 0.21276 C -0.16164 0.216 -0.17084 0.21854 -0.18056 0.22086 C -0.19411 0.22409 -0.20695 0.23311 -0.22084 0.23473 C -0.23977 0.23681 -0.25869 0.23728 -0.27761 0.23866 C -0.28629 0.24283 -0.29359 0.24329 -0.30296 0.24468 C -0.31511 0.25555 -0.3106 0.2493 -0.31477 0.26642 C -0.31529 0.29162 -0.31147 0.32493 -0.32084 0.35013 " pathEditMode="relative" ptsTypes="fffffffffffffffffA">
                                      <p:cBhvr>
                                        <p:cTn id="2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83 0.03238 C -0.05937 0.03377 -0.06615 0.03585 -0.07518 0.03816 C -0.0856 0.04394 -0.09618 0.04649 -0.1066 0.05227 C -0.12084 0.06013 -0.13577 0.06869 -0.15122 0.07216 C -0.1731 0.07701 -0.19393 0.07516 -0.21702 0.07609 C -0.23143 0.08071 -0.24619 0.08765 -0.26025 0.0939 C -0.26615 0.09644 -0.27344 0.10083 -0.27969 0.10176 C -0.2882 0.10292 -0.29653 0.10315 -0.30504 0.10384 C -0.31355 0.11818 -0.31268 0.11934 -0.31702 0.13576 C -0.31771 0.15819 -0.31997 0.18085 -0.31997 0.20329 " pathEditMode="relative" rAng="0" ptsTypes="fffffffffA">
                                      <p:cBhvr>
                                        <p:cTn id="2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" y="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0046 C -0.01475 0.01665 0.00191 -0.00416 -0.01024 0.01827 C -0.01302 0.02313 -0.01701 0.02683 -0.01979 0.03145 C -0.0231 0.04556 -0.03038 0.05712 -0.03907 0.06707 C -0.04687 0.09343 -0.0342 0.05227 -0.04496 0.08048 C -0.0552 0.10777 -0.04288 0.07979 -0.05069 0.10731 C -0.05138 0.10985 -0.05347 0.1117 -0.05452 0.11402 C -0.06163 0.12905 -0.06128 0.12928 -0.06597 0.14269 C -0.06736 0.15495 -0.06857 0.16651 -0.0717 0.17831 C -0.06909 0.24792 -0.06736 0.24445 -0.06996 0.33603 C -0.07065 0.36055 -0.07534 0.39547 -0.08715 0.41628 C -0.09062 0.44242 -0.09722 0.46901 -0.10452 0.49422 C -0.10712 0.51735 -0.10695 0.52498 -0.11233 0.54302 C -0.11441 0.5599 -0.11598 0.56684 -0.11598 0.58534 " pathEditMode="relative" rAng="0" ptsTypes="fffffffffffffA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15 0.03007 C 0.07257 0.03377 0.08021 0.04417 0.08906 0.05204 C 0.09409 0.06129 0.0993 0.06499 0.10694 0.06984 C 0.1125 0.08118 0.10833 0.0747 0.12187 0.0858 C 0.12725 0.0902 0.13125 0.09713 0.13524 0.10361 C 0.13854 0.10916 0.14253 0.11378 0.14566 0.11957 C 0.14687 0.12188 0.14739 0.12512 0.14878 0.12743 C 0.15 0.12928 0.15173 0.12997 0.15312 0.13159 C 0.15729 0.13668 0.16215 0.14084 0.1651 0.14732 C 0.16979 0.15773 0.17656 0.17068 0.18298 0.17923 C 0.1835 0.18131 0.18385 0.1834 0.18455 0.18525 C 0.18541 0.18733 0.1868 0.19311 0.1875 0.19103 C 0.18854 0.18802 0.18594 0.17761 0.18594 0.18108 C 0.18594 0.19311 0.18715 0.20606 0.1934 0.21508 C 0.19635 0.22618 0.19271 0.216 0.19948 0.22502 C 0.20069 0.22664 0.20104 0.22919 0.20243 0.23081 C 0.20903 0.23844 0.20955 0.23798 0.2158 0.24075 C 0.22135 0.24815 0.2283 0.25324 0.23385 0.26064 C 0.24097 0.27012 0.24462 0.2803 0.25469 0.28446 C 0.26163 0.29163 0.26962 0.2944 0.27708 0.30042 C 0.2901 0.31129 0.30052 0.32724 0.31441 0.33626 C 0.31944 0.34667 0.32708 0.35222 0.33385 0.36008 C 0.33993 0.36702 0.34531 0.37442 0.35312 0.37812 C 0.35607 0.38552 0.35712 0.39223 0.3592 0.39986 C 0.36267 0.43895 0.36215 0.45976 0.36215 0.50717 " pathEditMode="relative" rAng="0" ptsTypes="ffffffffffffffffffffffffA">
                                      <p:cBhvr>
                                        <p:cTn id="3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28 0.07262 C 0.05695 0.10477 0.07379 0.13553 0.0941 0.1642 C 0.10157 0.17484 0.10747 0.18571 0.1165 0.19404 C 0.12483 0.21023 0.11372 0.19103 0.12396 0.2019 C 0.14271 0.22156 0.12553 0.20629 0.13733 0.22179 C 0.14185 0.2278 0.14827 0.23058 0.15226 0.23775 C 0.154 0.24075 0.15504 0.24469 0.15678 0.24769 C 0.15799 0.25 0.1599 0.25139 0.16129 0.2537 C 0.17153 0.27059 0.16389 0.26642 0.17622 0.26943 C 0.18438 0.28099 0.19671 0.28585 0.20608 0.29533 C 0.21146 0.30088 0.21424 0.30643 0.22101 0.30921 C 0.22518 0.31499 0.22848 0.32147 0.23282 0.32725 C 0.23612 0.33164 0.23994 0.33465 0.24341 0.33904 C 0.24966 0.36587 0.24775 0.39223 0.24775 0.42068 " pathEditMode="relative" rAng="0" ptsTypes="fffffffffffffA">
                                      <p:cBhvr>
                                        <p:cTn id="4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1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3" grpId="1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называется магазин с фонтаном внутри здания?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643042" y="4929198"/>
            <a:ext cx="6000792" cy="857256"/>
            <a:chOff x="1643042" y="4929198"/>
            <a:chExt cx="6000792" cy="85725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643042" y="4929198"/>
              <a:ext cx="1000132" cy="85725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643174" y="4929198"/>
              <a:ext cx="1000132" cy="85725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643306" y="4929198"/>
              <a:ext cx="1000132" cy="85725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643438" y="4929198"/>
              <a:ext cx="1000132" cy="85725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643570" y="4929198"/>
              <a:ext cx="1000132" cy="85725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643702" y="4929198"/>
              <a:ext cx="1000132" cy="85725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5-конечная звезда 14"/>
          <p:cNvSpPr/>
          <p:nvPr/>
        </p:nvSpPr>
        <p:spPr>
          <a:xfrm>
            <a:off x="2857488" y="3357562"/>
            <a:ext cx="1071570" cy="1000132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5-конечная звезда 15"/>
          <p:cNvSpPr/>
          <p:nvPr/>
        </p:nvSpPr>
        <p:spPr>
          <a:xfrm>
            <a:off x="1571604" y="2714620"/>
            <a:ext cx="1071570" cy="1000132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5-конечная звезда 16"/>
          <p:cNvSpPr/>
          <p:nvPr/>
        </p:nvSpPr>
        <p:spPr>
          <a:xfrm>
            <a:off x="428596" y="3857628"/>
            <a:ext cx="1071570" cy="1000132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5-конечная звезда 17"/>
          <p:cNvSpPr/>
          <p:nvPr/>
        </p:nvSpPr>
        <p:spPr>
          <a:xfrm>
            <a:off x="2214546" y="1571612"/>
            <a:ext cx="1071570" cy="1000132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4714876" y="3143248"/>
            <a:ext cx="1071570" cy="1000132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5-конечная звезда 19"/>
          <p:cNvSpPr/>
          <p:nvPr/>
        </p:nvSpPr>
        <p:spPr>
          <a:xfrm>
            <a:off x="7215206" y="1357298"/>
            <a:ext cx="1071570" cy="1000132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5-конечная звезда 20"/>
          <p:cNvSpPr/>
          <p:nvPr/>
        </p:nvSpPr>
        <p:spPr>
          <a:xfrm>
            <a:off x="3857620" y="1714488"/>
            <a:ext cx="1071570" cy="1000132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5-конечная звезда 21"/>
          <p:cNvSpPr/>
          <p:nvPr/>
        </p:nvSpPr>
        <p:spPr>
          <a:xfrm>
            <a:off x="6643702" y="3429000"/>
            <a:ext cx="1071570" cy="1000132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5-конечная звезда 22"/>
          <p:cNvSpPr/>
          <p:nvPr/>
        </p:nvSpPr>
        <p:spPr>
          <a:xfrm>
            <a:off x="5572132" y="2000240"/>
            <a:ext cx="1071570" cy="1000132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5-конечная звезда 23"/>
          <p:cNvSpPr/>
          <p:nvPr/>
        </p:nvSpPr>
        <p:spPr>
          <a:xfrm>
            <a:off x="857224" y="1714488"/>
            <a:ext cx="1000132" cy="1000132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право 24">
            <a:hlinkClick r:id="rId2" action="ppaction://hlinksldjump"/>
          </p:cNvPr>
          <p:cNvSpPr/>
          <p:nvPr/>
        </p:nvSpPr>
        <p:spPr>
          <a:xfrm>
            <a:off x="7786710" y="6000768"/>
            <a:ext cx="785818" cy="50006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08 0.02197 C 0.06459 0.02382 0.07327 0.02405 0.08143 0.02775 C 0.09393 0.0333 0.1059 0.04093 0.11875 0.04579 C 0.12431 0.05319 0.12743 0.05203 0.13368 0.05758 C 0.13542 0.15772 0.13525 0.1198 0.13525 0.17091 " pathEditMode="relative" rAng="0" ptsTypes="ffff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5 0.08279 C 0.01545 0.12049 0.01459 0.15841 0.01354 0.19611 C 0.01337 0.2049 0.00938 0.21091 0.00608 0.21785 C -0.00173 0.23427 -0.00746 0.2456 -0.01788 0.25971 C -0.02725 0.27243 -0.04166 0.27335 -0.05364 0.27752 C -0.0618 0.28029 -0.06944 0.28469 -0.0776 0.28746 C -0.08663 0.29417 -0.09375 0.29602 -0.10295 0.30134 C -0.10885 0.30481 -0.11441 0.30966 -0.12083 0.31128 C -0.1316 0.31406 -0.14271 0.31475 -0.15364 0.31729 C -0.18194 0.31244 -0.17048 0.31359 -0.22083 0.31729 C -0.22934 0.31799 -0.24618 0.32123 -0.24618 0.32146 C -0.25764 0.32655 -0.24219 0.31984 -0.26562 0.32516 C -0.26962 0.32608 -0.27361 0.3284 -0.2776 0.32932 C -0.28055 0.33001 -0.2835 0.33048 -0.28646 0.33117 C -0.29132 0.33348 -0.29514 0.33695 -0.3 0.33927 C -0.30295 0.34528 -0.3059 0.35106 -0.30885 0.35707 C -0.30989 0.35915 -0.31094 0.361 -0.31198 0.36309 C -0.31302 0.36494 -0.31493 0.36887 -0.31493 0.3691 C -0.31719 0.37881 -0.31823 0.38899 -0.32083 0.3987 C -0.32274 0.41281 -0.32535 0.4283 -0.32535 0.44264 " pathEditMode="relative" rAng="0" ptsTypes="fffffffffffffffffffA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" y="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15 0.07909 C 0.00556 0.09204 0.00955 0.08233 0.00764 0.11078 C 0.0066 0.12604 0.00434 0.13968 0.00174 0.15448 C 0.0033 0.19403 0.00052 0.19056 0.01511 0.22016 C 0.02448 0.23936 0.01285 0.22363 0.02118 0.23404 C 0.0217 0.23612 0.02188 0.2382 0.02257 0.24005 C 0.02327 0.24213 0.02483 0.24375 0.02552 0.24607 C 0.02639 0.24907 0.02726 0.2604 0.02865 0.26387 C 0.03438 0.27891 0.04219 0.29255 0.04792 0.30758 C 0.0566 0.33048 0.06198 0.35892 0.07639 0.37719 C 0.08125 0.39801 0.08906 0.4209 0.08976 0.44287 C 0.09011 0.45675 0.08976 0.47063 0.08976 0.4845 " pathEditMode="relative" ptsTypes="fffffffffffA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66 0.01943 C 0.05625 0.02244 0.05921 0.02822 0.0632 0.03539 C 0.06928 0.04626 0.07882 0.05366 0.08403 0.06522 C 0.08941 0.07725 0.08612 0.07308 0.09306 0.0791 C 0.09688 0.08927 0.10105 0.09783 0.10643 0.10685 C 0.10869 0.11564 0.10903 0.12373 0.11094 0.13275 C 0.11146 0.13553 0.1132 0.13784 0.11389 0.14061 C 0.11858 0.15703 0.12292 0.17253 0.12882 0.18849 C 0.13299 0.21971 0.14497 0.24862 0.14966 0.27984 C 0.15226 0.29788 0.15608 0.31545 0.15869 0.33349 C 0.16198 0.35662 0.16337 0.3809 0.1691 0.4031 C 0.1665 0.43271 0.16007 0.46277 0.16007 0.4926 " pathEditMode="relative" rAng="0" ptsTypes="fffffffffff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" y="2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2 0.03191 C 0.07448 0.03723 0.08316 0.05088 0.09445 0.05573 C 0.10799 0.06915 0.0934 0.05319 0.10504 0.07169 C 0.10816 0.07678 0.11285 0.08002 0.11545 0.08557 C 0.12118 0.09829 0.11823 0.09251 0.12431 0.10338 C 0.12847 0.1191 0.13386 0.1228 0.14375 0.13136 C 0.15521 0.14153 0.16684 0.15425 0.17656 0.1672 C 0.19375 0.1901 0.17465 0.16882 0.18698 0.18108 C 0.1915 0.18571 0.20052 0.19496 0.20052 0.19496 C 0.20365 0.20143 0.20469 0.20745 0.20643 0.21485 C 0.20695 0.22618 0.20729 0.23728 0.20799 0.24861 C 0.20834 0.25393 0.20938 0.26457 0.20938 0.26457 " pathEditMode="relative" ptsTypes="fffffffffff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46 0.02729 C 0.06649 0.03214 0.07222 0.04001 0.07986 0.04718 C 0.08177 0.04903 0.08403 0.04949 0.08594 0.05111 C 0.0901 0.05481 0.09392 0.0592 0.09791 0.06313 C 0.10208 0.0673 0.10937 0.06822 0.11423 0.071 C 0.12934 0.07932 0.14583 0.0858 0.16198 0.08904 C 0.17066 0.09459 0.17986 0.09829 0.18889 0.10291 C 0.19583 0.11216 0.20278 0.11286 0.21267 0.11471 C 0.22882 0.12581 0.20659 0.1117 0.2276 0.12072 C 0.23715 0.12488 0.24566 0.13483 0.25451 0.14061 C 0.25937 0.14385 0.26944 0.14847 0.26944 0.14847 C 0.27569 0.15726 0.28524 0.15865 0.29184 0.16651 C 0.30416 0.18085 0.29618 0.17599 0.30521 0.18039 C 0.31059 0.19102 0.31371 0.19935 0.3217 0.20629 C 0.32465 0.21785 0.321 0.20721 0.32916 0.21808 C 0.33229 0.22225 0.3335 0.22803 0.33663 0.23219 C 0.34496 0.24329 0.35521 0.25162 0.36493 0.25994 C 0.37066 0.2648 0.37482 0.27104 0.38142 0.27382 C 0.38715 0.28145 0.39132 0.28214 0.3993 0.28584 C 0.40538 0.29186 0.41076 0.29278 0.41719 0.29764 C 0.42725 0.30527 0.43784 0.31244 0.44705 0.32146 C 0.45225 0.3321 0.46771 0.34713 0.47691 0.35546 C 0.48125 0.36401 0.48507 0.36263 0.49184 0.36725 C 0.4934 0.37003 0.49444 0.37303 0.49635 0.37534 C 0.49896 0.37858 0.50521 0.38321 0.50521 0.38321 C 0.50833 0.3957 0.51302 0.40818 0.51875 0.41905 C 0.52014 0.42183 0.52187 0.42414 0.52326 0.42692 C 0.52517 0.43085 0.52899 0.43894 0.52899 0.43894 C 0.53264 0.45652 0.53368 0.45976 0.53368 0.48057 " pathEditMode="relative" ptsTypes="ffffffffffffffffffffffffffff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785926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929090" cy="128588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B118F"/>
                </a:solidFill>
                <a:latin typeface="Times New Roman" pitchFamily="18" charset="0"/>
                <a:cs typeface="Times New Roman" pitchFamily="18" charset="0"/>
              </a:rPr>
              <a:t>«Угадай здание»</a:t>
            </a:r>
            <a:endParaRPr lang="ru-RU" sz="3600" b="1" spc="50" dirty="0">
              <a:ln w="11430"/>
              <a:solidFill>
                <a:srgbClr val="0B11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Шестиугольник 8">
            <a:hlinkClick r:id="rId2" action="ppaction://hlinksldjump"/>
          </p:cNvPr>
          <p:cNvSpPr/>
          <p:nvPr/>
        </p:nvSpPr>
        <p:spPr>
          <a:xfrm>
            <a:off x="4214810" y="357166"/>
            <a:ext cx="1143008" cy="1285884"/>
          </a:xfrm>
          <a:prstGeom prst="hexagon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1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0" name="Шестиугольник 29">
            <a:hlinkClick r:id="rId3" action="ppaction://hlinksldjump"/>
          </p:cNvPr>
          <p:cNvSpPr/>
          <p:nvPr/>
        </p:nvSpPr>
        <p:spPr>
          <a:xfrm>
            <a:off x="6572264" y="357166"/>
            <a:ext cx="1143008" cy="1285884"/>
          </a:xfrm>
          <a:prstGeom prst="hexagon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3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1" name="Шестиугольник 30">
            <a:hlinkClick r:id="rId4" action="ppaction://hlinksldjump"/>
          </p:cNvPr>
          <p:cNvSpPr/>
          <p:nvPr/>
        </p:nvSpPr>
        <p:spPr>
          <a:xfrm>
            <a:off x="7715272" y="357166"/>
            <a:ext cx="1143008" cy="1285884"/>
          </a:xfrm>
          <a:prstGeom prst="hexagon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4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85720" y="1928802"/>
            <a:ext cx="3929090" cy="121444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B118F"/>
                </a:solidFill>
                <a:latin typeface="Times New Roman" pitchFamily="18" charset="0"/>
                <a:cs typeface="Times New Roman" pitchFamily="18" charset="0"/>
              </a:rPr>
              <a:t>«Прошлое и настоящие»</a:t>
            </a:r>
            <a:endParaRPr lang="ru-RU" sz="3600" b="1" spc="50" dirty="0">
              <a:ln w="11430"/>
              <a:solidFill>
                <a:srgbClr val="0B11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Шестиугольник 47">
            <a:hlinkClick r:id="rId5" action="ppaction://hlinksldjump"/>
          </p:cNvPr>
          <p:cNvSpPr/>
          <p:nvPr/>
        </p:nvSpPr>
        <p:spPr>
          <a:xfrm>
            <a:off x="4214810" y="1857364"/>
            <a:ext cx="1214446" cy="1214446"/>
          </a:xfrm>
          <a:prstGeom prst="hexagon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1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9" name="Шестиугольник 48">
            <a:hlinkClick r:id="rId6" action="ppaction://hlinksldjump"/>
          </p:cNvPr>
          <p:cNvSpPr/>
          <p:nvPr/>
        </p:nvSpPr>
        <p:spPr>
          <a:xfrm>
            <a:off x="5429256" y="1857364"/>
            <a:ext cx="1214446" cy="1214446"/>
          </a:xfrm>
          <a:prstGeom prst="hexagon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0" name="Шестиугольник 49">
            <a:hlinkClick r:id="rId7" action="ppaction://hlinksldjump"/>
          </p:cNvPr>
          <p:cNvSpPr/>
          <p:nvPr/>
        </p:nvSpPr>
        <p:spPr>
          <a:xfrm>
            <a:off x="6643702" y="1857364"/>
            <a:ext cx="1143008" cy="1214446"/>
          </a:xfrm>
          <a:prstGeom prst="hexagon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3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1" name="Шестиугольник 50">
            <a:hlinkClick r:id="rId8" action="ppaction://hlinksldjump"/>
          </p:cNvPr>
          <p:cNvSpPr/>
          <p:nvPr/>
        </p:nvSpPr>
        <p:spPr>
          <a:xfrm>
            <a:off x="7786710" y="1857364"/>
            <a:ext cx="1143008" cy="1214446"/>
          </a:xfrm>
          <a:prstGeom prst="hexagon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4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85720" y="3429000"/>
            <a:ext cx="3929090" cy="128588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B118F"/>
                </a:solidFill>
                <a:latin typeface="Times New Roman" pitchFamily="18" charset="0"/>
                <a:cs typeface="Times New Roman" pitchFamily="18" charset="0"/>
              </a:rPr>
              <a:t>«Памятники»</a:t>
            </a:r>
            <a:endParaRPr lang="ru-RU" sz="3600" b="1" spc="50" dirty="0">
              <a:ln w="11430"/>
              <a:solidFill>
                <a:srgbClr val="0B11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Шестиугольник 62">
            <a:hlinkClick r:id="rId9" action="ppaction://hlinksldjump"/>
          </p:cNvPr>
          <p:cNvSpPr/>
          <p:nvPr/>
        </p:nvSpPr>
        <p:spPr>
          <a:xfrm>
            <a:off x="4214810" y="3429000"/>
            <a:ext cx="1143008" cy="1214446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1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4" name="Шестиугольник 63">
            <a:hlinkClick r:id="rId10" action="ppaction://hlinksldjump"/>
          </p:cNvPr>
          <p:cNvSpPr/>
          <p:nvPr/>
        </p:nvSpPr>
        <p:spPr>
          <a:xfrm>
            <a:off x="5357818" y="3429000"/>
            <a:ext cx="1143008" cy="1214446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5" name="Шестиугольник 64">
            <a:hlinkClick r:id="rId11" action="ppaction://hlinksldjump"/>
          </p:cNvPr>
          <p:cNvSpPr/>
          <p:nvPr/>
        </p:nvSpPr>
        <p:spPr>
          <a:xfrm>
            <a:off x="6500826" y="3429000"/>
            <a:ext cx="1214446" cy="1214446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3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6" name="Шестиугольник 65">
            <a:hlinkClick r:id="rId12" action="ppaction://hlinksldjump"/>
          </p:cNvPr>
          <p:cNvSpPr/>
          <p:nvPr/>
        </p:nvSpPr>
        <p:spPr>
          <a:xfrm>
            <a:off x="7715272" y="3429000"/>
            <a:ext cx="1071570" cy="1214446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4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85720" y="5072074"/>
            <a:ext cx="3929090" cy="128588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B118F"/>
                </a:solidFill>
                <a:latin typeface="Times New Roman" pitchFamily="18" charset="0"/>
                <a:cs typeface="Times New Roman" pitchFamily="18" charset="0"/>
              </a:rPr>
              <a:t>«Глазов»</a:t>
            </a:r>
            <a:endParaRPr lang="ru-RU" sz="4000" b="1" spc="50" dirty="0">
              <a:ln w="11430"/>
              <a:solidFill>
                <a:srgbClr val="0B11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Шестиугольник 67">
            <a:hlinkClick r:id="rId13" action="ppaction://hlinksldjump"/>
          </p:cNvPr>
          <p:cNvSpPr/>
          <p:nvPr/>
        </p:nvSpPr>
        <p:spPr>
          <a:xfrm>
            <a:off x="4214810" y="5072074"/>
            <a:ext cx="1071570" cy="1285884"/>
          </a:xfrm>
          <a:prstGeom prst="hexagon">
            <a:avLst/>
          </a:prstGeom>
          <a:solidFill>
            <a:srgbClr val="FF66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1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9" name="Шестиугольник 68">
            <a:hlinkClick r:id="rId14" action="ppaction://hlinksldjump"/>
          </p:cNvPr>
          <p:cNvSpPr/>
          <p:nvPr/>
        </p:nvSpPr>
        <p:spPr>
          <a:xfrm>
            <a:off x="5286380" y="5072074"/>
            <a:ext cx="1071570" cy="1214446"/>
          </a:xfrm>
          <a:prstGeom prst="hexagon">
            <a:avLst/>
          </a:prstGeom>
          <a:solidFill>
            <a:srgbClr val="FF66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0" name="Шестиугольник 69">
            <a:hlinkClick r:id="rId15" action="ppaction://hlinksldjump"/>
          </p:cNvPr>
          <p:cNvSpPr/>
          <p:nvPr/>
        </p:nvSpPr>
        <p:spPr>
          <a:xfrm>
            <a:off x="6357950" y="5072074"/>
            <a:ext cx="1143008" cy="1214446"/>
          </a:xfrm>
          <a:prstGeom prst="hexagon">
            <a:avLst/>
          </a:prstGeom>
          <a:solidFill>
            <a:srgbClr val="FF66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3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1" name="Шестиугольник 70">
            <a:hlinkClick r:id="rId16" action="ppaction://hlinksldjump"/>
          </p:cNvPr>
          <p:cNvSpPr/>
          <p:nvPr/>
        </p:nvSpPr>
        <p:spPr>
          <a:xfrm>
            <a:off x="7500958" y="5072074"/>
            <a:ext cx="1143008" cy="1214446"/>
          </a:xfrm>
          <a:prstGeom prst="hexagon">
            <a:avLst/>
          </a:prstGeom>
          <a:solidFill>
            <a:srgbClr val="FF66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4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3" name="Шестиугольник 22">
            <a:hlinkClick r:id="rId17" action="ppaction://hlinksldjump"/>
          </p:cNvPr>
          <p:cNvSpPr/>
          <p:nvPr/>
        </p:nvSpPr>
        <p:spPr>
          <a:xfrm>
            <a:off x="5357818" y="357166"/>
            <a:ext cx="1214446" cy="1285884"/>
          </a:xfrm>
          <a:prstGeom prst="hexagon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2" name="Овал 21">
            <a:hlinkClick r:id="rId18" action="ppaction://hlinksldjump"/>
          </p:cNvPr>
          <p:cNvSpPr/>
          <p:nvPr/>
        </p:nvSpPr>
        <p:spPr>
          <a:xfrm>
            <a:off x="8429652" y="6143644"/>
            <a:ext cx="428628" cy="50004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>
            <a:hlinkClick r:id="rId18" action="ppaction://hlinksldjump"/>
          </p:cNvPr>
          <p:cNvCxnSpPr/>
          <p:nvPr/>
        </p:nvCxnSpPr>
        <p:spPr>
          <a:xfrm rot="16200000" flipH="1">
            <a:off x="8475841" y="6240331"/>
            <a:ext cx="353584" cy="30308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hlinkClick r:id="rId18" action="ppaction://hlinksldjump"/>
          </p:cNvPr>
          <p:cNvCxnSpPr/>
          <p:nvPr/>
        </p:nvCxnSpPr>
        <p:spPr>
          <a:xfrm rot="5400000" flipH="1" flipV="1">
            <a:off x="8475841" y="6240331"/>
            <a:ext cx="353584" cy="30308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  <p:bldLst>
      <p:bldP spid="9" grpId="0" animBg="1"/>
      <p:bldP spid="30" grpId="0" animBg="1"/>
      <p:bldP spid="31" grpId="0" animBg="1"/>
      <p:bldP spid="48" grpId="0" animBg="1"/>
      <p:bldP spid="49" grpId="0" animBg="1"/>
      <p:bldP spid="50" grpId="0" animBg="1"/>
      <p:bldP spid="51" grpId="0" animBg="1"/>
      <p:bldP spid="63" grpId="0" animBg="1"/>
      <p:bldP spid="64" grpId="0" animBg="1"/>
      <p:bldP spid="65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214290"/>
            <a:ext cx="8072494" cy="92871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/>
            </a:r>
            <a:br>
              <a:rPr lang="ru-RU" sz="4800" b="1" dirty="0" smtClean="0">
                <a:solidFill>
                  <a:srgbClr val="002060"/>
                </a:solidFill>
              </a:rPr>
            </a:br>
            <a:r>
              <a:rPr lang="ru-RU" sz="4800" b="1" dirty="0" smtClean="0">
                <a:solidFill>
                  <a:srgbClr val="002060"/>
                </a:solidFill>
              </a:rPr>
              <a:t/>
            </a:r>
            <a:br>
              <a:rPr lang="ru-RU" sz="48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 1 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Угадай здание по фрагменту </a:t>
            </a: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4800" b="1" dirty="0" smtClean="0">
                <a:solidFill>
                  <a:srgbClr val="002060"/>
                </a:solidFill>
              </a:rPr>
              <a:t/>
            </a:r>
            <a:br>
              <a:rPr lang="ru-RU" sz="4800" b="1" dirty="0" smtClean="0">
                <a:solidFill>
                  <a:srgbClr val="002060"/>
                </a:solidFill>
              </a:rPr>
            </a:b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8" name="Содержимое 7" descr="25705fa0482e4b22de5338851b6f467c_w986_h567_2db80b5_1291cc_5b2ced10.pn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942" r="6933"/>
          <a:stretch>
            <a:fillRect/>
          </a:stretch>
        </p:blipFill>
        <p:spPr>
          <a:xfrm>
            <a:off x="428595" y="1428736"/>
            <a:ext cx="8215371" cy="5028373"/>
          </a:xfrm>
        </p:spPr>
      </p:pic>
      <p:sp>
        <p:nvSpPr>
          <p:cNvPr id="11" name="Прямоугольник 10"/>
          <p:cNvSpPr/>
          <p:nvPr/>
        </p:nvSpPr>
        <p:spPr>
          <a:xfrm>
            <a:off x="428596" y="1428736"/>
            <a:ext cx="2071702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1428736"/>
            <a:ext cx="2071702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1428736"/>
            <a:ext cx="2071702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1428736"/>
            <a:ext cx="2071702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28596" y="3929066"/>
            <a:ext cx="2071702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928688" y="1357313"/>
            <a:ext cx="8215312" cy="142875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Ледовый дворец спорта</a:t>
            </a:r>
            <a:b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Глазов  Арена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7929586" y="6000768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2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Угадай здание по фрагменту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Glazov-Dvorets-Kultury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 l="2222" t="4671" r="12922" b="25155"/>
          <a:stretch>
            <a:fillRect/>
          </a:stretch>
        </p:blipFill>
        <p:spPr>
          <a:xfrm>
            <a:off x="500034" y="1571612"/>
            <a:ext cx="7929618" cy="471490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3143240" y="1571612"/>
            <a:ext cx="264320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786446" y="1571612"/>
            <a:ext cx="264320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034" y="3143248"/>
            <a:ext cx="264320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143240" y="3143248"/>
            <a:ext cx="264320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143240" y="4714884"/>
            <a:ext cx="264320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786446" y="4714884"/>
            <a:ext cx="264320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3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71450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КЦ «Россия»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929586" y="6000768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3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Угадай здание по фрагменту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age_image_4867517.jpg"/>
          <p:cNvPicPr>
            <a:picLocks noChangeAspect="1"/>
          </p:cNvPicPr>
          <p:nvPr/>
        </p:nvPicPr>
        <p:blipFill>
          <a:blip r:embed="rId2" cstate="print"/>
          <a:srcRect l="5541" r="2626" b="4264"/>
          <a:stretch>
            <a:fillRect/>
          </a:stretch>
        </p:blipFill>
        <p:spPr>
          <a:xfrm>
            <a:off x="500034" y="1571612"/>
            <a:ext cx="8286808" cy="4857784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00034" y="1571612"/>
            <a:ext cx="2071702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571736" y="1571612"/>
            <a:ext cx="2071702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643438" y="1571612"/>
            <a:ext cx="2071702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715140" y="1571612"/>
            <a:ext cx="2071702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00034" y="3214686"/>
            <a:ext cx="2071702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571736" y="3214686"/>
            <a:ext cx="2071702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4857760"/>
            <a:ext cx="2071702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643438" y="4786322"/>
            <a:ext cx="2071702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6715140" y="4786322"/>
            <a:ext cx="2071702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28" grpId="0" animBg="1"/>
      <p:bldP spid="29" grpId="0" animBg="1"/>
      <p:bldP spid="30" grpId="0" animBg="1"/>
      <p:bldP spid="33" grpId="0" animBg="1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357298"/>
            <a:ext cx="9144000" cy="214314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Детская школа искусств №3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Глазовчанка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7929586" y="6000768"/>
            <a:ext cx="642942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1</Template>
  <TotalTime>829</TotalTime>
  <Words>198</Words>
  <Application>Microsoft Office PowerPoint</Application>
  <PresentationFormat>Экран (4:3)</PresentationFormat>
  <Paragraphs>96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Шаблон 1</vt:lpstr>
      <vt:lpstr>«Глазов – город, где я живу!» Дидактическая интерактивная игра для детей подготовительной группы.</vt:lpstr>
      <vt:lpstr> Цель игры: закрепить знания детей о г. Глазове. Задачи игры:  1. Углубить представления детей о достопримечательностях г. Глазова, о знаменитых людях г. Глазова. 2. Развивать связную речь детей. 3. Воспитывать любовь к своему городу. Оборудование: ноутбук, проектор, мультимедийная доска. Форма проведения игры: индивидуальная работа  и групповая работа с детьми. Правила игры: ребёнок выбирает  тему и щелкает на  номер задания. Когда дети выполнили все задания, необходимо нажать на центр красной кнопки  в правом нижнем углу экрана и игра подойдет к концу. Примечание: выйти из игры можно на любом ходу при помощи красной кнопки.  </vt:lpstr>
      <vt:lpstr>Слайд 3</vt:lpstr>
      <vt:lpstr>  Задание 1  Угадай здание по фрагменту   </vt:lpstr>
      <vt:lpstr>Ледовый дворец спорта Глазов  Арена</vt:lpstr>
      <vt:lpstr>Задание 2  Угадай здание по фрагменту</vt:lpstr>
      <vt:lpstr>КЦ «Россия»</vt:lpstr>
      <vt:lpstr>Задание 3 Угадай здание по фрагменту</vt:lpstr>
      <vt:lpstr>Детская школа искусств №3 «Глазовчанка»</vt:lpstr>
      <vt:lpstr> Задание 4 Угадай здание по фрагменту </vt:lpstr>
      <vt:lpstr>Лицей искусств</vt:lpstr>
      <vt:lpstr>Слайд 12</vt:lpstr>
      <vt:lpstr>Слайд 13</vt:lpstr>
      <vt:lpstr>Слайд 14</vt:lpstr>
      <vt:lpstr>Слайд 15</vt:lpstr>
      <vt:lpstr>Слайд 16</vt:lpstr>
      <vt:lpstr>Что лишнее?</vt:lpstr>
      <vt:lpstr>Назовите главную площадь города Глазова?</vt:lpstr>
      <vt:lpstr>Площадь Свободы- центральная площадь в городе Глазове.  </vt:lpstr>
      <vt:lpstr>Как называется памятник и где он находится?</vt:lpstr>
      <vt:lpstr>Воинский мемориал на площади Свободы</vt:lpstr>
      <vt:lpstr>Найди герб г. Глазова</vt:lpstr>
      <vt:lpstr>Предприятия г. Глазова и продукция</vt:lpstr>
      <vt:lpstr>Слайд 24</vt:lpstr>
      <vt:lpstr>Распредели городские мероприятия и расскажи об одном из них </vt:lpstr>
      <vt:lpstr>Самая длинная улица г. Глазова?</vt:lpstr>
      <vt:lpstr>Как называется хоккейная команда в г. Глазове?</vt:lpstr>
      <vt:lpstr>Как называется магазин с фонтаном внутри здания?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 «Город Глазов»</dc:title>
  <dc:creator>User</dc:creator>
  <cp:lastModifiedBy>Иван</cp:lastModifiedBy>
  <cp:revision>102</cp:revision>
  <dcterms:created xsi:type="dcterms:W3CDTF">2019-01-23T18:11:32Z</dcterms:created>
  <dcterms:modified xsi:type="dcterms:W3CDTF">2021-11-30T17:24:01Z</dcterms:modified>
</cp:coreProperties>
</file>