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2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A209"/>
    <a:srgbClr val="FF3300"/>
    <a:srgbClr val="98E1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4" autoAdjust="0"/>
    <p:restoredTop sz="94660"/>
  </p:normalViewPr>
  <p:slideViewPr>
    <p:cSldViewPr>
      <p:cViewPr varScale="1">
        <p:scale>
          <a:sx n="68" d="100"/>
          <a:sy n="68" d="100"/>
        </p:scale>
        <p:origin x="14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93F7E1F-0C37-4C35-AA0C-54C932D48F79}" type="datetimeFigureOut">
              <a:rPr lang="ru-RU"/>
              <a:pPr>
                <a:defRPr/>
              </a:pPr>
              <a:t>06.12.2024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6052CF4-4AB8-46B2-828B-3ECA0E32D2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132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052CF4-4AB8-46B2-828B-3ECA0E32D228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619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1"/>
          <p:cNvGrpSpPr>
            <a:grpSpLocks/>
          </p:cNvGrpSpPr>
          <p:nvPr/>
        </p:nvGrpSpPr>
        <p:grpSpPr bwMode="auto">
          <a:xfrm rot="-1906589">
            <a:off x="3335338" y="1909763"/>
            <a:ext cx="6021387" cy="4829175"/>
            <a:chOff x="1761807" y="615248"/>
            <a:chExt cx="6021229" cy="4829684"/>
          </a:xfrm>
        </p:grpSpPr>
        <p:grpSp>
          <p:nvGrpSpPr>
            <p:cNvPr id="5" name="Group 42"/>
            <p:cNvGrpSpPr>
              <a:grpSpLocks/>
            </p:cNvGrpSpPr>
            <p:nvPr userDrawn="1"/>
          </p:nvGrpSpPr>
          <p:grpSpPr bwMode="auto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19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0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cxnSp>
          <p:nvCxnSpPr>
            <p:cNvPr id="6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38"/>
            <p:cNvGrpSpPr>
              <a:grpSpLocks/>
            </p:cNvGrpSpPr>
            <p:nvPr userDrawn="1"/>
          </p:nvGrpSpPr>
          <p:grpSpPr bwMode="auto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17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8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8" name="Group 39"/>
            <p:cNvGrpSpPr>
              <a:grpSpLocks/>
            </p:cNvGrpSpPr>
            <p:nvPr userDrawn="1"/>
          </p:nvGrpSpPr>
          <p:grpSpPr bwMode="auto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5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6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9" name="Group 37"/>
            <p:cNvGrpSpPr>
              <a:grpSpLocks/>
            </p:cNvGrpSpPr>
            <p:nvPr userDrawn="1"/>
          </p:nvGrpSpPr>
          <p:grpSpPr bwMode="auto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3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4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10" name="Group 36"/>
            <p:cNvGrpSpPr>
              <a:grpSpLocks/>
            </p:cNvGrpSpPr>
            <p:nvPr userDrawn="1"/>
          </p:nvGrpSpPr>
          <p:grpSpPr bwMode="auto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1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</p:grpSp>
      <p:pic>
        <p:nvPicPr>
          <p:cNvPr id="21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069848"/>
            <a:ext cx="7470648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2743200" y="384048"/>
            <a:ext cx="59436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08B91-98A5-4EC4-828B-07BB63A6A166}" type="datetimeFigureOut">
              <a:rPr lang="en-US"/>
              <a:pPr>
                <a:defRPr/>
              </a:pPr>
              <a:t>12/6/2024</a:t>
            </a:fld>
            <a:endParaRPr lang="en-US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61B2-624F-4C41-A7C9-016E308813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BCC7B-60C0-4255-AABB-A15257BAB783}" type="datetimeFigureOut">
              <a:rPr lang="en-US"/>
              <a:pPr>
                <a:defRPr/>
              </a:pPr>
              <a:t>12/6/2024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48F20-F886-4A93-BE44-5B2D3C185B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7068312" y="356616"/>
            <a:ext cx="16184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56616"/>
            <a:ext cx="6400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A38E2-7C68-4953-8734-8A79DB4D6812}" type="datetimeFigureOut">
              <a:rPr lang="en-US"/>
              <a:pPr>
                <a:defRPr/>
              </a:pPr>
              <a:t>12/6/2024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D6BCB-234F-4FE9-8455-F5B0810FFC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983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0C8BA-EB8B-41FD-BAC0-6B99BCCBD968}" type="datetimeFigureOut">
              <a:rPr lang="en-US"/>
              <a:pPr>
                <a:defRPr/>
              </a:pPr>
              <a:t>12/6/2024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B4DA4-D092-44E2-8D8C-B2F2582734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1"/>
          <p:cNvGrpSpPr>
            <a:grpSpLocks/>
          </p:cNvGrpSpPr>
          <p:nvPr userDrawn="1"/>
        </p:nvGrpSpPr>
        <p:grpSpPr bwMode="auto">
          <a:xfrm rot="-1906589">
            <a:off x="3335338" y="1909763"/>
            <a:ext cx="6021387" cy="4829175"/>
            <a:chOff x="1761807" y="615248"/>
            <a:chExt cx="6021229" cy="4829684"/>
          </a:xfrm>
        </p:grpSpPr>
        <p:grpSp>
          <p:nvGrpSpPr>
            <p:cNvPr id="5" name="Group 42"/>
            <p:cNvGrpSpPr>
              <a:grpSpLocks/>
            </p:cNvGrpSpPr>
            <p:nvPr userDrawn="1"/>
          </p:nvGrpSpPr>
          <p:grpSpPr bwMode="auto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19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0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cxnSp>
          <p:nvCxnSpPr>
            <p:cNvPr id="6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38"/>
            <p:cNvGrpSpPr>
              <a:grpSpLocks/>
            </p:cNvGrpSpPr>
            <p:nvPr userDrawn="1"/>
          </p:nvGrpSpPr>
          <p:grpSpPr bwMode="auto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17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8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8" name="Group 39"/>
            <p:cNvGrpSpPr>
              <a:grpSpLocks/>
            </p:cNvGrpSpPr>
            <p:nvPr userDrawn="1"/>
          </p:nvGrpSpPr>
          <p:grpSpPr bwMode="auto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5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6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9" name="Group 37"/>
            <p:cNvGrpSpPr>
              <a:grpSpLocks/>
            </p:cNvGrpSpPr>
            <p:nvPr userDrawn="1"/>
          </p:nvGrpSpPr>
          <p:grpSpPr bwMode="auto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3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4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10" name="Group 36"/>
            <p:cNvGrpSpPr>
              <a:grpSpLocks/>
            </p:cNvGrpSpPr>
            <p:nvPr userDrawn="1"/>
          </p:nvGrpSpPr>
          <p:grpSpPr bwMode="auto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1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</p:grpSp>
      <p:pic>
        <p:nvPicPr>
          <p:cNvPr id="21" name="Picture 230" descr="star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2" y="2286000"/>
            <a:ext cx="77724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353312"/>
            <a:ext cx="77724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F62CA-E99F-44E7-BB3B-5D6E8DA7E917}" type="datetimeFigureOut">
              <a:rPr lang="en-US"/>
              <a:pPr>
                <a:defRPr/>
              </a:pPr>
              <a:t>12/6/2024</a:t>
            </a:fld>
            <a:endParaRPr lang="en-US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23FCF-D8AC-454D-AB06-1F9EA96320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632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9876B-ACE6-457B-BC99-4405DC3548F1}" type="datetimeFigureOut">
              <a:rPr lang="en-US"/>
              <a:pPr>
                <a:defRPr/>
              </a:pPr>
              <a:t>12/6/2024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F13BC-6905-45CD-9940-0B077251E9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93976"/>
            <a:ext cx="4040188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93976"/>
            <a:ext cx="4041775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D92B8-7F5F-428A-90C8-8AA38A17F961}" type="datetimeFigureOut">
              <a:rPr lang="en-US"/>
              <a:pPr>
                <a:defRPr/>
              </a:pPr>
              <a:t>12/6/2024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7073A-BE3D-44D3-98DC-41767F3FCF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72643-FF84-482E-A5D3-83807FFC02E4}" type="datetimeFigureOut">
              <a:rPr lang="en-US"/>
              <a:pPr>
                <a:defRPr/>
              </a:pPr>
              <a:t>12/6/2024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B71DA-E663-4E1B-A17A-E5E5710E03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7D6CD-7787-433E-B529-3639D86D84B1}" type="datetimeFigureOut">
              <a:rPr lang="en-US"/>
              <a:pPr>
                <a:defRPr/>
              </a:pPr>
              <a:t>12/6/2024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229A3-BFC5-4C7D-AF59-31E8448700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2" y="0"/>
            <a:ext cx="7470648" cy="987552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1016" y="1371600"/>
            <a:ext cx="4672584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025896" y="1371600"/>
            <a:ext cx="2633472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DE787-1DC3-4CA7-8867-60768FD7FFC5}" type="datetimeFigureOut">
              <a:rPr lang="en-US"/>
              <a:pPr>
                <a:defRPr/>
              </a:pPr>
              <a:t>12/6/2024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0DB48-01FD-4092-9336-4A6A6A1A8B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2920" y="4855464"/>
            <a:ext cx="3218688" cy="777240"/>
          </a:xfrm>
          <a:solidFill>
            <a:schemeClr val="bg2">
              <a:lumMod val="50000"/>
            </a:schemeClr>
          </a:solidFill>
        </p:spPr>
        <p:txBody>
          <a:bodyPr/>
          <a:lstStyle>
            <a:lvl1pPr algn="ctr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3867912" y="1216152"/>
            <a:ext cx="4626864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216152"/>
            <a:ext cx="3218688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71C2F-FE82-4A0D-B4F9-F605BB2BDECD}" type="datetimeFigureOut">
              <a:rPr lang="en-US"/>
              <a:pPr>
                <a:defRPr/>
              </a:pPr>
              <a:t>12/6/2024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D4036-EF2B-49A6-9045-F8F295E814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9144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216025" cy="987425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 bwMode="white">
          <a:xfrm>
            <a:off x="76200" y="1066800"/>
            <a:ext cx="2590800" cy="1219200"/>
          </a:xfrm>
          <a:prstGeom prst="rect">
            <a:avLst/>
          </a:prstGeom>
          <a:blipFill dpi="0" rotWithShape="1">
            <a:blip r:embed="rId13" cstate="email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31" name="Picture 136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8659813" y="5872163"/>
            <a:ext cx="5429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139" descr="star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gray">
          <a:xfrm rot="-1315059" flipH="1" flipV="1">
            <a:off x="152400" y="4724400"/>
            <a:ext cx="4254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533400" y="152400"/>
            <a:ext cx="692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Straight Connector 12"/>
          <p:cNvCxnSpPr/>
          <p:nvPr/>
        </p:nvCxnSpPr>
        <p:spPr bwMode="white">
          <a:xfrm>
            <a:off x="1217613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8713788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2670175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9144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5788025" y="1069975"/>
            <a:ext cx="3355975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61512" y="-103188"/>
            <a:ext cx="4100112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16025" y="0"/>
            <a:ext cx="7470775" cy="9874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1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189038"/>
            <a:ext cx="8229600" cy="490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7675" y="6364288"/>
            <a:ext cx="21859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00F2EB5-EBF9-4740-9FCB-FA046AFF6F31}" type="datetimeFigureOut">
              <a:rPr lang="en-US"/>
              <a:pPr>
                <a:defRPr/>
              </a:pPr>
              <a:t>12/6/2024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0175" y="6364288"/>
            <a:ext cx="53117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4025" y="6364288"/>
            <a:ext cx="6127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1A708D64-2263-44B2-9B1B-C8169FD215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698" r:id="rId2"/>
    <p:sldLayoutId id="214748370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ransition>
    <p:split orient="vert"/>
  </p:transition>
  <p:txStyles>
    <p:titleStyle>
      <a:lvl1pPr algn="l" rtl="0" fontAlgn="base">
        <a:spcBef>
          <a:spcPct val="0"/>
        </a:spcBef>
        <a:spcAft>
          <a:spcPct val="0"/>
        </a:spcAft>
        <a:defRPr sz="4000" b="1" kern="120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nstanti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ECC37F"/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A3C2FF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E5A0CC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C8E79E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E5A0A0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3528" y="836712"/>
            <a:ext cx="7470775" cy="14700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Толерантность и мы</a:t>
            </a:r>
            <a:endParaRPr lang="ru-RU" dirty="0"/>
          </a:p>
        </p:txBody>
      </p:sp>
      <p:sp>
        <p:nvSpPr>
          <p:cNvPr id="4099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00400" y="6245225"/>
            <a:ext cx="5943600" cy="612775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Выполнила: Неволина </a:t>
            </a:r>
          </a:p>
          <a:p>
            <a:r>
              <a:rPr lang="ru-RU" dirty="0" smtClean="0"/>
              <a:t>Марина Александровна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31504"/>
            <a:ext cx="4762500" cy="4676775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744000" cy="4320480"/>
          </a:xfrm>
        </p:spPr>
        <p:txBody>
          <a:bodyPr/>
          <a:lstStyle/>
          <a:p>
            <a:r>
              <a:rPr lang="ru-RU" dirty="0" smtClean="0"/>
              <a:t>1 </a:t>
            </a:r>
            <a:r>
              <a:rPr lang="ru-RU" sz="4400" dirty="0" smtClean="0"/>
              <a:t>группа Толерантный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 smtClean="0"/>
              <a:t>2 группа Интолерантный</a:t>
            </a:r>
            <a:r>
              <a:rPr lang="ru-RU" sz="4400" dirty="0"/>
              <a:t/>
            </a:r>
            <a:br>
              <a:rPr lang="ru-RU" sz="4400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2708920"/>
            <a:ext cx="3571875" cy="4762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88224" y="11663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ЗАДАНИЕ !!!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76995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65"/>
            <a:ext cx="9144000" cy="684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4790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476672"/>
            <a:ext cx="7470648" cy="1470025"/>
          </a:xfrm>
        </p:spPr>
        <p:txBody>
          <a:bodyPr/>
          <a:lstStyle/>
          <a:p>
            <a:r>
              <a:rPr lang="ru-RU" dirty="0" smtClean="0"/>
              <a:t>ТЕСТ НА ТОЛЕРАНТНОСТЬ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636912"/>
            <a:ext cx="35718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23918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6237312"/>
          </a:xfrm>
        </p:spPr>
        <p:txBody>
          <a:bodyPr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Конфуцианство: «Не делай другим того, чего ты не хотел бы от других».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Буддизм: «Человек может выразить свое отношение к родственникам и друзьям пятью способами: великодушием, учтивостью, доброжелательностью, отношением к ним, как к себе и верностью своему слову».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Христианство: «Во всем, как хотите, чтобы с вами поступали люди, так и поступайте вы с ними».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Индуизм: «Не делай другому того, от чего больно тебе»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Ислам: «Никто из вас не станет верующим, пока не полюбит своего брата, как самого себя».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Джайнизм: «В счастье и страдании, в радости и в горе мы должны относиться ко всем существам, как относимся к самим себе».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Иудаизм: «Не делай ближнему своему того, от чего плохо тебе».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Сикхизм: «Как ты думаешь о себе, так думай и о других. Тогда на небе вы будете равны»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Даосизм: «Считай успех соседа своим успехом, а потерю соседа своей потерей».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Зороастризм: «Только та натура хороша, которая не сделает другой того, что нехорошо для нее самой».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128282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202829"/>
            <a:ext cx="7772400" cy="1362075"/>
          </a:xfrm>
        </p:spPr>
        <p:txBody>
          <a:bodyPr/>
          <a:lstStyle/>
          <a:p>
            <a:r>
              <a:rPr lang="ru-RU" sz="4000" dirty="0"/>
              <a:t>Составить правила толерантного </a:t>
            </a:r>
            <a:r>
              <a:rPr lang="ru-RU" sz="4000" dirty="0" smtClean="0"/>
              <a:t>общения</a:t>
            </a:r>
            <a:r>
              <a:rPr lang="ru-RU" sz="4400" dirty="0" smtClean="0"/>
              <a:t> 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6660232" y="260648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Задание!!!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564904"/>
            <a:ext cx="2857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36517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96752"/>
            <a:ext cx="7470648" cy="1470025"/>
          </a:xfrm>
        </p:spPr>
        <p:txBody>
          <a:bodyPr/>
          <a:lstStyle/>
          <a:p>
            <a:pPr algn="l"/>
            <a:r>
              <a:rPr lang="ru-RU" dirty="0"/>
              <a:t>Китайская притча «Ладная семья»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224" y="3140968"/>
            <a:ext cx="2828789" cy="353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5281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Ребята</a:t>
            </a:r>
            <a:r>
              <a:rPr lang="ru-RU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поступайте с другими так же, как хотите, чтобы они поступали с вами.</a:t>
            </a:r>
            <a:br>
              <a:rPr lang="ru-RU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Будьте добрыми: любящими, внимательными, терпеливыми, заботливыми, милосердными, прощайте.</a:t>
            </a:r>
            <a:br>
              <a:rPr lang="ru-RU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Будьте надёжными: честными, правдивыми, имейте чистое сердце, выполняйте свои обещания.</a:t>
            </a:r>
            <a:br>
              <a:rPr lang="ru-RU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Будьте заботливыми: вежливыми, внимательными, любезными.</a:t>
            </a:r>
            <a:br>
              <a:rPr lang="ru-RU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Будьте щедрыми: не жадными, бескорыстными, великодушными, готовыми помочь.</a:t>
            </a:r>
            <a:br>
              <a:rPr lang="ru-RU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39917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836712"/>
            <a:ext cx="8686800" cy="1470025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324677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97239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188640"/>
            <a:ext cx="6336704" cy="1635497"/>
          </a:xfrm>
        </p:spPr>
        <p:txBody>
          <a:bodyPr>
            <a:noAutofit/>
          </a:bodyPr>
          <a:lstStyle/>
          <a:p>
            <a:pPr algn="ctr"/>
            <a:r>
              <a:rPr lang="ru-RU" sz="4400" dirty="0"/>
              <a:t>16 ноября 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Международный </a:t>
            </a:r>
            <a:r>
              <a:rPr lang="ru-RU" sz="4400" dirty="0"/>
              <a:t>день толерантности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564904"/>
            <a:ext cx="33337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5041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90624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62" y="908720"/>
            <a:ext cx="9144000" cy="5125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64761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38000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1" y="0"/>
            <a:ext cx="8244409" cy="17008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«Толерантность</a:t>
            </a:r>
            <a:r>
              <a:rPr lang="ru-RU" dirty="0"/>
              <a:t>» на разных языках земного шара звучит по-разному:</a:t>
            </a:r>
            <a:br>
              <a:rPr lang="ru-RU" dirty="0"/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" y="1188720"/>
            <a:ext cx="9143999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Tolerangia</a:t>
            </a:r>
            <a:r>
              <a:rPr lang="ru-RU" sz="2400" b="1" dirty="0" smtClean="0"/>
              <a:t> </a:t>
            </a:r>
            <a:r>
              <a:rPr lang="ru-RU" sz="2400" b="1" dirty="0"/>
              <a:t>(испанское) </a:t>
            </a:r>
            <a:r>
              <a:rPr lang="ru-RU" sz="2400" dirty="0"/>
              <a:t>– способность признавать отличные от своих собственные идеи и мнения.</a:t>
            </a:r>
          </a:p>
          <a:p>
            <a:r>
              <a:rPr lang="ru-RU" sz="2400" b="1" dirty="0" err="1"/>
              <a:t>Tolerange</a:t>
            </a:r>
            <a:r>
              <a:rPr lang="ru-RU" sz="2400" b="1" dirty="0"/>
              <a:t> (французское) </a:t>
            </a:r>
            <a:r>
              <a:rPr lang="ru-RU" sz="2400" dirty="0"/>
              <a:t>– отношение, при котором допускается, что другие могут думать или действовать иначе, нежели ты сам.</a:t>
            </a:r>
          </a:p>
          <a:p>
            <a:r>
              <a:rPr lang="ru-RU" sz="2400" b="1" dirty="0" err="1"/>
              <a:t>Kuan</a:t>
            </a:r>
            <a:r>
              <a:rPr lang="ru-RU" sz="2400" b="1" dirty="0"/>
              <a:t> </a:t>
            </a:r>
            <a:r>
              <a:rPr lang="ru-RU" sz="2400" b="1" dirty="0" err="1"/>
              <a:t>rong</a:t>
            </a:r>
            <a:r>
              <a:rPr lang="ru-RU" sz="2400" b="1" dirty="0"/>
              <a:t> (китайское) </a:t>
            </a:r>
            <a:r>
              <a:rPr lang="ru-RU" sz="2400" dirty="0"/>
              <a:t>– позволять, принимать, быть по отношению к другим великодушным.</a:t>
            </a:r>
          </a:p>
          <a:p>
            <a:r>
              <a:rPr lang="ru-RU" sz="2400" b="1" dirty="0" err="1"/>
              <a:t>Tasamul</a:t>
            </a:r>
            <a:r>
              <a:rPr lang="ru-RU" sz="2400" b="1" dirty="0"/>
              <a:t> (арабское) </a:t>
            </a:r>
            <a:r>
              <a:rPr lang="ru-RU" sz="2400" dirty="0"/>
              <a:t>– прощение, снисходительность, мягкость, милосердие, сострадание, терпимость.</a:t>
            </a:r>
          </a:p>
          <a:p>
            <a:r>
              <a:rPr lang="ru-RU" sz="2400" b="1" dirty="0"/>
              <a:t>Толерантность (русское) </a:t>
            </a:r>
            <a:r>
              <a:rPr lang="ru-RU" sz="2400" dirty="0"/>
              <a:t>– способность терпеть что-то, кого-либо; быть выдержанным, выносливым, мириться существованием чего-то, кого-либо, считаться с мнением других.</a:t>
            </a:r>
          </a:p>
        </p:txBody>
      </p:sp>
    </p:spTree>
    <p:extLst>
      <p:ext uri="{BB962C8B-B14F-4D97-AF65-F5344CB8AC3E}">
        <p14:creationId xmlns:p14="http://schemas.microsoft.com/office/powerpoint/2010/main" val="296231723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0"/>
            <a:ext cx="7053444" cy="6652248"/>
          </a:xfrm>
        </p:spPr>
        <p:txBody>
          <a:bodyPr/>
          <a:lstStyle/>
          <a:p>
            <a:pPr algn="l"/>
            <a:r>
              <a:rPr lang="ru-RU" dirty="0"/>
              <a:t>Термин толерантность объясняется как терпимость, стремление и способность к установлению и поддержанию общения с людьми.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1268760"/>
            <a:ext cx="2857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72850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332656"/>
            <a:ext cx="7470648" cy="2215136"/>
          </a:xfrm>
        </p:spPr>
        <p:txBody>
          <a:bodyPr/>
          <a:lstStyle/>
          <a:p>
            <a:r>
              <a:rPr lang="ru-RU" dirty="0"/>
              <a:t>Почему так актуальна толерантность в настоящее время?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3356992"/>
            <a:ext cx="47625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65812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96752"/>
            <a:ext cx="7772400" cy="1362075"/>
          </a:xfrm>
        </p:spPr>
        <p:txBody>
          <a:bodyPr/>
          <a:lstStyle/>
          <a:p>
            <a:r>
              <a:rPr lang="ru-RU" dirty="0"/>
              <a:t>«Перед вами две дороги, выбирайте»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25552"/>
            <a:ext cx="403244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05156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'Универсальная'">
  <a:themeElements>
    <a:clrScheme name="Другая 12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FFFF"/>
      </a:hlink>
      <a:folHlink>
        <a:srgbClr val="FF000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'Универсальная'</Template>
  <TotalTime>1914</TotalTime>
  <Words>397</Words>
  <Application>Microsoft Office PowerPoint</Application>
  <PresentationFormat>Экран (4:3)</PresentationFormat>
  <Paragraphs>32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Constantia</vt:lpstr>
      <vt:lpstr>Times New Roman</vt:lpstr>
      <vt:lpstr>Wingdings</vt:lpstr>
      <vt:lpstr>Wingdings 2</vt:lpstr>
      <vt:lpstr>Тема 'Универсальная'</vt:lpstr>
      <vt:lpstr>Толерантность и мы</vt:lpstr>
      <vt:lpstr>16 ноября  Международный день толерантности</vt:lpstr>
      <vt:lpstr>Презентация PowerPoint</vt:lpstr>
      <vt:lpstr>Презентация PowerPoint</vt:lpstr>
      <vt:lpstr>Презентация PowerPoint</vt:lpstr>
      <vt:lpstr> «Толерантность» на разных языках земного шара звучит по-разному: </vt:lpstr>
      <vt:lpstr>Термин толерантность объясняется как терпимость, стремление и способность к установлению и поддержанию общения с людьми.</vt:lpstr>
      <vt:lpstr>Почему так актуальна толерантность в настоящее время?</vt:lpstr>
      <vt:lpstr>«Перед вами две дороги, выбирайте»</vt:lpstr>
      <vt:lpstr>1 группа Толерантный 2 группа Интолерантный </vt:lpstr>
      <vt:lpstr>Презентация PowerPoint</vt:lpstr>
      <vt:lpstr>ТЕСТ НА ТОЛЕРАНТНОСТЬ</vt:lpstr>
      <vt:lpstr>Презентация PowerPoint</vt:lpstr>
      <vt:lpstr>Составить правила толерантного общения </vt:lpstr>
      <vt:lpstr>Китайская притча «Ладная семья»</vt:lpstr>
      <vt:lpstr>- Ребята, поступайте с другими так же, как хотите, чтобы они поступали с вами. - Будьте добрыми: любящими, внимательными, терпеливыми, заботливыми, милосердными, прощайте. - Будьте надёжными: честными, правдивыми, имейте чистое сердце, выполняйте свои обещания. - Будьте заботливыми: вежливыми, внимательными, любезными. - Будьте щедрыми: не жадными, бескорыстными, великодушными, готовыми помочь. </vt:lpstr>
      <vt:lpstr>СПАСИБО ЗА ВНИМАНИЕ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 </dc:creator>
  <cp:lastModifiedBy>Серёга</cp:lastModifiedBy>
  <cp:revision>192</cp:revision>
  <dcterms:created xsi:type="dcterms:W3CDTF">2009-07-24T16:16:56Z</dcterms:created>
  <dcterms:modified xsi:type="dcterms:W3CDTF">2024-12-06T10:15:19Z</dcterms:modified>
</cp:coreProperties>
</file>