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4630400" cy="8229600"/>
  <p:notesSz cx="8229600" cy="14630400"/>
  <p:embeddedFontLst>
    <p:embeddedFont>
      <p:font typeface="Outfit Extra Bold" panose="020B060402020202020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Arimo" panose="020B0604020202020204" charset="0"/>
      <p:regular r:id="rId1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1" d="100"/>
          <a:sy n="61" d="100"/>
        </p:scale>
        <p:origin x="-84" y="-72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C1270E-A6E8-40C5-84F3-F5C33674337F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1837A6-F4C2-433A-93B3-6E14F961E4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779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365534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Рождество в России: Традиции и История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4123253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Рождество в России - это время семейных традиций, тёплых встреч и ярких украшений. Давайте окунёмся в историю этого праздника и узнаем, как его отмечают в России.</a:t>
            </a:r>
            <a:endParaRPr lang="en-US" sz="1750" dirty="0"/>
          </a:p>
        </p:txBody>
      </p:sp>
      <p:sp>
        <p:nvSpPr>
          <p:cNvPr id="5" name="Shape 2"/>
          <p:cNvSpPr/>
          <p:nvPr/>
        </p:nvSpPr>
        <p:spPr>
          <a:xfrm>
            <a:off x="6280190" y="5484019"/>
            <a:ext cx="362903" cy="362903"/>
          </a:xfrm>
          <a:prstGeom prst="roundRect">
            <a:avLst>
              <a:gd name="adj" fmla="val 25194296"/>
            </a:avLst>
          </a:prstGeom>
          <a:solidFill>
            <a:srgbClr val="5BE2D1"/>
          </a:solidFill>
          <a:ln w="7620">
            <a:solidFill>
              <a:srgbClr val="FFFFFF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6391394" y="5616654"/>
            <a:ext cx="140494" cy="975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750"/>
              </a:lnSpc>
              <a:buNone/>
            </a:pPr>
            <a:r>
              <a:rPr lang="en-US" sz="750" dirty="0">
                <a:solidFill>
                  <a:srgbClr val="3C3838"/>
                </a:solidFill>
                <a:latin typeface="Arimo Medium" pitchFamily="34" charset="0"/>
                <a:ea typeface="Arimo Medium" pitchFamily="34" charset="-122"/>
                <a:cs typeface="Arimo Medium" pitchFamily="34" charset="-120"/>
              </a:rPr>
              <a:t>ИЯ</a:t>
            </a:r>
            <a:endParaRPr lang="en-US" sz="750" dirty="0"/>
          </a:p>
        </p:txBody>
      </p:sp>
      <p:sp>
        <p:nvSpPr>
          <p:cNvPr id="7" name="Text 4"/>
          <p:cNvSpPr/>
          <p:nvPr/>
        </p:nvSpPr>
        <p:spPr>
          <a:xfrm>
            <a:off x="6756440" y="5467112"/>
            <a:ext cx="2875955" cy="3968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2200" b="1" dirty="0" smtClean="0">
                <a:solidFill>
                  <a:srgbClr val="2A2742"/>
                </a:solidFill>
                <a:latin typeface="Arimo Bold" pitchFamily="34" charset="0"/>
                <a:ea typeface="Arimo Bold" pitchFamily="34" charset="-122"/>
                <a:cs typeface="Arimo Bold" pitchFamily="34" charset="-120"/>
              </a:rPr>
              <a:t> </a:t>
            </a:r>
            <a:r>
              <a:rPr lang="en-US" sz="2200" b="1" dirty="0">
                <a:solidFill>
                  <a:srgbClr val="2A2742"/>
                </a:solidFill>
                <a:latin typeface="Arimo Bold" pitchFamily="34" charset="0"/>
                <a:ea typeface="Arimo Bold" pitchFamily="34" charset="-122"/>
                <a:cs typeface="Arimo Bold" pitchFamily="34" charset="-120"/>
              </a:rPr>
              <a:t>Инесса Якименко</a:t>
            </a:r>
            <a:endParaRPr 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366962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От языческих корней к православному празднику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4351496"/>
            <a:ext cx="405229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Дохристианские традиции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932640"/>
            <a:ext cx="62447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Праздник зимнего солнцестояния, когда свет побеждает тьму, был важен для славян.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599521" y="4351496"/>
            <a:ext cx="359533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Принятие христианства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7599521" y="4932640"/>
            <a:ext cx="62447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В 988 году Россия приняла христианство. Рождество стало частью православной веры и традиций.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93790" y="893088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Рождественский Сочельник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2650808"/>
            <a:ext cx="3664863" cy="2773799"/>
          </a:xfrm>
          <a:prstGeom prst="roundRect">
            <a:avLst>
              <a:gd name="adj" fmla="val 3435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28224" y="288524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Строгий пост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028224" y="3375660"/>
            <a:ext cx="3195995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В Сочельник соблюдается строгий пост, заканчивающийся ужином после появления первой звезды.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4685467" y="2650808"/>
            <a:ext cx="3664863" cy="2773799"/>
          </a:xfrm>
          <a:prstGeom prst="roundRect">
            <a:avLst>
              <a:gd name="adj" fmla="val 3435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4919901" y="288524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12 блюд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4919901" y="3375660"/>
            <a:ext cx="3195995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На столе обязательно 12 постных блюд, символизирующих 12 апостолов.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793790" y="5651421"/>
            <a:ext cx="7556421" cy="1685092"/>
          </a:xfrm>
          <a:prstGeom prst="roundRect">
            <a:avLst>
              <a:gd name="adj" fmla="val 5654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1028224" y="588585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Кутья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028224" y="6376273"/>
            <a:ext cx="708755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Кутья, блюдо из пшеницы, мака и мёда, является центральным угощением Сочельника.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60902" y="610433"/>
            <a:ext cx="7594997" cy="13830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400"/>
              </a:lnSpc>
              <a:buNone/>
            </a:pPr>
            <a:r>
              <a:rPr lang="en-US" sz="43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Рождественские Украшения</a:t>
            </a:r>
            <a:endParaRPr lang="en-US" sz="43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0902" y="2325291"/>
            <a:ext cx="553164" cy="55316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260902" y="3099673"/>
            <a:ext cx="2766179" cy="3456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Звезда</a:t>
            </a:r>
            <a:endParaRPr lang="en-US" sz="2150" dirty="0"/>
          </a:p>
        </p:txBody>
      </p:sp>
      <p:sp>
        <p:nvSpPr>
          <p:cNvPr id="6" name="Text 2"/>
          <p:cNvSpPr/>
          <p:nvPr/>
        </p:nvSpPr>
        <p:spPr>
          <a:xfrm>
            <a:off x="6260902" y="3578066"/>
            <a:ext cx="3631525" cy="10622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Символ Вифлеемской звезды, указывающей путь к месту рождения Иисуса.</a:t>
            </a:r>
            <a:endParaRPr lang="en-US" sz="17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24254" y="2325291"/>
            <a:ext cx="553164" cy="55316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0224254" y="3099673"/>
            <a:ext cx="2766179" cy="3456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Колокольчики</a:t>
            </a:r>
            <a:endParaRPr lang="en-US" sz="2150" dirty="0"/>
          </a:p>
        </p:txBody>
      </p:sp>
      <p:sp>
        <p:nvSpPr>
          <p:cNvPr id="9" name="Text 4"/>
          <p:cNvSpPr/>
          <p:nvPr/>
        </p:nvSpPr>
        <p:spPr>
          <a:xfrm>
            <a:off x="10224254" y="3578066"/>
            <a:ext cx="3631644" cy="708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Символизируют радость и весть о рождении Спасителя.</a:t>
            </a:r>
            <a:endParaRPr lang="en-US" sz="17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0902" y="5304115"/>
            <a:ext cx="553164" cy="553164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6260902" y="6078498"/>
            <a:ext cx="2766179" cy="3456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Снежинки</a:t>
            </a:r>
            <a:endParaRPr lang="en-US" sz="2150" dirty="0"/>
          </a:p>
        </p:txBody>
      </p:sp>
      <p:sp>
        <p:nvSpPr>
          <p:cNvPr id="12" name="Text 6"/>
          <p:cNvSpPr/>
          <p:nvPr/>
        </p:nvSpPr>
        <p:spPr>
          <a:xfrm>
            <a:off x="6260902" y="6556891"/>
            <a:ext cx="3631525" cy="10622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Традиционное украшение, напоминающее о зиме и красоте снега.</a:t>
            </a:r>
            <a:endParaRPr lang="en-US" sz="17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93790" y="1625560"/>
            <a:ext cx="690919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Рождественские Песни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1118711" y="2674501"/>
            <a:ext cx="30480" cy="3929420"/>
          </a:xfrm>
          <a:prstGeom prst="roundRect">
            <a:avLst>
              <a:gd name="adj" fmla="val 312558"/>
            </a:avLst>
          </a:prstGeom>
          <a:solidFill>
            <a:srgbClr val="BDB8DF"/>
          </a:solidFill>
          <a:ln/>
        </p:spPr>
      </p:sp>
      <p:sp>
        <p:nvSpPr>
          <p:cNvPr id="5" name="Shape 2"/>
          <p:cNvSpPr/>
          <p:nvPr/>
        </p:nvSpPr>
        <p:spPr>
          <a:xfrm>
            <a:off x="1358622" y="3169563"/>
            <a:ext cx="793790" cy="30480"/>
          </a:xfrm>
          <a:prstGeom prst="roundRect">
            <a:avLst>
              <a:gd name="adj" fmla="val 312558"/>
            </a:avLst>
          </a:prstGeom>
          <a:solidFill>
            <a:srgbClr val="BDB8DF"/>
          </a:solidFill>
          <a:ln/>
        </p:spPr>
      </p:sp>
      <p:sp>
        <p:nvSpPr>
          <p:cNvPr id="6" name="Shape 3"/>
          <p:cNvSpPr/>
          <p:nvPr/>
        </p:nvSpPr>
        <p:spPr>
          <a:xfrm>
            <a:off x="878800" y="2929652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1067514" y="3014663"/>
            <a:ext cx="132755" cy="340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1</a:t>
            </a:r>
            <a:endParaRPr lang="en-US" sz="2650" dirty="0"/>
          </a:p>
        </p:txBody>
      </p:sp>
      <p:sp>
        <p:nvSpPr>
          <p:cNvPr id="8" name="Text 5"/>
          <p:cNvSpPr/>
          <p:nvPr/>
        </p:nvSpPr>
        <p:spPr>
          <a:xfrm>
            <a:off x="2381488" y="290131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Колядки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2381488" y="3391733"/>
            <a:ext cx="5968722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Традиционные рождественские песни, исполняемые детьми, которые ходят по домам и поздравляют с праздником.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1358622" y="5429131"/>
            <a:ext cx="793790" cy="30480"/>
          </a:xfrm>
          <a:prstGeom prst="roundRect">
            <a:avLst>
              <a:gd name="adj" fmla="val 312558"/>
            </a:avLst>
          </a:prstGeom>
          <a:solidFill>
            <a:srgbClr val="BDB8DF"/>
          </a:solidFill>
          <a:ln/>
        </p:spPr>
      </p:sp>
      <p:sp>
        <p:nvSpPr>
          <p:cNvPr id="11" name="Shape 8"/>
          <p:cNvSpPr/>
          <p:nvPr/>
        </p:nvSpPr>
        <p:spPr>
          <a:xfrm>
            <a:off x="878800" y="5189220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1035963" y="5274231"/>
            <a:ext cx="195977" cy="340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2</a:t>
            </a:r>
            <a:endParaRPr lang="en-US" sz="2650" dirty="0"/>
          </a:p>
        </p:txBody>
      </p:sp>
      <p:sp>
        <p:nvSpPr>
          <p:cNvPr id="13" name="Text 10"/>
          <p:cNvSpPr/>
          <p:nvPr/>
        </p:nvSpPr>
        <p:spPr>
          <a:xfrm>
            <a:off x="2381488" y="516088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Щедровки</a:t>
            </a:r>
            <a:endParaRPr lang="en-US" sz="2200" dirty="0"/>
          </a:p>
        </p:txBody>
      </p:sp>
      <p:sp>
        <p:nvSpPr>
          <p:cNvPr id="14" name="Text 11"/>
          <p:cNvSpPr/>
          <p:nvPr/>
        </p:nvSpPr>
        <p:spPr>
          <a:xfrm>
            <a:off x="2381488" y="5651302"/>
            <a:ext cx="596872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Песни, исполняемые в период с Рождества до Крещения, с пожеланиями благополучия и изобилия.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73073" y="608290"/>
            <a:ext cx="7597854" cy="13804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Рождественские Традиции</a:t>
            </a:r>
            <a:endParaRPr lang="en-US" sz="43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073" y="2319933"/>
            <a:ext cx="1104424" cy="176712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208728" y="2540794"/>
            <a:ext cx="3150275" cy="3450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Рождественский стол</a:t>
            </a:r>
            <a:endParaRPr lang="en-US" sz="2150" dirty="0"/>
          </a:p>
        </p:txBody>
      </p:sp>
      <p:sp>
        <p:nvSpPr>
          <p:cNvPr id="6" name="Text 2"/>
          <p:cNvSpPr/>
          <p:nvPr/>
        </p:nvSpPr>
        <p:spPr>
          <a:xfrm>
            <a:off x="2208728" y="3018353"/>
            <a:ext cx="6162199" cy="7067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Традиционные блюда: кутья, узвар, пироги, блины, холодец.</a:t>
            </a:r>
            <a:endParaRPr lang="en-US" sz="17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073" y="4087058"/>
            <a:ext cx="1104424" cy="176712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208728" y="4307919"/>
            <a:ext cx="3211116" cy="3450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Рождественские игры</a:t>
            </a:r>
            <a:endParaRPr lang="en-US" sz="2150" dirty="0"/>
          </a:p>
        </p:txBody>
      </p:sp>
      <p:sp>
        <p:nvSpPr>
          <p:cNvPr id="9" name="Text 4"/>
          <p:cNvSpPr/>
          <p:nvPr/>
        </p:nvSpPr>
        <p:spPr>
          <a:xfrm>
            <a:off x="2208728" y="4785479"/>
            <a:ext cx="6162199" cy="353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Гадания, игры, забавные конкурсы и веселье.</a:t>
            </a:r>
            <a:endParaRPr lang="en-US" sz="17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3073" y="5854184"/>
            <a:ext cx="1104424" cy="1767126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208728" y="6075045"/>
            <a:ext cx="2761178" cy="3450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Подарки</a:t>
            </a:r>
            <a:endParaRPr lang="en-US" sz="2150" dirty="0"/>
          </a:p>
        </p:txBody>
      </p:sp>
      <p:sp>
        <p:nvSpPr>
          <p:cNvPr id="12" name="Text 6"/>
          <p:cNvSpPr/>
          <p:nvPr/>
        </p:nvSpPr>
        <p:spPr>
          <a:xfrm>
            <a:off x="2208728" y="6552605"/>
            <a:ext cx="6162199" cy="353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Обмен подарками и поздравления с праздником.</a:t>
            </a:r>
            <a:endParaRPr lang="en-US" sz="17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055257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Рождество в современной России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3926324"/>
            <a:ext cx="3608070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70%</a:t>
            </a:r>
            <a:endParaRPr lang="en-US" sz="5850" dirty="0"/>
          </a:p>
        </p:txBody>
      </p:sp>
      <p:sp>
        <p:nvSpPr>
          <p:cNvPr id="5" name="Text 2"/>
          <p:cNvSpPr/>
          <p:nvPr/>
        </p:nvSpPr>
        <p:spPr>
          <a:xfrm>
            <a:off x="6666548" y="495812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Празднуют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6280190" y="5448538"/>
            <a:ext cx="360807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Согласно опросам, 70% россиян отмечают Рождество.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10228421" y="3926324"/>
            <a:ext cx="3608189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19%</a:t>
            </a:r>
            <a:endParaRPr lang="en-US" sz="5850" dirty="0"/>
          </a:p>
        </p:txBody>
      </p:sp>
      <p:sp>
        <p:nvSpPr>
          <p:cNvPr id="8" name="Text 5"/>
          <p:cNvSpPr/>
          <p:nvPr/>
        </p:nvSpPr>
        <p:spPr>
          <a:xfrm>
            <a:off x="10614898" y="495812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Пост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10228421" y="5448538"/>
            <a:ext cx="360818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19% россиян соблюдают строгий пост перед Рождеством.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864525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Ключевые Выводы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3913465"/>
            <a:ext cx="7556421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Рождество в России – это яркий и многогранный праздник, сочетающий в себе православные традиции и исторические корни. От древних языческих обычаев до современных праздничных гуляний, Рождество остаётся одним из любимых праздников в России.</a:t>
            </a:r>
            <a:endParaRPr lang="en-US" sz="1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309</Words>
  <Application>Microsoft Office PowerPoint</Application>
  <PresentationFormat>Произвольный</PresentationFormat>
  <Paragraphs>54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Outfit Extra Bold</vt:lpstr>
      <vt:lpstr>Calibri</vt:lpstr>
      <vt:lpstr>Arimo Medium</vt:lpstr>
      <vt:lpstr>Arimo</vt:lpstr>
      <vt:lpstr>Arimo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Microsoft Office</cp:lastModifiedBy>
  <cp:revision>2</cp:revision>
  <dcterms:created xsi:type="dcterms:W3CDTF">2024-12-26T14:13:57Z</dcterms:created>
  <dcterms:modified xsi:type="dcterms:W3CDTF">2024-12-27T11:03:45Z</dcterms:modified>
</cp:coreProperties>
</file>