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5143500" cx="9144000"/>
  <p:notesSz cx="6858000" cy="9144000"/>
  <p:embeddedFontLst>
    <p:embeddedFont>
      <p:font typeface="Nunito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Nunito-bold.fntdata"/><Relationship Id="rId14" Type="http://schemas.openxmlformats.org/officeDocument/2006/relationships/slide" Target="slides/slide9.xml"/><Relationship Id="rId36" Type="http://schemas.openxmlformats.org/officeDocument/2006/relationships/font" Target="fonts/Nunito-regular.fntdata"/><Relationship Id="rId17" Type="http://schemas.openxmlformats.org/officeDocument/2006/relationships/slide" Target="slides/slide12.xml"/><Relationship Id="rId39" Type="http://schemas.openxmlformats.org/officeDocument/2006/relationships/font" Target="fonts/Nunito-boldItalic.fntdata"/><Relationship Id="rId16" Type="http://schemas.openxmlformats.org/officeDocument/2006/relationships/slide" Target="slides/slide11.xml"/><Relationship Id="rId38" Type="http://schemas.openxmlformats.org/officeDocument/2006/relationships/font" Target="fonts/Nuni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df647c7550_0_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df647c7550_0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df647c7550_0_3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df647c7550_0_3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df647c7550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df647c7550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f647c7550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f647c7550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df647c7550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df647c7550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df647c7550_1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df647c7550_1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df647c7550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df647c7550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df647c7550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df647c7550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df647c7550_1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df647c7550_1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df647c7550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df647c7550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df647c7550_0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df647c7550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df647c7550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df647c7550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df647c7550_1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df647c7550_1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df647c7550_1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df647c7550_1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df647c7550_1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df647c7550_1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df647c7550_0_3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df647c7550_0_3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df647c7550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df647c7550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df647c7550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df647c7550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df647c7550_1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df647c7550_1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df647c7550_1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df647c7550_1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df647c7550_1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df647c7550_1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df647c7550_0_3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df647c7550_0_3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df647c7550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df647c7550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df647c7550_0_3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df647c7550_0_3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df647c7550_0_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df647c7550_0_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df647c7550_0_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df647c7550_0_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df647c7550_0_3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df647c7550_0_3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df647c7550_0_3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df647c7550_0_3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df647c7550_0_3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df647c7550_0_3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jpg"/><Relationship Id="rId4" Type="http://schemas.openxmlformats.org/officeDocument/2006/relationships/image" Target="../media/image2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Relationship Id="rId4" Type="http://schemas.openxmlformats.org/officeDocument/2006/relationships/image" Target="../media/image1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jpg"/><Relationship Id="rId4" Type="http://schemas.openxmlformats.org/officeDocument/2006/relationships/image" Target="../media/image1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jpg"/><Relationship Id="rId4" Type="http://schemas.openxmlformats.org/officeDocument/2006/relationships/image" Target="../media/image1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ru.wikipedia.org/wiki/%D0%90%D0%BD%D0%B3%D0%BB%D0%B8%D0%B9%D1%81%D0%BA%D0%B8%D0%B9_%D1%8F%D0%B7%D1%8B%D0%BA" TargetMode="External"/><Relationship Id="rId4" Type="http://schemas.openxmlformats.org/officeDocument/2006/relationships/hyperlink" Target="https://ru.wikipedia.org/wiki/%D0%9B%D0%B0%D1%82%D0%B8%D0%BD%D1%81%D0%BA%D0%B8%D0%B9_%D0%B0%D0%BB%D1%84%D0%B0%D0%B2%D0%B8%D1%82" TargetMode="External"/><Relationship Id="rId5" Type="http://schemas.openxmlformats.org/officeDocument/2006/relationships/hyperlink" Target="https://ru.wikipedia.org/wiki/%D0%91%D1%83%D0%BA%D0%B2%D0%B0" TargetMode="External"/><Relationship Id="rId6" Type="http://schemas.openxmlformats.org/officeDocument/2006/relationships/hyperlink" Target="https://ru.wikipedia.org/wiki/%D0%93%D0%BB%D0%B0%D1%81%D0%BD%D1%8B%D0%B5" TargetMode="External"/><Relationship Id="rId7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g"/><Relationship Id="rId4" Type="http://schemas.openxmlformats.org/officeDocument/2006/relationships/image" Target="../media/image1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jpg"/><Relationship Id="rId4" Type="http://schemas.openxmlformats.org/officeDocument/2006/relationships/image" Target="../media/image20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6.jpg"/><Relationship Id="rId4" Type="http://schemas.openxmlformats.org/officeDocument/2006/relationships/image" Target="../media/image3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english-study-cafe.ru/index.php/anglijskij-detyam/uchimsya-chitat/178-uchimsya-chitat/526" TargetMode="External"/><Relationship Id="rId4" Type="http://schemas.openxmlformats.org/officeDocument/2006/relationships/hyperlink" Target="https://english-study-cafe.ru/index.php/anglijskij-detyam/uchimsya-chitat/178-uchimsya-chitat/526" TargetMode="External"/><Relationship Id="rId9" Type="http://schemas.openxmlformats.org/officeDocument/2006/relationships/hyperlink" Target="https://english-study-cafe.ru/index.php/anglijskij-detyam/uchimsya-chitat/178-uchimsya-chitat/1293-listen-and-write" TargetMode="External"/><Relationship Id="rId5" Type="http://schemas.openxmlformats.org/officeDocument/2006/relationships/hyperlink" Target="https://www.english-study-cafe.ru/index.php/anglijskij-detyam/uchimsya-chitat/178-uchimsya-chitat/559" TargetMode="External"/><Relationship Id="rId6" Type="http://schemas.openxmlformats.org/officeDocument/2006/relationships/hyperlink" Target="https://www.english-study-cafe.ru/index.php/anglijskij-detyam/uchimsya-chitat/178-uchimsya-chitat/559" TargetMode="External"/><Relationship Id="rId7" Type="http://schemas.openxmlformats.org/officeDocument/2006/relationships/hyperlink" Target="https://www.english-study-cafe.ru/index.php/anglijskij-detyam/uchimsya-chitat/178-uchimsya-chitat/559" TargetMode="External"/><Relationship Id="rId8" Type="http://schemas.openxmlformats.org/officeDocument/2006/relationships/hyperlink" Target="https://english-study-cafe.ru/index.php/anglijskij-detyam/uchimsya-chitat/178-uchimsya-chitat/1159-wild-cat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X9OQ7-EWhh1e7mwA1oPy-udWzzdHt0sY/view" TargetMode="External"/><Relationship Id="rId4" Type="http://schemas.openxmlformats.org/officeDocument/2006/relationships/image" Target="../media/image1.png"/><Relationship Id="rId5" Type="http://schemas.openxmlformats.org/officeDocument/2006/relationships/hyperlink" Target="http://drive.google.com/file/d/1xqQInGudFiAae63aTO9O52DQMGW3sSkb/view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www.english-study-cafe.ru/index.php/anglijskij-detyam/uchimsya-chitat/178-uchimsya-chitat/597-transkriptsionnye-znaki" TargetMode="External"/><Relationship Id="rId4" Type="http://schemas.openxmlformats.org/officeDocument/2006/relationships/hyperlink" Target="https://www.english-study-cafe.ru/index.php/anglijskij-detyam/uchimsya-chitat/178-uchimsya-chitat/518" TargetMode="External"/><Relationship Id="rId5" Type="http://schemas.openxmlformats.org/officeDocument/2006/relationships/hyperlink" Target="https://www.english-study-cafe.ru/index.php/anglijskij-detyam/uchimsya-chitat/178-uchimsya-chitat/563" TargetMode="External"/><Relationship Id="rId6" Type="http://schemas.openxmlformats.org/officeDocument/2006/relationships/hyperlink" Target="https://www.english-study-cafe.ru/index.php/anglijskij-detyam/uchimsya-chitat/178-uchimsya-chitat/837-chtenie-bukvy-ii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ctrTitle"/>
          </p:nvPr>
        </p:nvSpPr>
        <p:spPr>
          <a:xfrm>
            <a:off x="1698550" y="893001"/>
            <a:ext cx="5361300" cy="292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5200">
                <a:solidFill>
                  <a:srgbClr val="FF0000"/>
                </a:solidFill>
              </a:rPr>
              <a:t>English Alphabet</a:t>
            </a:r>
            <a:endParaRPr sz="5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2"/>
          <p:cNvSpPr txBox="1"/>
          <p:nvPr>
            <p:ph type="title"/>
          </p:nvPr>
        </p:nvSpPr>
        <p:spPr>
          <a:xfrm>
            <a:off x="542000" y="440450"/>
            <a:ext cx="1813200" cy="135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rgbClr val="000000"/>
                </a:solidFill>
              </a:rPr>
              <a:t>Правила чтения</a:t>
            </a:r>
            <a:endParaRPr b="1" sz="2600">
              <a:solidFill>
                <a:srgbClr val="000000"/>
              </a:solidFill>
            </a:endParaRPr>
          </a:p>
        </p:txBody>
      </p:sp>
      <p:pic>
        <p:nvPicPr>
          <p:cNvPr id="185" name="Google Shape;18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7275" y="286275"/>
            <a:ext cx="6052050" cy="4569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3"/>
          <p:cNvSpPr txBox="1"/>
          <p:nvPr>
            <p:ph type="title"/>
          </p:nvPr>
        </p:nvSpPr>
        <p:spPr>
          <a:xfrm>
            <a:off x="307250" y="366450"/>
            <a:ext cx="1788900" cy="17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</a:t>
            </a: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равила чтения</a:t>
            </a:r>
            <a:endParaRPr b="1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23"/>
          <p:cNvPicPr preferRelativeResize="0"/>
          <p:nvPr/>
        </p:nvPicPr>
        <p:blipFill rotWithShape="1">
          <a:blip r:embed="rId3">
            <a:alphaModFix/>
          </a:blip>
          <a:srcRect b="2274" l="3400" r="-3399" t="-2918"/>
          <a:stretch/>
        </p:blipFill>
        <p:spPr>
          <a:xfrm>
            <a:off x="2281175" y="335700"/>
            <a:ext cx="6413950" cy="447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4"/>
          <p:cNvSpPr txBox="1"/>
          <p:nvPr>
            <p:ph type="title"/>
          </p:nvPr>
        </p:nvSpPr>
        <p:spPr>
          <a:xfrm>
            <a:off x="339175" y="341775"/>
            <a:ext cx="1639800" cy="127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Правила чтения</a:t>
            </a:r>
            <a:endParaRPr b="1"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24"/>
          <p:cNvPicPr preferRelativeResize="0"/>
          <p:nvPr/>
        </p:nvPicPr>
        <p:blipFill rotWithShape="1">
          <a:blip r:embed="rId3">
            <a:alphaModFix/>
          </a:blip>
          <a:srcRect b="-757" l="10453" r="-4881" t="10594"/>
          <a:stretch/>
        </p:blipFill>
        <p:spPr>
          <a:xfrm>
            <a:off x="2669675" y="429900"/>
            <a:ext cx="6092225" cy="434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5"/>
          <p:cNvSpPr txBox="1"/>
          <p:nvPr>
            <p:ph type="title"/>
          </p:nvPr>
        </p:nvSpPr>
        <p:spPr>
          <a:xfrm>
            <a:off x="363075" y="384925"/>
            <a:ext cx="3984000" cy="93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Правила </a:t>
            </a:r>
            <a:endParaRPr b="1"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чтения</a:t>
            </a:r>
            <a:endParaRPr b="1"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Google Shape;203;p25"/>
          <p:cNvPicPr preferRelativeResize="0"/>
          <p:nvPr/>
        </p:nvPicPr>
        <p:blipFill rotWithShape="1">
          <a:blip r:embed="rId3">
            <a:alphaModFix/>
          </a:blip>
          <a:srcRect b="-3401" l="-19119" r="1968" t="0"/>
          <a:stretch/>
        </p:blipFill>
        <p:spPr>
          <a:xfrm>
            <a:off x="1718875" y="537300"/>
            <a:ext cx="6920750" cy="413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>
            <p:ph type="title"/>
          </p:nvPr>
        </p:nvSpPr>
        <p:spPr>
          <a:xfrm>
            <a:off x="338050" y="341775"/>
            <a:ext cx="3059400" cy="106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Правила </a:t>
            </a:r>
            <a:endParaRPr b="1"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чтения</a:t>
            </a:r>
            <a:endParaRPr b="1" sz="2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26"/>
          <p:cNvPicPr preferRelativeResize="0"/>
          <p:nvPr/>
        </p:nvPicPr>
        <p:blipFill rotWithShape="1">
          <a:blip r:embed="rId3">
            <a:alphaModFix/>
          </a:blip>
          <a:srcRect b="0" l="-5853" r="0" t="-2827"/>
          <a:stretch/>
        </p:blipFill>
        <p:spPr>
          <a:xfrm>
            <a:off x="2207150" y="452775"/>
            <a:ext cx="6454675" cy="4341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27"/>
          <p:cNvPicPr preferRelativeResize="0"/>
          <p:nvPr/>
        </p:nvPicPr>
        <p:blipFill rotWithShape="1">
          <a:blip r:embed="rId3">
            <a:alphaModFix/>
          </a:blip>
          <a:srcRect b="4662" l="0" r="0" t="0"/>
          <a:stretch/>
        </p:blipFill>
        <p:spPr>
          <a:xfrm>
            <a:off x="1060050" y="335600"/>
            <a:ext cx="6685325" cy="443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28"/>
          <p:cNvPicPr preferRelativeResize="0"/>
          <p:nvPr/>
        </p:nvPicPr>
        <p:blipFill rotWithShape="1">
          <a:blip r:embed="rId3">
            <a:alphaModFix/>
          </a:blip>
          <a:srcRect b="1643" l="4138" r="-2447" t="-3104"/>
          <a:stretch/>
        </p:blipFill>
        <p:spPr>
          <a:xfrm>
            <a:off x="387825" y="162925"/>
            <a:ext cx="3503849" cy="4465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8"/>
          <p:cNvPicPr preferRelativeResize="0"/>
          <p:nvPr/>
        </p:nvPicPr>
        <p:blipFill rotWithShape="1">
          <a:blip r:embed="rId4">
            <a:alphaModFix/>
          </a:blip>
          <a:srcRect b="-730" l="0" r="0" t="730"/>
          <a:stretch/>
        </p:blipFill>
        <p:spPr>
          <a:xfrm>
            <a:off x="4857175" y="458950"/>
            <a:ext cx="3603600" cy="423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9"/>
          <p:cNvPicPr preferRelativeResize="0"/>
          <p:nvPr/>
        </p:nvPicPr>
        <p:blipFill rotWithShape="1">
          <a:blip r:embed="rId3">
            <a:alphaModFix/>
          </a:blip>
          <a:srcRect b="3519" l="-30990" r="-5771" t="-2372"/>
          <a:stretch/>
        </p:blipFill>
        <p:spPr>
          <a:xfrm>
            <a:off x="-592750" y="113450"/>
            <a:ext cx="4895976" cy="475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6100" y="2216625"/>
            <a:ext cx="3354975" cy="2416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30"/>
          <p:cNvPicPr preferRelativeResize="0"/>
          <p:nvPr/>
        </p:nvPicPr>
        <p:blipFill rotWithShape="1">
          <a:blip r:embed="rId3">
            <a:alphaModFix/>
          </a:blip>
          <a:srcRect b="530" l="-1680" r="1680" t="-530"/>
          <a:stretch/>
        </p:blipFill>
        <p:spPr>
          <a:xfrm>
            <a:off x="5141700" y="253763"/>
            <a:ext cx="3663800" cy="4635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0"/>
          <p:cNvPicPr preferRelativeResize="0"/>
          <p:nvPr/>
        </p:nvPicPr>
        <p:blipFill rotWithShape="1">
          <a:blip r:embed="rId4">
            <a:alphaModFix/>
          </a:blip>
          <a:srcRect b="-4558" l="0" r="0" t="0"/>
          <a:stretch/>
        </p:blipFill>
        <p:spPr>
          <a:xfrm>
            <a:off x="400200" y="471800"/>
            <a:ext cx="4662449" cy="441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oogle Shape;237;p31"/>
          <p:cNvPicPr preferRelativeResize="0"/>
          <p:nvPr/>
        </p:nvPicPr>
        <p:blipFill rotWithShape="1">
          <a:blip r:embed="rId3">
            <a:alphaModFix/>
          </a:blip>
          <a:srcRect b="-6361" l="8938" r="1141" t="12667"/>
          <a:stretch/>
        </p:blipFill>
        <p:spPr>
          <a:xfrm>
            <a:off x="289125" y="650125"/>
            <a:ext cx="4674775" cy="424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31"/>
          <p:cNvPicPr preferRelativeResize="0"/>
          <p:nvPr/>
        </p:nvPicPr>
        <p:blipFill rotWithShape="1">
          <a:blip r:embed="rId4">
            <a:alphaModFix/>
          </a:blip>
          <a:srcRect b="0" l="-5485" r="0" t="0"/>
          <a:stretch/>
        </p:blipFill>
        <p:spPr>
          <a:xfrm>
            <a:off x="4452050" y="255425"/>
            <a:ext cx="4446600" cy="44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4"/>
          <p:cNvSpPr txBox="1"/>
          <p:nvPr>
            <p:ph idx="1" type="body"/>
          </p:nvPr>
        </p:nvSpPr>
        <p:spPr>
          <a:xfrm>
            <a:off x="5895775" y="534450"/>
            <a:ext cx="2941800" cy="417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Алфавит</a:t>
            </a:r>
            <a:r>
              <a:rPr b="1" lang="ru" sz="1100">
                <a:solidFill>
                  <a:srgbClr val="000000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английского языка основан на</a:t>
            </a:r>
            <a:r>
              <a:rPr lang="ru" sz="1100">
                <a:solidFill>
                  <a:srgbClr val="000000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латинском алфавите и состоит из 26</a:t>
            </a:r>
            <a:r>
              <a:rPr lang="ru" sz="1100">
                <a:solidFill>
                  <a:srgbClr val="000000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букв. 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букв могут обозначать</a:t>
            </a:r>
            <a:r>
              <a:rPr lang="ru" sz="1100">
                <a:solidFill>
                  <a:srgbClr val="000000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гласные звуки - «A», «E», «I», «O», «U», «Y».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буква может обозначать согласные звуки: «B», «C», «D», «F», «G», «H», «J», «K», «L», «M», «N», «P», «Q», «R», «S», «T», «V», «W», «X», «Y», «Z».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Самой часто встречаемой буквой в английском языке является </a:t>
            </a: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«E»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самой редкой — </a:t>
            </a: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b="1"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Z”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14"/>
          <p:cNvPicPr preferRelativeResize="0"/>
          <p:nvPr/>
        </p:nvPicPr>
        <p:blipFill rotWithShape="1">
          <a:blip r:embed="rId7">
            <a:alphaModFix/>
          </a:blip>
          <a:srcRect b="0" l="0" r="-857" t="0"/>
          <a:stretch/>
        </p:blipFill>
        <p:spPr>
          <a:xfrm>
            <a:off x="292800" y="340475"/>
            <a:ext cx="5360475" cy="4373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32"/>
          <p:cNvPicPr preferRelativeResize="0"/>
          <p:nvPr/>
        </p:nvPicPr>
        <p:blipFill rotWithShape="1">
          <a:blip r:embed="rId3">
            <a:alphaModFix/>
          </a:blip>
          <a:srcRect b="0" l="2763" r="-12424" t="-2186"/>
          <a:stretch/>
        </p:blipFill>
        <p:spPr>
          <a:xfrm>
            <a:off x="325025" y="585825"/>
            <a:ext cx="4416876" cy="3532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2"/>
          <p:cNvPicPr preferRelativeResize="0"/>
          <p:nvPr/>
        </p:nvPicPr>
        <p:blipFill rotWithShape="1">
          <a:blip r:embed="rId4">
            <a:alphaModFix/>
          </a:blip>
          <a:srcRect b="-2043" l="-1319" r="1320" t="-8405"/>
          <a:stretch/>
        </p:blipFill>
        <p:spPr>
          <a:xfrm>
            <a:off x="4248525" y="329425"/>
            <a:ext cx="4606500" cy="448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375" y="333313"/>
            <a:ext cx="4748800" cy="4304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3"/>
          <p:cNvPicPr preferRelativeResize="0"/>
          <p:nvPr/>
        </p:nvPicPr>
        <p:blipFill rotWithShape="1">
          <a:blip r:embed="rId4">
            <a:alphaModFix/>
          </a:blip>
          <a:srcRect b="0" l="-8239" r="3009" t="0"/>
          <a:stretch/>
        </p:blipFill>
        <p:spPr>
          <a:xfrm>
            <a:off x="4285525" y="394975"/>
            <a:ext cx="4458926" cy="4304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6250" y="388550"/>
            <a:ext cx="5951425" cy="436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Google Shape;260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8375" y="280000"/>
            <a:ext cx="6808675" cy="458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6"/>
          <p:cNvSpPr txBox="1"/>
          <p:nvPr>
            <p:ph type="title"/>
          </p:nvPr>
        </p:nvSpPr>
        <p:spPr>
          <a:xfrm>
            <a:off x="882750" y="435175"/>
            <a:ext cx="7505700" cy="50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Прочитайте слова (</a:t>
            </a:r>
            <a:r>
              <a:rPr lang="ru" sz="2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открытый слог</a:t>
            </a:r>
            <a:r>
              <a:rPr lang="ru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): </a:t>
            </a:r>
            <a:endParaRPr sz="4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36"/>
          <p:cNvSpPr txBox="1"/>
          <p:nvPr>
            <p:ph idx="1" type="body"/>
          </p:nvPr>
        </p:nvSpPr>
        <p:spPr>
          <a:xfrm>
            <a:off x="381300" y="1184250"/>
            <a:ext cx="8508600" cy="365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Aa</a:t>
            </a:r>
            <a:r>
              <a:rPr b="1"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name, take, cake, hate, snake, rain, train, paint, day, may </a:t>
            </a:r>
            <a:endParaRPr sz="2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Ee</a:t>
            </a:r>
            <a:r>
              <a:rPr b="1"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he, we, see, need, feed, sweet, green, tree, tea, eat, read, Pete </a:t>
            </a:r>
            <a:endParaRPr sz="2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Ii/ Yy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ru" sz="2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I, hi, pie, tie, time, like, fine, five, nine, kite, my, fry, spy, try</a:t>
            </a:r>
            <a:r>
              <a:rPr lang="ru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Oo</a:t>
            </a:r>
            <a:r>
              <a:rPr b="1"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no, so, go, home, coat, open, stone, nose, close </a:t>
            </a:r>
            <a:endParaRPr sz="2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Uu</a:t>
            </a:r>
            <a:r>
              <a:rPr b="1"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pupil, student, suit, tune.</a:t>
            </a:r>
            <a:endParaRPr sz="2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7"/>
          <p:cNvSpPr txBox="1"/>
          <p:nvPr>
            <p:ph type="title"/>
          </p:nvPr>
        </p:nvSpPr>
        <p:spPr>
          <a:xfrm>
            <a:off x="699375" y="368225"/>
            <a:ext cx="7505700" cy="56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Прочитайте слова (</a:t>
            </a:r>
            <a:r>
              <a:rPr lang="ru" sz="22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закрытый слог</a:t>
            </a:r>
            <a:r>
              <a:rPr lang="ru" sz="2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endParaRPr sz="4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37"/>
          <p:cNvSpPr txBox="1"/>
          <p:nvPr>
            <p:ph idx="1" type="body"/>
          </p:nvPr>
        </p:nvSpPr>
        <p:spPr>
          <a:xfrm>
            <a:off x="252125" y="970800"/>
            <a:ext cx="8557500" cy="37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Aa</a:t>
            </a:r>
            <a:r>
              <a:rPr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bad, bag, hat, cat, can, map, man, sand, flag, sad, dad, fat, rat, jam, ant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Ee</a:t>
            </a:r>
            <a:r>
              <a:rPr lang="ru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rest, text, egg, send, hen, left, ten, pen, red, help, dress, leg, desk, bed 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Ii</a:t>
            </a:r>
            <a:r>
              <a:rPr lang="ru" sz="22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it, is, bit, dig, slim, did, kid, tip, sit, skip, pink, big, milk, swim, ink </a:t>
            </a:r>
            <a:endParaRPr sz="2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Oo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fox, stop, got, hot, dog, boss, box, not, frog, job, on, cross, fog, lost 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Uu</a:t>
            </a:r>
            <a:r>
              <a:rPr lang="ru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ru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must, trust, us, plus, bus, nut, but, run, jump, fun, mum, cup, jug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3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8"/>
          <p:cNvSpPr txBox="1"/>
          <p:nvPr>
            <p:ph type="title"/>
          </p:nvPr>
        </p:nvSpPr>
        <p:spPr>
          <a:xfrm>
            <a:off x="819150" y="337600"/>
            <a:ext cx="7505700" cy="5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Read the words </a:t>
            </a:r>
            <a:r>
              <a:rPr lang="ru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(Прочитайте слова):</a:t>
            </a:r>
            <a:endParaRPr sz="38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38"/>
          <p:cNvSpPr txBox="1"/>
          <p:nvPr>
            <p:ph idx="1" type="body"/>
          </p:nvPr>
        </p:nvSpPr>
        <p:spPr>
          <a:xfrm>
            <a:off x="303300" y="846400"/>
            <a:ext cx="8524800" cy="404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take, plane, paint, can, cat, bad, name, play, car, 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park, garden, far, mark see, green, eat, read, red, 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ten, pen, desk, well, her, herb, verb, person, go, 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no, home, coat, hot, dog, stop, for, form, storm, sport,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 fork, work, word pupil, suit, student, blue, fruit, June, bus, 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>
                <a:solidFill>
                  <a:srgbClr val="000000"/>
                </a:solidFill>
              </a:rPr>
              <a:t>nut, trust, turn, purse, surname</a:t>
            </a:r>
            <a:endParaRPr sz="3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3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9900" y="391100"/>
            <a:ext cx="6457150" cy="4434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40"/>
          <p:cNvPicPr preferRelativeResize="0"/>
          <p:nvPr/>
        </p:nvPicPr>
        <p:blipFill rotWithShape="1">
          <a:blip r:embed="rId3">
            <a:alphaModFix/>
          </a:blip>
          <a:srcRect b="527" l="0" r="0" t="0"/>
          <a:stretch/>
        </p:blipFill>
        <p:spPr>
          <a:xfrm>
            <a:off x="239800" y="225675"/>
            <a:ext cx="6370800" cy="46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40"/>
          <p:cNvPicPr preferRelativeResize="0"/>
          <p:nvPr/>
        </p:nvPicPr>
        <p:blipFill rotWithShape="1">
          <a:blip r:embed="rId4">
            <a:alphaModFix/>
          </a:blip>
          <a:srcRect b="7720" l="-3170" r="3170" t="-7720"/>
          <a:stretch/>
        </p:blipFill>
        <p:spPr>
          <a:xfrm>
            <a:off x="6689175" y="1199000"/>
            <a:ext cx="2141624" cy="319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1"/>
          <p:cNvSpPr txBox="1"/>
          <p:nvPr>
            <p:ph type="title"/>
          </p:nvPr>
        </p:nvSpPr>
        <p:spPr>
          <a:xfrm>
            <a:off x="819150" y="409600"/>
            <a:ext cx="7505700" cy="72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Useful links</a:t>
            </a:r>
            <a:r>
              <a:rPr b="1" lang="ru" sz="2400">
                <a:latin typeface="Arial"/>
                <a:ea typeface="Arial"/>
                <a:cs typeface="Arial"/>
                <a:sym typeface="Arial"/>
              </a:rPr>
              <a:t> (</a:t>
            </a:r>
            <a:r>
              <a:rPr b="1" lang="ru" sz="2400">
                <a:latin typeface="Arial"/>
                <a:ea typeface="Arial"/>
                <a:cs typeface="Arial"/>
                <a:sym typeface="Arial"/>
              </a:rPr>
              <a:t>Полезные ссылки):</a:t>
            </a:r>
            <a:endParaRPr b="1" sz="2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41"/>
          <p:cNvSpPr txBox="1"/>
          <p:nvPr>
            <p:ph idx="1" type="body"/>
          </p:nvPr>
        </p:nvSpPr>
        <p:spPr>
          <a:xfrm>
            <a:off x="819150" y="1007825"/>
            <a:ext cx="7505700" cy="374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2400"/>
              </a:spcBef>
              <a:spcAft>
                <a:spcPts val="0"/>
              </a:spcAft>
              <a:buSzPts val="605"/>
              <a:buNone/>
            </a:pPr>
            <a:r>
              <a:rPr lang="ru" sz="138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Слушаем и показываем буквы</a:t>
            </a:r>
            <a:endParaRPr sz="1382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2400"/>
              </a:spcBef>
              <a:spcAft>
                <a:spcPts val="0"/>
              </a:spcAft>
              <a:buSzPts val="605"/>
              <a:buNone/>
            </a:pPr>
            <a:r>
              <a:rPr lang="ru" sz="1382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https://english-study-cafe.ru/index.php/anglijskij-detyam/uchimsya-chitat/178-uchimsya-chitat/</a:t>
            </a:r>
            <a:r>
              <a:rPr lang="ru" sz="1382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526</a:t>
            </a:r>
            <a:endParaRPr sz="128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SzPts val="605"/>
              <a:buNone/>
            </a:pPr>
            <a:r>
              <a:rPr lang="ru" sz="1280">
                <a:latin typeface="Arial"/>
                <a:ea typeface="Arial"/>
                <a:cs typeface="Arial"/>
                <a:sym typeface="Arial"/>
              </a:rPr>
              <a:t>Б</a:t>
            </a:r>
            <a:r>
              <a:rPr lang="ru" sz="1280">
                <a:latin typeface="Arial"/>
                <a:ea typeface="Arial"/>
                <a:cs typeface="Arial"/>
                <a:sym typeface="Arial"/>
              </a:rPr>
              <a:t>уквы спрятались. Их нужно найти на картинке и щелкнуть по ним по порядку. </a:t>
            </a:r>
            <a:endParaRPr sz="128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605"/>
              <a:buNone/>
            </a:pPr>
            <a:r>
              <a:rPr lang="ru" sz="128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</a:t>
            </a:r>
            <a:r>
              <a:rPr lang="ru" sz="128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tp</a:t>
            </a:r>
            <a:r>
              <a:rPr lang="ru" sz="128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s://www.english-study-cafe.ru/index.php/anglijskij-detyam/uchimsya-chitat/178-uchimsya-chitat/559</a:t>
            </a:r>
            <a:endParaRPr b="1" sz="1280">
              <a:solidFill>
                <a:srgbClr val="8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605"/>
              <a:buNone/>
            </a:pPr>
            <a:r>
              <a:rPr lang="ru" sz="117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Интерактивная книжечка на английском</a:t>
            </a:r>
            <a:endParaRPr sz="11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605"/>
              <a:buNone/>
            </a:pPr>
            <a:r>
              <a:rPr lang="ru" sz="117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https://english-study-cafe.ru/index.php/anglijskij-detyam/uchimsya-chitat/178-uchimsya-chitat/1159-wild-cat</a:t>
            </a:r>
            <a:endParaRPr sz="11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2400"/>
              </a:spcBef>
              <a:spcAft>
                <a:spcPts val="0"/>
              </a:spcAft>
              <a:buSzPts val="605"/>
              <a:buNone/>
            </a:pPr>
            <a:r>
              <a:rPr lang="ru" sz="117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Аудирование для детей: Listen and write</a:t>
            </a:r>
            <a:endParaRPr sz="11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buSzPts val="605"/>
              <a:buNone/>
            </a:pPr>
            <a:r>
              <a:rPr lang="ru" sz="117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https://english-study-cafe.ru/index.php/anglijskij-detyam/uchimsya-chitat/178-uchimsya-chitat/1293-listen-and-write</a:t>
            </a:r>
            <a:endParaRPr sz="11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605"/>
              <a:buNone/>
            </a:pPr>
            <a:r>
              <a:t/>
            </a:r>
            <a:endParaRPr sz="117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605"/>
              <a:buNone/>
            </a:pPr>
            <a:r>
              <a:t/>
            </a:r>
            <a:endParaRPr sz="117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605"/>
              <a:buNone/>
            </a:pPr>
            <a:r>
              <a:t/>
            </a:r>
            <a:endParaRPr sz="77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5"/>
          <p:cNvSpPr txBox="1"/>
          <p:nvPr>
            <p:ph type="title"/>
          </p:nvPr>
        </p:nvSpPr>
        <p:spPr>
          <a:xfrm>
            <a:off x="610350" y="390950"/>
            <a:ext cx="8135400" cy="137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-32004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ru" sz="1600">
                <a:solidFill>
                  <a:srgbClr val="000000"/>
                </a:solidFill>
              </a:rPr>
              <a:t>Listen to the pronunciation of the English alphabet and repeat after the speaker.</a:t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Послушайте, как произносятся буквы английского алфавита, повторяйте за диктором.</a:t>
            </a:r>
            <a:endParaRPr sz="16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</a:endParaRPr>
          </a:p>
          <a:p>
            <a:pPr indent="-32004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ru" sz="1600">
                <a:solidFill>
                  <a:srgbClr val="000000"/>
                </a:solidFill>
              </a:rPr>
              <a:t>Listen to the song and sing together with speaker.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          Послушайте песню. Пойте вместе с диктором.</a:t>
            </a:r>
            <a:endParaRPr sz="1600">
              <a:solidFill>
                <a:srgbClr val="000000"/>
              </a:solidFill>
            </a:endParaRPr>
          </a:p>
        </p:txBody>
      </p:sp>
      <p:sp>
        <p:nvSpPr>
          <p:cNvPr id="140" name="Google Shape;140;p15"/>
          <p:cNvSpPr txBox="1"/>
          <p:nvPr>
            <p:ph idx="1" type="body"/>
          </p:nvPr>
        </p:nvSpPr>
        <p:spPr>
          <a:xfrm>
            <a:off x="353125" y="1883575"/>
            <a:ext cx="7898700" cy="255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English alphabet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English song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15" title="Английский алфавит — ABC.mp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9050" y="2182375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5" title="Английский язык для детей — Песня - алфавит.mp3">
            <a:hlinkClick r:id="rId5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725" y="2987075"/>
            <a:ext cx="399850" cy="39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2"/>
          <p:cNvSpPr txBox="1"/>
          <p:nvPr>
            <p:ph idx="1" type="body"/>
          </p:nvPr>
        </p:nvSpPr>
        <p:spPr>
          <a:xfrm>
            <a:off x="369325" y="329425"/>
            <a:ext cx="8461500" cy="439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42"/>
          <p:cNvSpPr txBox="1"/>
          <p:nvPr/>
        </p:nvSpPr>
        <p:spPr>
          <a:xfrm>
            <a:off x="437875" y="280100"/>
            <a:ext cx="81834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Выучите транскрипционные знаки с помощью интерактивного тренажера, а заодно и незнакомые слова, если таковые встретятся.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https://www.english-study-cafe.ru/index.php/anglijskij-detyam/uchimsya-chitat/178-uchimsya-chitat/597-transkriptsionnye-znaki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Проверьте, знаете ли вы, как читается английская буква Аа в открытом и закрытом слоге.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4"/>
              </a:rPr>
              <a:t>https://www.english-study-cafe.ru/index.php/anglijskij-detyam/uchimsya-chitat/178-uchimsya-chitat/518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Знаете ли вы, как читается английская буква </a:t>
            </a:r>
            <a:r>
              <a:rPr b="1" lang="ru"/>
              <a:t>Ee</a:t>
            </a:r>
            <a:r>
              <a:rPr lang="ru"/>
              <a:t> в открытом и закрытом слоге? Проверьте себя с помощью интерактивного тренажера.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5"/>
              </a:rPr>
              <a:t>https://www.english-study-cafe.ru/index.php/anglijskij-detyam/uchimsya-chitat/178-uchimsya-chitat/563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Английская гласная буква I</a:t>
            </a:r>
            <a:r>
              <a:rPr b="1" lang="ru"/>
              <a:t>i</a:t>
            </a:r>
            <a:r>
              <a:rPr lang="ru"/>
              <a:t> может читаться по-разному в разных словах. Потренируйтесь.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6"/>
              </a:rPr>
              <a:t>https://www.english-study-cafe.ru/index.php/anglijskij-detyam/uchimsya-chitat/178-uchimsya-chitat/837-chtenie-bukvy-ii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/>
          <p:nvPr>
            <p:ph idx="1" type="body"/>
          </p:nvPr>
        </p:nvSpPr>
        <p:spPr>
          <a:xfrm>
            <a:off x="307350" y="396213"/>
            <a:ext cx="8462400" cy="448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1.</a:t>
            </a:r>
            <a:r>
              <a:rPr lang="ru" sz="1600">
                <a:solidFill>
                  <a:srgbClr val="CC0000"/>
                </a:solidFill>
              </a:rPr>
              <a:t> </a:t>
            </a:r>
            <a:r>
              <a:rPr lang="ru" sz="1600">
                <a:solidFill>
                  <a:srgbClr val="CC0000"/>
                </a:solidFill>
              </a:rPr>
              <a:t>Вставь пропущенные буквы.</a:t>
            </a:r>
            <a:endParaRPr sz="1600">
              <a:solidFill>
                <a:srgbClr val="CC0000"/>
              </a:solidFill>
            </a:endParaRPr>
          </a:p>
        </p:txBody>
      </p:sp>
      <p:pic>
        <p:nvPicPr>
          <p:cNvPr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6025" y="423300"/>
            <a:ext cx="5781700" cy="443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/>
          <p:nvPr>
            <p:ph idx="1" type="body"/>
          </p:nvPr>
        </p:nvSpPr>
        <p:spPr>
          <a:xfrm>
            <a:off x="311900" y="299425"/>
            <a:ext cx="8457300" cy="461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2.</a:t>
            </a:r>
            <a:r>
              <a:rPr lang="ru" sz="1400"/>
              <a:t> </a:t>
            </a:r>
            <a:r>
              <a:rPr lang="ru" sz="1400">
                <a:solidFill>
                  <a:srgbClr val="000000"/>
                </a:solidFill>
              </a:rPr>
              <a:t>Fill in soapy bubbles missing letters english alphabet. 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CC0000"/>
                </a:solidFill>
              </a:rPr>
              <a:t>Заполни </a:t>
            </a:r>
            <a:r>
              <a:rPr lang="ru" sz="1400">
                <a:solidFill>
                  <a:srgbClr val="CC0000"/>
                </a:solidFill>
              </a:rPr>
              <a:t>мыльные </a:t>
            </a:r>
            <a:r>
              <a:rPr lang="ru" sz="1400">
                <a:solidFill>
                  <a:srgbClr val="CC0000"/>
                </a:solidFill>
              </a:rPr>
              <a:t>пузыри недостающими буквами </a:t>
            </a:r>
            <a:endParaRPr sz="14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400">
                <a:solidFill>
                  <a:srgbClr val="CC0000"/>
                </a:solidFill>
              </a:rPr>
              <a:t>английског</a:t>
            </a:r>
            <a:r>
              <a:rPr lang="ru">
                <a:solidFill>
                  <a:srgbClr val="CC0000"/>
                </a:solidFill>
              </a:rPr>
              <a:t>о алфавита</a:t>
            </a:r>
            <a:r>
              <a:rPr lang="ru" sz="1500">
                <a:solidFill>
                  <a:srgbClr val="CC0000"/>
                </a:solidFill>
              </a:rPr>
              <a:t>.</a:t>
            </a:r>
            <a:endParaRPr sz="1000">
              <a:solidFill>
                <a:srgbClr val="CC0000"/>
              </a:solidFill>
            </a:endParaRPr>
          </a:p>
        </p:txBody>
      </p:sp>
      <p:pic>
        <p:nvPicPr>
          <p:cNvPr id="154" name="Google Shape;154;p17"/>
          <p:cNvPicPr preferRelativeResize="0"/>
          <p:nvPr/>
        </p:nvPicPr>
        <p:blipFill rotWithShape="1">
          <a:blip r:embed="rId3">
            <a:alphaModFix/>
          </a:blip>
          <a:srcRect b="0" l="0" r="-1522" t="2104"/>
          <a:stretch/>
        </p:blipFill>
        <p:spPr>
          <a:xfrm>
            <a:off x="4652300" y="299425"/>
            <a:ext cx="4055701" cy="45446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8"/>
          <p:cNvSpPr txBox="1"/>
          <p:nvPr>
            <p:ph idx="1" type="body"/>
          </p:nvPr>
        </p:nvSpPr>
        <p:spPr>
          <a:xfrm>
            <a:off x="1003075" y="552150"/>
            <a:ext cx="7505700" cy="415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18"/>
          <p:cNvPicPr preferRelativeResize="0"/>
          <p:nvPr/>
        </p:nvPicPr>
        <p:blipFill rotWithShape="1">
          <a:blip r:embed="rId3">
            <a:alphaModFix/>
          </a:blip>
          <a:srcRect b="1719" l="-471" r="-1966" t="0"/>
          <a:stretch/>
        </p:blipFill>
        <p:spPr>
          <a:xfrm>
            <a:off x="416800" y="325300"/>
            <a:ext cx="8230351" cy="4409249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8"/>
          <p:cNvSpPr txBox="1"/>
          <p:nvPr/>
        </p:nvSpPr>
        <p:spPr>
          <a:xfrm>
            <a:off x="549675" y="521425"/>
            <a:ext cx="398700" cy="25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/>
          <p:nvPr>
            <p:ph idx="1" type="body"/>
          </p:nvPr>
        </p:nvSpPr>
        <p:spPr>
          <a:xfrm>
            <a:off x="412475" y="323275"/>
            <a:ext cx="8375100" cy="444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6.</a:t>
            </a:r>
            <a:r>
              <a:rPr lang="ru" sz="1600"/>
              <a:t> </a:t>
            </a:r>
            <a:r>
              <a:rPr lang="ru" sz="1600">
                <a:solidFill>
                  <a:srgbClr val="000000"/>
                </a:solidFill>
              </a:rPr>
              <a:t>Help 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the letters 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</a:rPr>
              <a:t>come together.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CC0000"/>
                </a:solidFill>
              </a:rPr>
              <a:t>Помоги буквам </a:t>
            </a:r>
            <a:endParaRPr sz="16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>
                <a:solidFill>
                  <a:srgbClr val="CC0000"/>
                </a:solidFill>
              </a:rPr>
              <a:t>собраться вместе.</a:t>
            </a:r>
            <a:endParaRPr sz="1600">
              <a:solidFill>
                <a:srgbClr val="CC0000"/>
              </a:solidFill>
            </a:endParaRPr>
          </a:p>
        </p:txBody>
      </p:sp>
      <p:pic>
        <p:nvPicPr>
          <p:cNvPr id="167" name="Google Shape;16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7500" y="323275"/>
            <a:ext cx="6512651" cy="451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0"/>
          <p:cNvSpPr txBox="1"/>
          <p:nvPr>
            <p:ph type="title"/>
          </p:nvPr>
        </p:nvSpPr>
        <p:spPr>
          <a:xfrm>
            <a:off x="782150" y="352225"/>
            <a:ext cx="7505700" cy="91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00">
                <a:solidFill>
                  <a:srgbClr val="000000"/>
                </a:solidFill>
              </a:rPr>
              <a:t>Определи в словах </a:t>
            </a:r>
            <a:r>
              <a:rPr lang="ru" sz="2500">
                <a:solidFill>
                  <a:srgbClr val="FF0000"/>
                </a:solidFill>
              </a:rPr>
              <a:t>открытый</a:t>
            </a:r>
            <a:r>
              <a:rPr lang="ru" sz="2500">
                <a:solidFill>
                  <a:srgbClr val="000000"/>
                </a:solidFill>
              </a:rPr>
              <a:t> и </a:t>
            </a:r>
            <a:r>
              <a:rPr lang="ru" sz="2500">
                <a:solidFill>
                  <a:srgbClr val="0000FF"/>
                </a:solidFill>
              </a:rPr>
              <a:t>закрытый</a:t>
            </a:r>
            <a:r>
              <a:rPr lang="ru" sz="2500">
                <a:solidFill>
                  <a:srgbClr val="000000"/>
                </a:solidFill>
              </a:rPr>
              <a:t> слог</a:t>
            </a:r>
            <a:endParaRPr sz="1700">
              <a:solidFill>
                <a:srgbClr val="000000"/>
              </a:solidFill>
            </a:endParaRPr>
          </a:p>
        </p:txBody>
      </p:sp>
      <p:sp>
        <p:nvSpPr>
          <p:cNvPr id="173" name="Google Shape;173;p20"/>
          <p:cNvSpPr txBox="1"/>
          <p:nvPr>
            <p:ph idx="1" type="body"/>
          </p:nvPr>
        </p:nvSpPr>
        <p:spPr>
          <a:xfrm>
            <a:off x="819150" y="1081850"/>
            <a:ext cx="7505700" cy="356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700"/>
              <a:t>                </a:t>
            </a:r>
            <a:r>
              <a:rPr lang="ru" sz="2700">
                <a:solidFill>
                  <a:srgbClr val="FF0000"/>
                </a:solidFill>
              </a:rPr>
              <a:t>n</a:t>
            </a:r>
            <a:r>
              <a:rPr lang="ru" sz="2700">
                <a:solidFill>
                  <a:srgbClr val="FF0000"/>
                </a:solidFill>
              </a:rPr>
              <a:t>ame</a:t>
            </a:r>
            <a:r>
              <a:rPr lang="ru" sz="3100"/>
              <a:t>                                       </a:t>
            </a:r>
            <a:r>
              <a:rPr lang="ru" sz="2700">
                <a:solidFill>
                  <a:srgbClr val="0000FF"/>
                </a:solidFill>
              </a:rPr>
              <a:t>f</a:t>
            </a:r>
            <a:r>
              <a:rPr lang="ru" sz="2700">
                <a:solidFill>
                  <a:srgbClr val="0000FF"/>
                </a:solidFill>
              </a:rPr>
              <a:t>lag</a:t>
            </a:r>
            <a:endParaRPr sz="2700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700"/>
              <a:t>                </a:t>
            </a:r>
            <a:r>
              <a:rPr lang="ru" sz="2700">
                <a:solidFill>
                  <a:srgbClr val="FF0000"/>
                </a:solidFill>
              </a:rPr>
              <a:t>nine</a:t>
            </a:r>
            <a:r>
              <a:rPr lang="ru" sz="2700"/>
              <a:t>                                               </a:t>
            </a:r>
            <a:r>
              <a:rPr lang="ru" sz="2700">
                <a:solidFill>
                  <a:srgbClr val="0000FF"/>
                </a:solidFill>
              </a:rPr>
              <a:t>six</a:t>
            </a:r>
            <a:endParaRPr sz="2700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700"/>
              <a:t>               </a:t>
            </a:r>
            <a:r>
              <a:rPr lang="ru" sz="2700">
                <a:solidFill>
                  <a:srgbClr val="FF0000"/>
                </a:solidFill>
              </a:rPr>
              <a:t> he</a:t>
            </a:r>
            <a:r>
              <a:rPr lang="ru" sz="2700"/>
              <a:t>                                                   </a:t>
            </a:r>
            <a:r>
              <a:rPr lang="ru" sz="2700">
                <a:solidFill>
                  <a:srgbClr val="0000FF"/>
                </a:solidFill>
              </a:rPr>
              <a:t>pen</a:t>
            </a:r>
            <a:endParaRPr sz="2700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700"/>
              <a:t>                </a:t>
            </a:r>
            <a:r>
              <a:rPr lang="ru" sz="2700">
                <a:solidFill>
                  <a:srgbClr val="FF0000"/>
                </a:solidFill>
              </a:rPr>
              <a:t>home </a:t>
            </a:r>
            <a:r>
              <a:rPr lang="ru" sz="2700"/>
              <a:t>                                            </a:t>
            </a:r>
            <a:r>
              <a:rPr lang="ru" sz="2700">
                <a:solidFill>
                  <a:srgbClr val="0000FF"/>
                </a:solidFill>
              </a:rPr>
              <a:t>dog</a:t>
            </a:r>
            <a:endParaRPr sz="2700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700"/>
              <a:t>                </a:t>
            </a:r>
            <a:r>
              <a:rPr lang="ru" sz="2700">
                <a:solidFill>
                  <a:srgbClr val="FF0000"/>
                </a:solidFill>
              </a:rPr>
              <a:t>tune  </a:t>
            </a:r>
            <a:r>
              <a:rPr lang="ru" sz="2700"/>
              <a:t>                                             </a:t>
            </a:r>
            <a:r>
              <a:rPr lang="ru" sz="2700">
                <a:solidFill>
                  <a:srgbClr val="0000FF"/>
                </a:solidFill>
              </a:rPr>
              <a:t>bus</a:t>
            </a:r>
            <a:endParaRPr sz="270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/>
          <p:cNvSpPr txBox="1"/>
          <p:nvPr>
            <p:ph type="title"/>
          </p:nvPr>
        </p:nvSpPr>
        <p:spPr>
          <a:xfrm>
            <a:off x="511175" y="391100"/>
            <a:ext cx="1831800" cy="99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2600">
                <a:solidFill>
                  <a:srgbClr val="000000"/>
                </a:solidFill>
              </a:rPr>
              <a:t>Правила чтения</a:t>
            </a:r>
            <a:endParaRPr b="1" sz="2600">
              <a:solidFill>
                <a:srgbClr val="000000"/>
              </a:solidFill>
            </a:endParaRPr>
          </a:p>
        </p:txBody>
      </p:sp>
      <p:pic>
        <p:nvPicPr>
          <p:cNvPr id="179" name="Google Shape;179;p21"/>
          <p:cNvPicPr preferRelativeResize="0"/>
          <p:nvPr/>
        </p:nvPicPr>
        <p:blipFill rotWithShape="1">
          <a:blip r:embed="rId3">
            <a:alphaModFix/>
          </a:blip>
          <a:srcRect b="-6707" l="-18269" r="5287" t="-3425"/>
          <a:stretch/>
        </p:blipFill>
        <p:spPr>
          <a:xfrm>
            <a:off x="1812450" y="341775"/>
            <a:ext cx="7043026" cy="452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