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6" r:id="rId9"/>
    <p:sldId id="269" r:id="rId10"/>
    <p:sldId id="270" r:id="rId11"/>
    <p:sldId id="271" r:id="rId12"/>
    <p:sldId id="272" r:id="rId13"/>
    <p:sldId id="273" r:id="rId14"/>
    <p:sldId id="267" r:id="rId15"/>
    <p:sldId id="274" r:id="rId16"/>
    <p:sldId id="278" r:id="rId17"/>
    <p:sldId id="277" r:id="rId18"/>
    <p:sldId id="268" r:id="rId19"/>
    <p:sldId id="276" r:id="rId20"/>
    <p:sldId id="279" r:id="rId21"/>
    <p:sldId id="280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63" autoAdjust="0"/>
  </p:normalViewPr>
  <p:slideViewPr>
    <p:cSldViewPr>
      <p:cViewPr varScale="1">
        <p:scale>
          <a:sx n="63" d="100"/>
          <a:sy n="63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8AAC-011F-4BF9-A09F-D8D3A468E624}" type="datetimeFigureOut">
              <a:rPr lang="ru-RU" smtClean="0">
                <a:solidFill>
                  <a:srgbClr val="FFFFFF"/>
                </a:solidFill>
              </a:rPr>
              <a:pPr/>
              <a:t>26.03.2024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142A-39CC-4719-80FD-7965C35C6F2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863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8AAC-011F-4BF9-A09F-D8D3A468E624}" type="datetimeFigureOut">
              <a:rPr lang="ru-RU" smtClean="0">
                <a:solidFill>
                  <a:srgbClr val="FFFFFF"/>
                </a:solidFill>
              </a:rPr>
              <a:pPr/>
              <a:t>26.03.2024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142A-39CC-4719-80FD-7965C35C6F2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491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8AAC-011F-4BF9-A09F-D8D3A468E624}" type="datetimeFigureOut">
              <a:rPr lang="ru-RU" smtClean="0">
                <a:solidFill>
                  <a:srgbClr val="FFFFFF"/>
                </a:solidFill>
              </a:rPr>
              <a:pPr/>
              <a:t>26.03.2024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142A-39CC-4719-80FD-7965C35C6F2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105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8AAC-011F-4BF9-A09F-D8D3A468E624}" type="datetimeFigureOut">
              <a:rPr lang="ru-RU" smtClean="0">
                <a:solidFill>
                  <a:srgbClr val="FFFFFF"/>
                </a:solidFill>
              </a:rPr>
              <a:pPr/>
              <a:t>26.03.2024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142A-39CC-4719-80FD-7965C35C6F2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559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8AAC-011F-4BF9-A09F-D8D3A468E624}" type="datetimeFigureOut">
              <a:rPr lang="ru-RU" smtClean="0">
                <a:solidFill>
                  <a:srgbClr val="FFFFFF"/>
                </a:solidFill>
              </a:rPr>
              <a:pPr/>
              <a:t>26.03.2024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142A-39CC-4719-80FD-7965C35C6F2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643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8AAC-011F-4BF9-A09F-D8D3A468E624}" type="datetimeFigureOut">
              <a:rPr lang="ru-RU" smtClean="0">
                <a:solidFill>
                  <a:srgbClr val="FFFFFF"/>
                </a:solidFill>
              </a:rPr>
              <a:pPr/>
              <a:t>26.03.2024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142A-39CC-4719-80FD-7965C35C6F2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079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8AAC-011F-4BF9-A09F-D8D3A468E624}" type="datetimeFigureOut">
              <a:rPr lang="ru-RU" smtClean="0">
                <a:solidFill>
                  <a:srgbClr val="FFFFFF"/>
                </a:solidFill>
              </a:rPr>
              <a:pPr/>
              <a:t>26.03.2024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142A-39CC-4719-80FD-7965C35C6F2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21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8AAC-011F-4BF9-A09F-D8D3A468E624}" type="datetimeFigureOut">
              <a:rPr lang="ru-RU" smtClean="0">
                <a:solidFill>
                  <a:srgbClr val="FFFFFF"/>
                </a:solidFill>
              </a:rPr>
              <a:pPr/>
              <a:t>26.03.2024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142A-39CC-4719-80FD-7965C35C6F2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405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8AAC-011F-4BF9-A09F-D8D3A468E624}" type="datetimeFigureOut">
              <a:rPr lang="ru-RU" smtClean="0">
                <a:solidFill>
                  <a:srgbClr val="FFFFFF"/>
                </a:solidFill>
              </a:rPr>
              <a:pPr/>
              <a:t>26.03.2024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142A-39CC-4719-80FD-7965C35C6F2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21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8AAC-011F-4BF9-A09F-D8D3A468E624}" type="datetimeFigureOut">
              <a:rPr lang="ru-RU" smtClean="0">
                <a:solidFill>
                  <a:srgbClr val="FFFFFF"/>
                </a:solidFill>
              </a:rPr>
              <a:pPr/>
              <a:t>26.03.2024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142A-39CC-4719-80FD-7965C35C6F2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95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38AAC-011F-4BF9-A09F-D8D3A468E624}" type="datetimeFigureOut">
              <a:rPr lang="ru-RU" smtClean="0">
                <a:solidFill>
                  <a:srgbClr val="FFFFFF"/>
                </a:solidFill>
              </a:rPr>
              <a:pPr/>
              <a:t>26.03.2024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142A-39CC-4719-80FD-7965C35C6F2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557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57738AAC-011F-4BF9-A09F-D8D3A468E624}" type="datetimeFigureOut">
              <a:rPr lang="ru-RU" smtClean="0">
                <a:solidFill>
                  <a:srgbClr val="FFFFFF"/>
                </a:solidFill>
              </a:rPr>
              <a:pPr/>
              <a:t>26.03.2024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0F0B142A-39CC-4719-80FD-7965C35C6F2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3971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balevsky.ru/photos/80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9036496" cy="2376264"/>
          </a:xfrm>
        </p:spPr>
        <p:txBody>
          <a:bodyPr>
            <a:normAutofit fontScale="92500" lnSpcReduction="20000"/>
          </a:bodyPr>
          <a:lstStyle/>
          <a:p>
            <a:r>
              <a:rPr lang="ru-RU" sz="4600" b="1" spc="0" dirty="0">
                <a:solidFill>
                  <a:srgbClr val="FFC000"/>
                </a:solidFill>
                <a:latin typeface="Monotype Corsiva" pitchFamily="66" charset="0"/>
                <a:ea typeface="+mj-ea"/>
                <a:cs typeface="+mj-cs"/>
              </a:rPr>
              <a:t>М</a:t>
            </a:r>
            <a:r>
              <a:rPr lang="ru-RU" sz="4600" b="1" spc="0" dirty="0" smtClean="0">
                <a:solidFill>
                  <a:srgbClr val="FFC000"/>
                </a:solidFill>
                <a:latin typeface="Monotype Corsiva" pitchFamily="66" charset="0"/>
                <a:ea typeface="+mj-ea"/>
                <a:cs typeface="+mj-cs"/>
              </a:rPr>
              <a:t>узыкальная </a:t>
            </a:r>
            <a:r>
              <a:rPr lang="ru-RU" sz="4600" b="1" spc="0" dirty="0" smtClean="0">
                <a:solidFill>
                  <a:srgbClr val="FFC000"/>
                </a:solidFill>
                <a:latin typeface="Monotype Corsiva" pitchFamily="66" charset="0"/>
                <a:ea typeface="+mj-ea"/>
                <a:cs typeface="+mj-cs"/>
              </a:rPr>
              <a:t>гостиная</a:t>
            </a:r>
            <a:endParaRPr lang="ru-RU" sz="4600" b="1" spc="0" dirty="0">
              <a:solidFill>
                <a:srgbClr val="FFC000"/>
              </a:solidFill>
              <a:latin typeface="Monotype Corsiva" pitchFamily="66" charset="0"/>
              <a:ea typeface="+mj-ea"/>
              <a:cs typeface="+mj-cs"/>
            </a:endParaRPr>
          </a:p>
          <a:p>
            <a:r>
              <a:rPr lang="ru-RU" sz="5200" b="1" spc="0" dirty="0" smtClean="0">
                <a:solidFill>
                  <a:srgbClr val="FFC000"/>
                </a:solidFill>
                <a:latin typeface="Monotype Corsiva" pitchFamily="66" charset="0"/>
                <a:ea typeface="+mj-ea"/>
                <a:cs typeface="+mj-cs"/>
              </a:rPr>
              <a:t>«</a:t>
            </a:r>
            <a:r>
              <a:rPr lang="ru-RU" sz="5200" b="1" spc="0" dirty="0" smtClean="0">
                <a:solidFill>
                  <a:srgbClr val="FFC000"/>
                </a:solidFill>
                <a:latin typeface="Monotype Corsiva" pitchFamily="66" charset="0"/>
                <a:ea typeface="+mj-ea"/>
                <a:cs typeface="+mj-cs"/>
              </a:rPr>
              <a:t>Юбилейный год композитора</a:t>
            </a:r>
            <a:endParaRPr lang="ru-RU" sz="4000" b="1" spc="0" dirty="0" smtClean="0">
              <a:solidFill>
                <a:srgbClr val="FFC000"/>
              </a:solidFill>
              <a:latin typeface="Monotype Corsiva" pitchFamily="66" charset="0"/>
              <a:ea typeface="+mj-ea"/>
              <a:cs typeface="+mj-cs"/>
            </a:endParaRPr>
          </a:p>
          <a:p>
            <a:r>
              <a:rPr lang="ru-RU" sz="5700" b="1" spc="0" dirty="0" smtClean="0">
                <a:solidFill>
                  <a:srgbClr val="FFC000"/>
                </a:solidFill>
                <a:latin typeface="Monotype Corsiva" pitchFamily="66" charset="0"/>
                <a:ea typeface="+mj-ea"/>
                <a:cs typeface="+mj-cs"/>
              </a:rPr>
              <a:t>Д. </a:t>
            </a:r>
            <a:r>
              <a:rPr lang="ru-RU" sz="5700" b="1" spc="0" dirty="0" err="1" smtClean="0">
                <a:solidFill>
                  <a:srgbClr val="FFC000"/>
                </a:solidFill>
                <a:latin typeface="Monotype Corsiva" pitchFamily="66" charset="0"/>
                <a:ea typeface="+mj-ea"/>
                <a:cs typeface="+mj-cs"/>
              </a:rPr>
              <a:t>Б.Кабалевского</a:t>
            </a:r>
            <a:r>
              <a:rPr lang="ru-RU" sz="5700" b="1" spc="0" smtClean="0">
                <a:solidFill>
                  <a:srgbClr val="FFC000"/>
                </a:solidFill>
                <a:latin typeface="Monotype Corsiva" pitchFamily="66" charset="0"/>
                <a:ea typeface="+mj-ea"/>
                <a:cs typeface="+mj-cs"/>
              </a:rPr>
              <a:t>»</a:t>
            </a:r>
            <a:endParaRPr lang="ru-RU" sz="57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5417423"/>
            <a:ext cx="4104456" cy="1440577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2"/>
                </a:solidFill>
              </a:rPr>
              <a:t/>
            </a:r>
            <a:br>
              <a:rPr lang="ru-RU" sz="2000" b="1" dirty="0" smtClean="0">
                <a:solidFill>
                  <a:schemeClr val="tx2"/>
                </a:solidFill>
              </a:rPr>
            </a:b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>
                <a:solidFill>
                  <a:schemeClr val="tx2"/>
                </a:solidFill>
              </a:rPr>
              <a:t/>
            </a:r>
            <a:br>
              <a:rPr lang="ru-RU" sz="2000" dirty="0">
                <a:solidFill>
                  <a:schemeClr val="tx2"/>
                </a:solidFill>
              </a:rPr>
            </a:br>
            <a:r>
              <a:rPr lang="ru-RU" sz="1600" dirty="0" smtClean="0"/>
              <a:t>Выполнила</a:t>
            </a:r>
            <a:r>
              <a:rPr lang="ru-RU" sz="1600" dirty="0"/>
              <a:t>:  Богатырева С.В. </a:t>
            </a:r>
            <a:br>
              <a:rPr lang="ru-RU" sz="1600" dirty="0"/>
            </a:br>
            <a:r>
              <a:rPr lang="ru-RU" sz="1600" dirty="0"/>
              <a:t>ГБОУ СОШ №1 с. Обшаровка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>
              <a:latin typeface="+mn-lt"/>
            </a:endParaRPr>
          </a:p>
        </p:txBody>
      </p:sp>
      <p:pic>
        <p:nvPicPr>
          <p:cNvPr id="5" name="Picture 9" descr="Piano 1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2852936"/>
            <a:ext cx="5328592" cy="27930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User\Desktop\КАБАЛЕВСКИЙ\картинки КАБ\4321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14368"/>
            <a:ext cx="3240360" cy="407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717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539552" y="620688"/>
            <a:ext cx="7848872" cy="100811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631885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6000" dirty="0" smtClean="0">
                <a:solidFill>
                  <a:srgbClr val="FFC000"/>
                </a:solidFill>
                <a:latin typeface="Monotype Corsiva" pitchFamily="66" charset="0"/>
              </a:rPr>
              <a:t>Пьеса «Три подружки»</a:t>
            </a:r>
            <a:endParaRPr lang="en-US" sz="60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5373216"/>
            <a:ext cx="806489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Музыка </a:t>
            </a:r>
            <a:r>
              <a:rPr lang="ru-RU" sz="2800" dirty="0"/>
              <a:t>может передавать не только настроение</a:t>
            </a:r>
            <a:r>
              <a:rPr lang="ru-RU" sz="2800" dirty="0" smtClean="0"/>
              <a:t>,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         но </a:t>
            </a:r>
            <a:r>
              <a:rPr lang="ru-RU" sz="2800" dirty="0"/>
              <a:t>и черты характера человека.</a:t>
            </a:r>
          </a:p>
          <a:p>
            <a:endParaRPr lang="ru-RU" dirty="0"/>
          </a:p>
        </p:txBody>
      </p:sp>
      <p:pic>
        <p:nvPicPr>
          <p:cNvPr id="5122" name="Picture 2" descr="C:\Users\User\Desktop\КАБАЛЕВСКИЙ\картинки КАБ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3963"/>
            <a:ext cx="2385828" cy="321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КАБАЛЕВСКИЙ\картинки КАБ\img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707" y="2004140"/>
            <a:ext cx="2295525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КАБАЛЕВСКИЙ\картинки КАБ\три подружки\img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1268760"/>
            <a:ext cx="2514600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687" y="1990819"/>
            <a:ext cx="120650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348" y="3940890"/>
            <a:ext cx="120650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74" y="5373216"/>
            <a:ext cx="120650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7196"/>
            <a:ext cx="1034289" cy="110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541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755576" y="332655"/>
            <a:ext cx="7272808" cy="1476599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631885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6000" dirty="0" smtClean="0">
                <a:solidFill>
                  <a:srgbClr val="FFC000"/>
                </a:solidFill>
                <a:latin typeface="Monotype Corsiva" pitchFamily="66" charset="0"/>
              </a:rPr>
              <a:t>Военная тема в творчестве Д.Б. </a:t>
            </a:r>
            <a:r>
              <a:rPr lang="ru-RU" sz="6000" dirty="0" err="1" smtClean="0">
                <a:solidFill>
                  <a:srgbClr val="FFC000"/>
                </a:solidFill>
                <a:latin typeface="Monotype Corsiva" pitchFamily="66" charset="0"/>
              </a:rPr>
              <a:t>Кабалевского</a:t>
            </a:r>
            <a:endParaRPr lang="en-US" sz="60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578423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48547" y="5550685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857846"/>
            <a:ext cx="504056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Военная тема становится главной в творчестве писателей, художников, композиторов.</a:t>
            </a:r>
            <a:endParaRPr lang="ru-RU" sz="2800" dirty="0"/>
          </a:p>
          <a:p>
            <a:endParaRPr lang="ru-RU" dirty="0"/>
          </a:p>
        </p:txBody>
      </p:sp>
      <p:pic>
        <p:nvPicPr>
          <p:cNvPr id="6146" name="Picture 2" descr="C:\Users\User\Desktop\КАБАЛЕВСКИЙ\картинки КАБ\послед\691968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287030"/>
            <a:ext cx="28956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КАБАЛЕВСКИЙ\картинки КАБ\послед\Второй справа Кабалевский, третий - Долматовски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87030"/>
            <a:ext cx="5377735" cy="357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Desktop\КАБАЛЕВСКИЙ\картинки КАБ\послед\ZnaU5V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980" y="4182630"/>
            <a:ext cx="4659536" cy="267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60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755576" y="764704"/>
            <a:ext cx="7560840" cy="813719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631885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6000" dirty="0" smtClean="0">
                <a:solidFill>
                  <a:srgbClr val="FFC000"/>
                </a:solidFill>
                <a:latin typeface="Monotype Corsiva" pitchFamily="66" charset="0"/>
              </a:rPr>
              <a:t>Песня «Наш край»</a:t>
            </a:r>
            <a:endParaRPr lang="en-US" sz="60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578423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48547" y="5550685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7170" name="Picture 2" descr="C:\Users\User\Desktop\КАБАЛЕВСКИЙ\картинки КАБ\послед\1000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95400"/>
            <a:ext cx="8496944" cy="526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raznoe_11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51960"/>
            <a:ext cx="1380495" cy="128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0" descr="photo78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25121"/>
            <a:ext cx="1008112" cy="2585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raznoe_11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744" y="2029432"/>
            <a:ext cx="1380495" cy="128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raznoe_11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692" y="2689649"/>
            <a:ext cx="1380495" cy="128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 descr="raznoe_11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921" y="2040088"/>
            <a:ext cx="1380495" cy="128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8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755576" y="764704"/>
            <a:ext cx="7560840" cy="813719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631885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6000" dirty="0" smtClean="0">
                <a:solidFill>
                  <a:srgbClr val="FFC000"/>
                </a:solidFill>
                <a:latin typeface="Monotype Corsiva" pitchFamily="66" charset="0"/>
              </a:rPr>
              <a:t>«Система </a:t>
            </a:r>
            <a:r>
              <a:rPr lang="ru-RU" sz="6000" dirty="0" err="1" smtClean="0">
                <a:solidFill>
                  <a:srgbClr val="FFC000"/>
                </a:solidFill>
                <a:latin typeface="Monotype Corsiva" pitchFamily="66" charset="0"/>
              </a:rPr>
              <a:t>Кабалевского</a:t>
            </a:r>
            <a:r>
              <a:rPr lang="ru-RU" sz="6000" dirty="0" smtClean="0">
                <a:solidFill>
                  <a:srgbClr val="FFC000"/>
                </a:solidFill>
                <a:latin typeface="Monotype Corsiva" pitchFamily="66" charset="0"/>
              </a:rPr>
              <a:t>»</a:t>
            </a:r>
            <a:endParaRPr lang="en-US" sz="60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578423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48547" y="5550685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8194" name="Picture 2" descr="C:\Users\User\Desktop\КАБАЛЕВСКИЙ\картинки КАБ\p27_novyiyrisun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0767"/>
            <a:ext cx="3178652" cy="439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ser\Desktop\КАБАЛЕВСКИЙ\картинки КАБ\книги\8b74b5e539dffe07be012ee543c2d18d780bc8d1Mi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1938337" cy="273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User\Desktop\КАБАЛЕВСКИЙ\картинки КАБ\книги\1977_kabalevsk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703" y="1340768"/>
            <a:ext cx="1786713" cy="2579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User\Desktop\КАБАЛЕВСКИЙ\картинки КАБ\книги\10264370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243" y="4236046"/>
            <a:ext cx="1811125" cy="248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User\Desktop\КАБАЛЕВСКИЙ\картинки КАБ\книги\hor_2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20" y="4372616"/>
            <a:ext cx="1800200" cy="235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43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195736" y="476673"/>
            <a:ext cx="4752528" cy="47269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endParaRPr lang="en-US" sz="16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2" name="AutoShape 2" descr="C:\Users\User\Desktop\%D0%9A%D0%90%D0%91%D0%90%D0%9B%D0%95%D0%92%D0%A1%D0%9A%D0%98%D0%99\%D0%BA%D0%B0%D1%80%D1%82%D0%B8%D0%BD%D0%BA%D0%B8 %D0%9A%D0%90%D0%91\%D0%BF%D0%BE%D1%81%D0%BB%D0%B5%D0%B4\s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09"/>
            <a:ext cx="9143999" cy="6814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768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195736" y="476673"/>
            <a:ext cx="4752528" cy="47269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srgbClr val="FFC000"/>
                </a:solidFill>
                <a:latin typeface="Monotype Corsiva" pitchFamily="66" charset="0"/>
              </a:rPr>
              <a:t>Жюри конкурса</a:t>
            </a:r>
            <a:endParaRPr lang="en-US" sz="16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7" y="4941168"/>
            <a:ext cx="34411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 1992 года проводится Международный конкурс </a:t>
            </a:r>
            <a:r>
              <a:rPr lang="ru-RU" sz="2400" dirty="0"/>
              <a:t>м</a:t>
            </a:r>
            <a:r>
              <a:rPr lang="ru-RU" sz="2400" dirty="0" smtClean="0"/>
              <a:t>олодых музыкантов имени </a:t>
            </a:r>
          </a:p>
          <a:p>
            <a:pPr algn="ctr"/>
            <a:r>
              <a:rPr lang="ru-RU" sz="2400" dirty="0" smtClean="0"/>
              <a:t>Д.Б. </a:t>
            </a:r>
            <a:r>
              <a:rPr lang="ru-RU" sz="2400" dirty="0" err="1"/>
              <a:t>К</a:t>
            </a:r>
            <a:r>
              <a:rPr lang="ru-RU" sz="2400" dirty="0" err="1" smtClean="0"/>
              <a:t>абалевского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2" name="AutoShape 2" descr="C:\Users\User\Desktop\%D0%9A%D0%90%D0%91%D0%90%D0%9B%D0%95%D0%92%D0%A1%D0%9A%D0%98%D0%99\%D0%BA%D0%B0%D1%80%D1%82%D0%B8%D0%BD%D0%BA%D0%B8 %D0%9A%D0%90%D0%91\%D0%BF%D0%BE%D1%81%D0%BB%D0%B5%D0%B4\s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C:\Users\Лия\Desktop\221-30_11_12_-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928020"/>
            <a:ext cx="3081107" cy="40131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5575" y="949371"/>
            <a:ext cx="49204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Авторитет </a:t>
            </a:r>
            <a:r>
              <a:rPr lang="ru-RU" sz="2400" dirty="0" err="1"/>
              <a:t>Кабалевского</a:t>
            </a:r>
            <a:r>
              <a:rPr lang="ru-RU" sz="2400" dirty="0"/>
              <a:t> в музыкальном мире был настолько высок, что его часто приглашали участвовать в работе жюри международных конкурсов. Он не раз работал в жюри конкурса имени П.И. Чайковского</a:t>
            </a:r>
            <a:r>
              <a:rPr lang="ru-RU" dirty="0"/>
              <a:t>.</a:t>
            </a:r>
          </a:p>
        </p:txBody>
      </p:sp>
      <p:pic>
        <p:nvPicPr>
          <p:cNvPr id="9218" name="Picture 2" descr="C:\Users\User\Desktop\КАБАЛЕВСКИЙ\картинки КАБ\послед\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3948887"/>
            <a:ext cx="5064496" cy="272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66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835696" y="404664"/>
            <a:ext cx="5688632" cy="914039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srgbClr val="FFC000"/>
                </a:solidFill>
                <a:latin typeface="Monotype Corsiva" pitchFamily="66" charset="0"/>
              </a:rPr>
              <a:t>Песня «Школьные годы»</a:t>
            </a:r>
            <a:endParaRPr lang="en-US" sz="16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2" name="AutoShape 2" descr="C:\Users\User\Desktop\%D0%9A%D0%90%D0%91%D0%90%D0%9B%D0%95%D0%92%D0%A1%D0%9A%D0%98%D0%99\%D0%BA%D0%B0%D1%80%D1%82%D0%B8%D0%BD%D0%BA%D0%B8 %D0%9A%D0%90%D0%91\%D0%BF%D0%BE%D1%81%D0%BB%D0%B5%D0%B4\s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User\Desktop\КАБАЛЕВСКИЙ\картинки КАБ\послед\a_ignore_q_80_w_1000_c_limit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1" y="2492896"/>
            <a:ext cx="821376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User\Desktop\КАБАЛЕВСКИЙ\картинки КАБ\послед\X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1" y="905728"/>
            <a:ext cx="2714873" cy="180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067" y="905728"/>
            <a:ext cx="2668757" cy="177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User\Desktop\КАБАЛЕВСКИЙ\картинки КАБ\послед\getIma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374" y="833123"/>
            <a:ext cx="2819693" cy="182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51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2" name="AutoShape 2" descr="C:\Users\User\Desktop\%D0%9A%D0%90%D0%91%D0%90%D0%9B%D0%95%D0%92%D0%A1%D0%9A%D0%98%D0%99\%D0%BA%D0%B0%D1%80%D1%82%D0%B8%D0%BD%D0%BA%D0%B8 %D0%9A%D0%90%D0%91\%D0%BF%D0%BE%D1%81%D0%BB%D0%B5%D0%B4\s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User\Desktop\КАБАЛЕВСКИЙ\картинки КАБ\послед\EEMxE1rWkAAf1_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8808913" cy="658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01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2" name="AutoShape 2" descr="C:\Users\User\Desktop\%D0%9A%D0%90%D0%91%D0%90%D0%9B%D0%95%D0%92%D0%A1%D0%9A%D0%98%D0%99\%D0%BA%D0%B0%D1%80%D1%82%D0%B8%D0%BD%D0%BA%D0%B8 %D0%9A%D0%90%D0%91\%D0%BF%D0%BE%D1%81%D0%BB%D0%B5%D0%B4\s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 descr="C:\Users\User\Desktop\КАБАЛЕВСКИЙ\картинки КАБ\послед\p01br5l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9281"/>
            <a:ext cx="7920880" cy="3331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3789040"/>
            <a:ext cx="7704856" cy="2793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ea typeface="Calibri"/>
                <a:cs typeface="Times New Roman"/>
              </a:rPr>
              <a:t>«Если кто-то проживет жизнь, так и не познав всей красоты и богатства музыки Баха и Моцарта, Бетховена и Шопена, Чайковского и Мусоргского не станут от этого меньше ни Бах, ни Моцарт, ни Бетховен, ни Шопен, ни Чайковский, ни Мусоргский. Они станут такими же великими и могучими. </a:t>
            </a:r>
            <a:r>
              <a:rPr lang="ru-RU" sz="2200" dirty="0" smtClean="0">
                <a:ea typeface="Calibri"/>
                <a:cs typeface="Times New Roman"/>
              </a:rPr>
              <a:t>А </a:t>
            </a:r>
            <a:r>
              <a:rPr lang="ru-RU" sz="2200" dirty="0">
                <a:ea typeface="Calibri"/>
                <a:cs typeface="Times New Roman"/>
              </a:rPr>
              <a:t>вот тот, кто пройдет мимо них и не прикоснется к их искусству, потеряет много, очень много». (Д. Б. </a:t>
            </a:r>
            <a:r>
              <a:rPr lang="ru-RU" sz="2200" dirty="0" err="1">
                <a:ea typeface="Calibri"/>
                <a:cs typeface="Times New Roman"/>
              </a:rPr>
              <a:t>Кабалевский</a:t>
            </a:r>
            <a:r>
              <a:rPr lang="ru-RU" sz="2200" dirty="0">
                <a:ea typeface="Calibri"/>
                <a:cs typeface="Times New Roman"/>
              </a:rPr>
              <a:t>).</a:t>
            </a:r>
            <a:endParaRPr lang="ru-RU" sz="22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107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2" name="AutoShape 2" descr="C:\Users\User\Desktop\%D0%9A%D0%90%D0%91%D0%90%D0%9B%D0%95%D0%92%D0%A1%D0%9A%D0%98%D0%99\%D0%BA%D0%B0%D1%80%D1%82%D0%B8%D0%BD%D0%BA%D0%B8 %D0%9A%D0%90%D0%91\%D0%BF%D0%BE%D1%81%D0%BB%D0%B5%D0%B4\s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C:\Users\User\Desktop\КАБАЛЕВСКИЙ\картинки КАБ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86" y="246989"/>
            <a:ext cx="5688632" cy="305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Содержимое 3" descr="Новодевичье кладбище.jpg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830" y="947311"/>
            <a:ext cx="2825666" cy="459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686" y="3933056"/>
            <a:ext cx="5785474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a typeface="Calibri"/>
                <a:cs typeface="Times New Roman"/>
              </a:rPr>
              <a:t>Композитор  </a:t>
            </a:r>
            <a:r>
              <a:rPr lang="ru-RU" sz="2400" dirty="0">
                <a:ea typeface="Calibri"/>
                <a:cs typeface="Times New Roman"/>
              </a:rPr>
              <a:t>умер 14 февраля 1987 года. Похоронен в Москве на </a:t>
            </a:r>
            <a:r>
              <a:rPr lang="ru-RU" sz="2400" dirty="0" smtClean="0">
                <a:ea typeface="Calibri"/>
                <a:cs typeface="Times New Roman"/>
              </a:rPr>
              <a:t> Новодевичьем </a:t>
            </a:r>
            <a:r>
              <a:rPr lang="ru-RU" sz="2400" dirty="0">
                <a:ea typeface="Calibri"/>
                <a:cs typeface="Times New Roman"/>
              </a:rPr>
              <a:t>кладбище</a:t>
            </a:r>
            <a:r>
              <a:rPr lang="ru-RU" sz="2400" dirty="0" smtClean="0">
                <a:ea typeface="Calibri"/>
                <a:cs typeface="Times New Roman"/>
              </a:rPr>
              <a:t>..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" y="5445224"/>
            <a:ext cx="9036496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a typeface="Calibri"/>
                <a:cs typeface="Times New Roman"/>
              </a:rPr>
              <a:t>Прошло 115 лет со дня рождения великого композитора, но память о нем живет вечно в наших сердцах и в музыке.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6014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581325"/>
            <a:ext cx="6624736" cy="2276675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2"/>
                </a:solidFill>
              </a:rPr>
              <a:t/>
            </a:r>
            <a:br>
              <a:rPr lang="ru-RU" sz="2000" b="1" dirty="0" smtClean="0">
                <a:solidFill>
                  <a:schemeClr val="tx2"/>
                </a:solidFill>
              </a:rPr>
            </a:b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>
                <a:solidFill>
                  <a:schemeClr val="tx2"/>
                </a:solidFill>
              </a:rPr>
              <a:t/>
            </a:r>
            <a:br>
              <a:rPr lang="ru-RU" sz="2000" dirty="0">
                <a:solidFill>
                  <a:schemeClr val="tx2"/>
                </a:solidFill>
              </a:rPr>
            </a:br>
            <a:endParaRPr lang="ru-RU" sz="1600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340768"/>
            <a:ext cx="8751128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white"/>
                </a:solidFill>
                <a:latin typeface="Calibri"/>
              </a:rPr>
              <a:t>           </a:t>
            </a:r>
            <a:r>
              <a:rPr lang="ru-RU" sz="2800" i="1" dirty="0" smtClean="0">
                <a:latin typeface="Calibri"/>
              </a:rPr>
              <a:t>30 </a:t>
            </a:r>
            <a:r>
              <a:rPr lang="ru-RU" sz="2800" i="1" dirty="0">
                <a:latin typeface="Calibri"/>
              </a:rPr>
              <a:t>декабря </a:t>
            </a:r>
            <a:r>
              <a:rPr lang="ru-RU" sz="2800" i="1" dirty="0" smtClean="0">
                <a:latin typeface="Calibri"/>
              </a:rPr>
              <a:t>2024 </a:t>
            </a:r>
            <a:r>
              <a:rPr lang="ru-RU" sz="2800" i="1" dirty="0">
                <a:latin typeface="Calibri"/>
              </a:rPr>
              <a:t>года исполнится </a:t>
            </a:r>
            <a:r>
              <a:rPr lang="ru-RU" sz="2800" i="1" dirty="0" smtClean="0">
                <a:latin typeface="Calibri"/>
              </a:rPr>
              <a:t>120 </a:t>
            </a:r>
            <a:r>
              <a:rPr lang="ru-RU" sz="2800" i="1" dirty="0">
                <a:latin typeface="Calibri"/>
              </a:rPr>
              <a:t>лет </a:t>
            </a:r>
            <a:endParaRPr lang="ru-RU" sz="2800" i="1" dirty="0" smtClean="0">
              <a:latin typeface="Calibri"/>
            </a:endParaRPr>
          </a:p>
          <a:p>
            <a:r>
              <a:rPr lang="ru-RU" sz="2800" i="1" dirty="0">
                <a:latin typeface="Calibri"/>
              </a:rPr>
              <a:t> </a:t>
            </a:r>
            <a:r>
              <a:rPr lang="ru-RU" sz="2800" i="1" dirty="0" smtClean="0">
                <a:latin typeface="Calibri"/>
              </a:rPr>
              <a:t>      со </a:t>
            </a:r>
            <a:r>
              <a:rPr lang="ru-RU" sz="2800" i="1" dirty="0">
                <a:latin typeface="Calibri"/>
              </a:rPr>
              <a:t>дня рождения выдающегося </a:t>
            </a:r>
            <a:r>
              <a:rPr lang="ru-RU" sz="2800" i="1" dirty="0" smtClean="0">
                <a:latin typeface="Calibri"/>
              </a:rPr>
              <a:t>композитора и общественного деятеля, основоположника важнейших направлений педагогики искусства 20 века</a:t>
            </a:r>
          </a:p>
          <a:p>
            <a:r>
              <a:rPr lang="ru-RU" sz="2800" i="1" dirty="0" smtClean="0">
                <a:latin typeface="Calibri"/>
              </a:rPr>
              <a:t>         </a:t>
            </a:r>
            <a:r>
              <a:rPr lang="ru-RU" sz="3600" i="1" dirty="0" smtClean="0">
                <a:latin typeface="Calibri"/>
              </a:rPr>
              <a:t>Дмитрия </a:t>
            </a:r>
            <a:r>
              <a:rPr lang="ru-RU" sz="3600" i="1" dirty="0">
                <a:latin typeface="Calibri"/>
              </a:rPr>
              <a:t>Борисовича </a:t>
            </a:r>
            <a:r>
              <a:rPr lang="ru-RU" sz="3600" i="1" dirty="0" err="1">
                <a:latin typeface="Calibri"/>
              </a:rPr>
              <a:t>Кабалевского</a:t>
            </a:r>
            <a:r>
              <a:rPr lang="ru-RU" sz="2800" i="1" dirty="0">
                <a:latin typeface="Calibri"/>
              </a:rPr>
              <a:t>. </a:t>
            </a:r>
            <a:br>
              <a:rPr lang="ru-RU" sz="2800" i="1" dirty="0">
                <a:latin typeface="Calibri"/>
              </a:rPr>
            </a:br>
            <a:endParaRPr lang="ru-RU" i="1" dirty="0"/>
          </a:p>
        </p:txBody>
      </p:sp>
      <p:pic>
        <p:nvPicPr>
          <p:cNvPr id="1026" name="Picture 2" descr="C:\Users\User\Desktop\КАБАЛЕВСКИЙ\картинки КАБ\20-0-kabalevskiy-oi-1232047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926680"/>
            <a:ext cx="5616624" cy="267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1763688" y="548680"/>
            <a:ext cx="6840760" cy="144016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6000" dirty="0" smtClean="0">
                <a:solidFill>
                  <a:srgbClr val="FFC000"/>
                </a:solidFill>
                <a:latin typeface="Monotype Corsiva" pitchFamily="66" charset="0"/>
                <a:ea typeface="+mj-ea"/>
                <a:cs typeface="+mj-cs"/>
              </a:rPr>
              <a:t>Юбилейный год </a:t>
            </a:r>
            <a:r>
              <a:rPr lang="ru-RU" sz="6000" dirty="0" err="1" smtClean="0">
                <a:solidFill>
                  <a:srgbClr val="FFC000"/>
                </a:solidFill>
                <a:latin typeface="Monotype Corsiva" pitchFamily="66" charset="0"/>
                <a:ea typeface="+mj-ea"/>
                <a:cs typeface="+mj-cs"/>
              </a:rPr>
              <a:t>композитора</a:t>
            </a:r>
            <a:r>
              <a:rPr lang="ru-RU" sz="36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ра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.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6623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2" name="AutoShape 2" descr="C:\Users\User\Desktop\%D0%9A%D0%90%D0%91%D0%90%D0%9B%D0%95%D0%92%D0%A1%D0%9A%D0%98%D0%99\%D0%BA%D0%B0%D1%80%D1%82%D0%B8%D0%BD%D0%BA%D0%B8 %D0%9A%D0%90%D0%91\%D0%BF%D0%BE%D1%81%D0%BB%D0%B5%D0%B4\s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7975" y="0"/>
            <a:ext cx="5848201" cy="3929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latin typeface="Candara" panose="020E0502030303020204" pitchFamily="34" charset="0"/>
                <a:ea typeface="DFKai-SB" panose="03000509000000000000" pitchFamily="65" charset="-120"/>
              </a:rPr>
              <a:t>В этом году в 45 городах России пройдет «</a:t>
            </a:r>
            <a:r>
              <a:rPr lang="ru-RU" sz="2000" i="1" dirty="0" err="1">
                <a:latin typeface="Candara" panose="020E0502030303020204" pitchFamily="34" charset="0"/>
                <a:ea typeface="DFKai-SB" panose="03000509000000000000" pitchFamily="65" charset="-120"/>
              </a:rPr>
              <a:t>Кабалевская</a:t>
            </a:r>
            <a:r>
              <a:rPr lang="ru-RU" sz="2000" i="1" dirty="0">
                <a:latin typeface="Candara" panose="020E0502030303020204" pitchFamily="34" charset="0"/>
                <a:ea typeface="DFKai-SB" panose="03000509000000000000" pitchFamily="65" charset="-120"/>
              </a:rPr>
              <a:t> эстафета», приуроченная к 115-летию со дня рождения композитора. </a:t>
            </a:r>
            <a:endParaRPr lang="ru-RU" sz="2000" i="1" dirty="0" smtClean="0">
              <a:latin typeface="Candara" panose="020E0502030303020204" pitchFamily="34" charset="0"/>
              <a:ea typeface="DFKai-SB" panose="03000509000000000000" pitchFamily="65" charset="-12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 smtClean="0">
                <a:latin typeface="Candara" panose="020E0502030303020204" pitchFamily="34" charset="0"/>
                <a:ea typeface="DFKai-SB" panose="03000509000000000000" pitchFamily="65" charset="-120"/>
              </a:rPr>
              <a:t>Которая </a:t>
            </a:r>
            <a:r>
              <a:rPr lang="ru-RU" sz="2000" i="1" dirty="0">
                <a:latin typeface="Candara" panose="020E0502030303020204" pitchFamily="34" charset="0"/>
                <a:ea typeface="DFKai-SB" panose="03000509000000000000" pitchFamily="65" charset="-120"/>
                <a:cs typeface="Times New Roman"/>
              </a:rPr>
              <a:t>предполагает проведение конкурса, концертов, мастер-классов и фестиваля «КабалевскийФест-2019». По замыслу организаторов, мероприятие станет продолжением идеи композитора о создании системы всеобщего музыкального и культурного образования в России.</a:t>
            </a:r>
          </a:p>
          <a:p>
            <a:endParaRPr lang="ru-RU" sz="2000" dirty="0"/>
          </a:p>
        </p:txBody>
      </p:sp>
      <p:pic>
        <p:nvPicPr>
          <p:cNvPr id="5122" name="Picture 2" descr="C:\Users\User\Desktop\КАБАЛЕВСКИЙ\картинки КАБ\послед\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4596"/>
            <a:ext cx="3149800" cy="319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КАБАЛЕВСКИЙ\картинки КАБ\послед\Ds7V71QWoAENqE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48642"/>
            <a:ext cx="7488832" cy="332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20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971600" y="476672"/>
            <a:ext cx="7200800" cy="1296636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srgbClr val="FFC000"/>
                </a:solidFill>
                <a:latin typeface="Monotype Corsiva" pitchFamily="66" charset="0"/>
              </a:rPr>
              <a:t>Список использованных источников</a:t>
            </a:r>
            <a:endParaRPr lang="en-US" sz="16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2" name="AutoShape 2" descr="C:\Users\User\Desktop\%D0%9A%D0%90%D0%91%D0%90%D0%9B%D0%95%D0%92%D0%A1%D0%9A%D0%98%D0%99\%D0%BA%D0%B0%D1%80%D1%82%D0%B8%D0%BD%D0%BA%D0%B8 %D0%9A%D0%90%D0%91\%D0%BF%D0%BE%D1%81%D0%BB%D0%B5%D0%B4\s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7975" y="1412776"/>
            <a:ext cx="844048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1. Дмитрий </a:t>
            </a:r>
            <a:r>
              <a:rPr lang="ru-RU" sz="2000" dirty="0" err="1"/>
              <a:t>Кабалевский</a:t>
            </a:r>
            <a:r>
              <a:rPr lang="ru-RU" sz="2000" dirty="0"/>
              <a:t>. Творческие встречи. Очерки. Письма. /Сост. В. Викторов. М.: «Музыка», 1974. – 83 с.</a:t>
            </a:r>
          </a:p>
          <a:p>
            <a:r>
              <a:rPr lang="ru-RU" sz="2000" dirty="0"/>
              <a:t>2. Воспоминания </a:t>
            </a:r>
            <a:r>
              <a:rPr lang="ru-RU" sz="2000" dirty="0" err="1"/>
              <a:t>Кабалевского</a:t>
            </a:r>
            <a:r>
              <a:rPr lang="ru-RU" sz="2000" dirty="0"/>
              <a:t> о себе // Электронный ресурс: </a:t>
            </a:r>
            <a:r>
              <a:rPr lang="ru-RU" sz="2000" dirty="0" err="1"/>
              <a:t>Кабалевский</a:t>
            </a:r>
            <a:r>
              <a:rPr lang="ru-RU" sz="2000" dirty="0"/>
              <a:t> Дмитрий Борисович  </a:t>
            </a:r>
            <a:r>
              <a:rPr lang="en-US" sz="2000" dirty="0"/>
              <a:t>www</a:t>
            </a:r>
            <a:r>
              <a:rPr lang="ru-RU" sz="2000" dirty="0"/>
              <a:t>. </a:t>
            </a:r>
            <a:r>
              <a:rPr lang="en-US" sz="2000" dirty="0" err="1"/>
              <a:t>kabalevsky</a:t>
            </a:r>
            <a:r>
              <a:rPr lang="ru-RU" sz="2000" dirty="0"/>
              <a:t>.</a:t>
            </a:r>
            <a:r>
              <a:rPr lang="en-US" sz="2000" dirty="0" err="1"/>
              <a:t>ru</a:t>
            </a:r>
            <a:r>
              <a:rPr lang="ru-RU" sz="2000" dirty="0"/>
              <a:t>/</a:t>
            </a:r>
            <a:r>
              <a:rPr lang="en-US" sz="2000" dirty="0"/>
              <a:t>p</a:t>
            </a:r>
            <a:r>
              <a:rPr lang="ru-RU" sz="2000" dirty="0"/>
              <a:t>05.</a:t>
            </a:r>
            <a:r>
              <a:rPr lang="en-US" sz="2000" dirty="0" err="1"/>
              <a:t>htm</a:t>
            </a:r>
            <a:r>
              <a:rPr lang="ru-RU" sz="2000" dirty="0"/>
              <a:t> </a:t>
            </a:r>
          </a:p>
          <a:p>
            <a:r>
              <a:rPr lang="ru-RU" sz="2000" dirty="0"/>
              <a:t>3. </a:t>
            </a:r>
            <a:r>
              <a:rPr lang="ru-RU" sz="2000" dirty="0" err="1"/>
              <a:t>Кабалевский</a:t>
            </a:r>
            <a:r>
              <a:rPr lang="ru-RU" sz="2000" dirty="0"/>
              <a:t>, Д.  Педагогические размышления / Д. </a:t>
            </a:r>
            <a:r>
              <a:rPr lang="ru-RU" sz="2000" dirty="0" err="1"/>
              <a:t>Кабалевский</a:t>
            </a:r>
            <a:r>
              <a:rPr lang="ru-RU" sz="2000" dirty="0"/>
              <a:t>. - М.: Педагогика, 1986. – 190с.</a:t>
            </a:r>
          </a:p>
          <a:p>
            <a:r>
              <a:rPr lang="ru-RU" sz="2000" dirty="0"/>
              <a:t>4. Пожидаев Г. Дмитрий Борисович </a:t>
            </a:r>
            <a:r>
              <a:rPr lang="ru-RU" sz="2000" dirty="0" err="1"/>
              <a:t>Кабалевский</a:t>
            </a:r>
            <a:r>
              <a:rPr lang="ru-RU" sz="2000" dirty="0"/>
              <a:t> / Г. Пожидаев. – М.: Музыка, 1987. – 78с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7975" y="3967321"/>
            <a:ext cx="854478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5. https://shkolnie.ru/kultura/65619/index.html</a:t>
            </a:r>
          </a:p>
          <a:p>
            <a:r>
              <a:rPr lang="en-US" sz="2000" dirty="0"/>
              <a:t>6. https://videouroki.net/razrabotki/plan-konspiekt-zaniatiia-po-muzykie-110-liet-so-dnia-rozhdieniia-d-b-kabalievsko.html</a:t>
            </a:r>
          </a:p>
          <a:p>
            <a:r>
              <a:rPr lang="en-US" sz="2000" dirty="0"/>
              <a:t>7. https://ale07.ru/music/notes/song/muzlit/kabalevskiy/dmd6.htm</a:t>
            </a:r>
          </a:p>
          <a:p>
            <a:r>
              <a:rPr lang="en-US" sz="2000" dirty="0"/>
              <a:t>8. https://youtu.be/ks8xQos0LDY </a:t>
            </a:r>
          </a:p>
        </p:txBody>
      </p:sp>
      <p:pic>
        <p:nvPicPr>
          <p:cNvPr id="10" name="Picture 9" descr="Piano 1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7911" y="5301207"/>
            <a:ext cx="4404849" cy="14548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501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sp>
        <p:nvSpPr>
          <p:cNvPr id="2" name="AutoShape 2" descr="C:\Users\User\Desktop\%D0%9A%D0%90%D0%91%D0%90%D0%9B%D0%95%D0%92%D0%A1%D0%9A%D0%98%D0%99\%D0%BA%D0%B0%D1%80%D1%82%D0%B8%D0%BD%D0%BA%D0%B8 %D0%9A%D0%90%D0%91\%D0%BF%D0%BE%D1%81%D0%BB%D0%B5%D0%B4\s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0" y="1124744"/>
            <a:ext cx="8852760" cy="4791436"/>
          </a:xfrm>
          <a:prstGeom prst="rect">
            <a:avLst/>
          </a:prstGeom>
        </p:spPr>
        <p:txBody>
          <a:bodyPr vert="horz" lIns="91440" tIns="45720" rIns="91440" bIns="45720" numCol="1" rtlCol="0" anchor="b" anchorCtr="0">
            <a:prstTxWarp prst="textWave2">
              <a:avLst>
                <a:gd name="adj1" fmla="val 8867"/>
                <a:gd name="adj2" fmla="val 356"/>
              </a:avLst>
            </a:prstTxWarp>
            <a:normAutofit/>
            <a:scene3d>
              <a:camera prst="perspectiveContrastingLeftFacing"/>
              <a:lightRig rig="threePt" dir="t"/>
            </a:scene3d>
            <a:sp3d extrusionH="57150">
              <a:bevelT w="69850" h="69850" prst="divot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9600" dirty="0" smtClean="0">
                <a:solidFill>
                  <a:schemeClr val="tx2"/>
                </a:solidFill>
              </a:rPr>
              <a:t>Спасибо за внимание!</a:t>
            </a:r>
            <a:r>
              <a:rPr lang="ru-RU" sz="9600" dirty="0" smtClean="0"/>
              <a:t>	</a:t>
            </a:r>
            <a:endParaRPr lang="ru-RU" sz="9600" dirty="0"/>
          </a:p>
        </p:txBody>
      </p:sp>
      <p:pic>
        <p:nvPicPr>
          <p:cNvPr id="14" name="Picture 9" descr="raznoe_11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99" y="4830588"/>
            <a:ext cx="1935139" cy="1801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raznoe_11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0128"/>
            <a:ext cx="1734376" cy="161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746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700808"/>
            <a:ext cx="7488832" cy="4680520"/>
          </a:xfrm>
        </p:spPr>
        <p:txBody>
          <a:bodyPr>
            <a:normAutofit/>
          </a:bodyPr>
          <a:lstStyle/>
          <a:p>
            <a:endParaRPr lang="ru-RU" sz="7700" b="1" spc="0" dirty="0" smtClean="0">
              <a:solidFill>
                <a:srgbClr val="FFC000"/>
              </a:solidFill>
              <a:latin typeface="Monotype Corsiva" pitchFamily="66" charset="0"/>
              <a:ea typeface="+mj-ea"/>
              <a:cs typeface="+mj-cs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1" y="5517232"/>
            <a:ext cx="4711823" cy="1340767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2"/>
                </a:solidFill>
              </a:rPr>
              <a:t/>
            </a:r>
            <a:br>
              <a:rPr lang="ru-RU" sz="2000" b="1" dirty="0" smtClean="0">
                <a:solidFill>
                  <a:schemeClr val="tx2"/>
                </a:solidFill>
              </a:rPr>
            </a:b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>
                <a:solidFill>
                  <a:schemeClr val="tx2"/>
                </a:solidFill>
              </a:rPr>
              <a:t/>
            </a:r>
            <a:br>
              <a:rPr lang="ru-RU" sz="2000" dirty="0">
                <a:solidFill>
                  <a:schemeClr val="tx2"/>
                </a:solidFill>
              </a:rPr>
            </a:br>
            <a:endParaRPr lang="ru-RU" sz="1600" dirty="0">
              <a:latin typeface="+mn-lt"/>
            </a:endParaRPr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763688" y="548680"/>
            <a:ext cx="6840760" cy="144016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6000" dirty="0" smtClean="0">
                <a:solidFill>
                  <a:srgbClr val="FFC000"/>
                </a:solidFill>
                <a:latin typeface="Monotype Corsiva" pitchFamily="66" charset="0"/>
                <a:ea typeface="+mj-ea"/>
                <a:cs typeface="+mj-cs"/>
              </a:rPr>
              <a:t>Краткая </a:t>
            </a:r>
            <a:r>
              <a:rPr lang="ru-RU" sz="6000" dirty="0" err="1" smtClean="0">
                <a:solidFill>
                  <a:srgbClr val="FFC000"/>
                </a:solidFill>
                <a:latin typeface="Monotype Corsiva" pitchFamily="66" charset="0"/>
                <a:ea typeface="+mj-ea"/>
                <a:cs typeface="+mj-cs"/>
              </a:rPr>
              <a:t>биография</a:t>
            </a:r>
            <a:r>
              <a:rPr lang="ru-RU" sz="36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.ра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.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910" y="1988840"/>
            <a:ext cx="4404851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изо_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43"/>
          <a:stretch/>
        </p:blipFill>
        <p:spPr bwMode="auto">
          <a:xfrm>
            <a:off x="437989" y="1773308"/>
            <a:ext cx="3670622" cy="48480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83968" y="1268760"/>
            <a:ext cx="468052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Дмитрий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Кабалевский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родился накануне Нового года,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декабря 1904 года, в Петербурге.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400" dirty="0"/>
              <a:t>Его отец, математик, он привил своему сыну и старшей дочери </a:t>
            </a:r>
            <a:r>
              <a:rPr lang="ru-RU" sz="2400" dirty="0" smtClean="0"/>
              <a:t> </a:t>
            </a:r>
            <a:r>
              <a:rPr lang="ru-RU" sz="2400" dirty="0"/>
              <a:t>интерес к литературе, географии, технике и естествознанию. Любовь к музыке и музыкальные способности передались мальчику от его матери, Надежды Александровны. </a:t>
            </a:r>
          </a:p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40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700808"/>
            <a:ext cx="7488832" cy="4680520"/>
          </a:xfrm>
        </p:spPr>
        <p:txBody>
          <a:bodyPr>
            <a:normAutofit/>
          </a:bodyPr>
          <a:lstStyle/>
          <a:p>
            <a:endParaRPr lang="ru-RU" sz="7700" b="1" spc="0" dirty="0" smtClean="0">
              <a:solidFill>
                <a:srgbClr val="FFC000"/>
              </a:solidFill>
              <a:latin typeface="Monotype Corsiva" pitchFamily="66" charset="0"/>
              <a:ea typeface="+mj-ea"/>
              <a:cs typeface="+mj-cs"/>
            </a:endParaRPr>
          </a:p>
          <a:p>
            <a:endParaRPr lang="ru-RU" dirty="0"/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763688" y="1412776"/>
            <a:ext cx="6480720" cy="576064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300" dirty="0">
                <a:solidFill>
                  <a:srgbClr val="FFC000"/>
                </a:solidFill>
                <a:latin typeface="Monotype Corsiva" pitchFamily="66" charset="0"/>
              </a:rPr>
              <a:t>Семья </a:t>
            </a:r>
            <a:r>
              <a:rPr lang="ru-RU" sz="4300" dirty="0" err="1">
                <a:solidFill>
                  <a:srgbClr val="FFC000"/>
                </a:solidFill>
                <a:latin typeface="Monotype Corsiva" pitchFamily="66" charset="0"/>
              </a:rPr>
              <a:t>Д.Б.Кабалевского</a:t>
            </a:r>
            <a:endParaRPr lang="en-US" sz="4300" dirty="0">
              <a:solidFill>
                <a:srgbClr val="FFC000"/>
              </a:solidFill>
              <a:latin typeface="Monotype Corsiva" pitchFamily="66" charset="0"/>
            </a:endParaRPr>
          </a:p>
          <a:p>
            <a:pPr algn="ctr"/>
            <a:r>
              <a:rPr lang="ru-RU" sz="36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рафи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.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910" y="1988840"/>
            <a:ext cx="4404851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4" descr="https://upload.wikimedia.org/wikipedia/commons/8/8f/Boris_Klavdievich_Kabalevsky%2C_Dmitri_Kabalevsky%2C_Elena_Kabalevsky._St._Petersburg%2C_1909.jpg"/>
          <p:cNvPicPr>
            <a:picLocks noGr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004140"/>
            <a:ext cx="3888432" cy="30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6" descr="https://upload.wikimedia.org/wikipedia/commons/e/e1/Nadezhda_Kabalevsky%2C_Dmitry_Kabalevsky%2C_Elena_Kabalevsky._St._Petersburg%2C_1911.jpg"/>
          <p:cNvPicPr>
            <a:picLocks noGr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1073" y="2004140"/>
            <a:ext cx="4236837" cy="30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749791" y="5546848"/>
            <a:ext cx="41029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Борис </a:t>
            </a:r>
            <a:r>
              <a:rPr lang="ru-RU" dirty="0" err="1"/>
              <a:t>Клавдиевич</a:t>
            </a:r>
            <a:r>
              <a:rPr lang="ru-RU" dirty="0"/>
              <a:t> </a:t>
            </a:r>
            <a:r>
              <a:rPr lang="ru-RU" dirty="0" err="1"/>
              <a:t>Кабалевский</a:t>
            </a:r>
            <a:r>
              <a:rPr lang="ru-RU" dirty="0"/>
              <a:t>  (отец)</a:t>
            </a:r>
          </a:p>
          <a:p>
            <a:pPr algn="ctr"/>
            <a:r>
              <a:rPr lang="ru-RU" dirty="0"/>
              <a:t>с сыном Дмитрием и дочерью Еленой (1909 год).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" y="5546848"/>
            <a:ext cx="4749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Надежда Александровна </a:t>
            </a:r>
            <a:r>
              <a:rPr lang="ru-RU" dirty="0" err="1"/>
              <a:t>Кабалевская</a:t>
            </a:r>
            <a:r>
              <a:rPr lang="ru-RU" dirty="0"/>
              <a:t>  (мать)</a:t>
            </a:r>
          </a:p>
          <a:p>
            <a:pPr algn="ctr"/>
            <a:r>
              <a:rPr lang="ru-RU" dirty="0"/>
              <a:t> с сыном Дмитрием и дочерью Еленой </a:t>
            </a:r>
            <a:endParaRPr lang="ru-RU" dirty="0" smtClean="0"/>
          </a:p>
          <a:p>
            <a:pPr algn="ctr"/>
            <a:r>
              <a:rPr lang="ru-RU" dirty="0" smtClean="0"/>
              <a:t>(</a:t>
            </a:r>
            <a:r>
              <a:rPr lang="ru-RU" dirty="0"/>
              <a:t>1911 год). </a:t>
            </a:r>
          </a:p>
        </p:txBody>
      </p:sp>
    </p:spTree>
    <p:extLst>
      <p:ext uri="{BB962C8B-B14F-4D97-AF65-F5344CB8AC3E}">
        <p14:creationId xmlns:p14="http://schemas.microsoft.com/office/powerpoint/2010/main" val="129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740948"/>
            <a:ext cx="7488832" cy="4680520"/>
          </a:xfrm>
        </p:spPr>
        <p:txBody>
          <a:bodyPr>
            <a:normAutofit/>
          </a:bodyPr>
          <a:lstStyle/>
          <a:p>
            <a:endParaRPr lang="ru-RU" sz="7700" b="1" spc="0" dirty="0" smtClean="0">
              <a:solidFill>
                <a:srgbClr val="FFC000"/>
              </a:solidFill>
              <a:latin typeface="Monotype Corsiva" pitchFamily="66" charset="0"/>
              <a:ea typeface="+mj-ea"/>
              <a:cs typeface="+mj-cs"/>
            </a:endParaRPr>
          </a:p>
          <a:p>
            <a:endParaRPr lang="ru-RU" dirty="0"/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374897" y="116632"/>
            <a:ext cx="4700065" cy="136815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srgbClr val="FFC000"/>
                </a:solidFill>
                <a:latin typeface="Monotype Corsiva" pitchFamily="66" charset="0"/>
              </a:rPr>
              <a:t>Годы   учебы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.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" y="5546848"/>
            <a:ext cx="4749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10" name="Picture 2" descr="изо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77" y="1052736"/>
            <a:ext cx="5229846" cy="35772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1" y="5011127"/>
            <a:ext cx="47525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ambria" pitchFamily="18" charset="0"/>
              </a:rPr>
              <a:t>Первая Петербургская Гимназия.</a:t>
            </a:r>
          </a:p>
          <a:p>
            <a:pPr algn="ctr"/>
            <a:r>
              <a:rPr lang="ru-RU" b="1" dirty="0">
                <a:latin typeface="Cambria" pitchFamily="18" charset="0"/>
              </a:rPr>
              <a:t>Митя </a:t>
            </a:r>
            <a:r>
              <a:rPr lang="ru-RU" b="1" dirty="0" err="1">
                <a:latin typeface="Cambria" pitchFamily="18" charset="0"/>
              </a:rPr>
              <a:t>Кабалевский</a:t>
            </a:r>
            <a:r>
              <a:rPr lang="ru-RU" b="1" dirty="0">
                <a:latin typeface="Cambria" pitchFamily="18" charset="0"/>
              </a:rPr>
              <a:t> – четвёртый </a:t>
            </a:r>
            <a:r>
              <a:rPr lang="ru-RU" b="1" dirty="0" smtClean="0">
                <a:latin typeface="Cambria" pitchFamily="18" charset="0"/>
              </a:rPr>
              <a:t> справа </a:t>
            </a:r>
            <a:r>
              <a:rPr lang="ru-RU" b="1" dirty="0">
                <a:latin typeface="Cambria" pitchFamily="18" charset="0"/>
              </a:rPr>
              <a:t>в первом </a:t>
            </a:r>
            <a:r>
              <a:rPr lang="ru-RU" b="1" dirty="0" smtClean="0">
                <a:latin typeface="Cambria" pitchFamily="18" charset="0"/>
              </a:rPr>
              <a:t> ряду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96136" y="1052736"/>
            <a:ext cx="32403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1911 г. родители отдали сына в Петербургское Городское начальное училище, а по его окончании – в 1-ю Петербургскую гимназию</a:t>
            </a:r>
            <a:r>
              <a:rPr lang="ru-RU" dirty="0"/>
              <a:t>.</a:t>
            </a:r>
          </a:p>
        </p:txBody>
      </p:sp>
      <p:pic>
        <p:nvPicPr>
          <p:cNvPr id="13" name="Содержимое 4" descr="https://upload.wikimedia.org/wikipedia/commons/thumb/c/ca/Dmitry_Kabalevsky._Certificate_of_completion_of_primary_school._1904.jpg/320px-Dmitry_Kabalevsky._Certificate_of_completion_of_primary_school._1904.jpg"/>
          <p:cNvPicPr>
            <a:picLocks noGr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294987"/>
            <a:ext cx="2125604" cy="235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845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740948"/>
            <a:ext cx="7488832" cy="4680520"/>
          </a:xfrm>
        </p:spPr>
        <p:txBody>
          <a:bodyPr>
            <a:normAutofit/>
          </a:bodyPr>
          <a:lstStyle/>
          <a:p>
            <a:endParaRPr lang="ru-RU" sz="7700" b="1" spc="0" dirty="0" smtClean="0">
              <a:solidFill>
                <a:srgbClr val="FFC000"/>
              </a:solidFill>
              <a:latin typeface="Monotype Corsiva" pitchFamily="66" charset="0"/>
              <a:ea typeface="+mj-ea"/>
              <a:cs typeface="+mj-cs"/>
            </a:endParaRPr>
          </a:p>
          <a:p>
            <a:endParaRPr lang="ru-RU" dirty="0"/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195736" y="476673"/>
            <a:ext cx="4605539" cy="47269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srgbClr val="FFC000"/>
                </a:solidFill>
                <a:latin typeface="Monotype Corsiva" pitchFamily="66" charset="0"/>
              </a:rPr>
              <a:t>Годы   учебы</a:t>
            </a:r>
            <a:endParaRPr lang="en-US" sz="16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Первая Санкт-Петербургская классическая гимназия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— одно из старейших учебных заведений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Санкт-Петербурга .</a:t>
            </a:r>
            <a:endParaRPr lang="ru-RU" sz="2400" dirty="0"/>
          </a:p>
        </p:txBody>
      </p:sp>
      <p:pic>
        <p:nvPicPr>
          <p:cNvPr id="12" name="Picture 2" descr="C:\Users\Лия\Desktop\300px-Здание_б.1-й_гимназии_с_ц.Преображения_Господня.jp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49371"/>
            <a:ext cx="7920880" cy="4248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9758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49790" y="949370"/>
            <a:ext cx="4394209" cy="267635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В 1925 году Дмитрий </a:t>
            </a:r>
            <a:r>
              <a:rPr lang="ru-RU" sz="2400" dirty="0" err="1" smtClean="0">
                <a:solidFill>
                  <a:schemeClr val="tx1"/>
                </a:solidFill>
              </a:rPr>
              <a:t>Кабалевский</a:t>
            </a:r>
            <a:r>
              <a:rPr lang="ru-RU" sz="2400" dirty="0" smtClean="0">
                <a:solidFill>
                  <a:schemeClr val="tx1"/>
                </a:solidFill>
              </a:rPr>
              <a:t> поступил в Московскую консерваторию. Учился одновременно на двух факультетах –фортепиано и композиция.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195736" y="476673"/>
            <a:ext cx="4752528" cy="47269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dirty="0">
                <a:solidFill>
                  <a:srgbClr val="FFC000"/>
                </a:solidFill>
                <a:latin typeface="Monotype Corsiva" pitchFamily="66" charset="0"/>
              </a:rPr>
              <a:t>У</a:t>
            </a:r>
            <a:r>
              <a:rPr lang="ru-RU" sz="1600" dirty="0" smtClean="0">
                <a:solidFill>
                  <a:srgbClr val="FFC000"/>
                </a:solidFill>
                <a:latin typeface="Monotype Corsiva" pitchFamily="66" charset="0"/>
              </a:rPr>
              <a:t>чеба в консерватории</a:t>
            </a:r>
            <a:endParaRPr lang="en-US" sz="16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pic>
        <p:nvPicPr>
          <p:cNvPr id="8" name="Picture 2" descr="C:\Users\Лия\Desktop\13474771703764123601.jpe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090" y="949371"/>
            <a:ext cx="4447910" cy="3335933"/>
          </a:xfrm>
          <a:prstGeom prst="rect">
            <a:avLst/>
          </a:prstGeom>
          <a:noFill/>
        </p:spPr>
      </p:pic>
      <p:pic>
        <p:nvPicPr>
          <p:cNvPr id="9" name="Picture 2" descr="C:\Users\Лия\Desktop\r_349044_79qp9cuds5abztj0mt8h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9791" y="3202355"/>
            <a:ext cx="4286705" cy="257646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4089" y="4437111"/>
            <a:ext cx="50239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Д. Б. </a:t>
            </a:r>
            <a:r>
              <a:rPr lang="ru-RU" sz="2400" dirty="0" err="1"/>
              <a:t>Кабалевский</a:t>
            </a:r>
            <a:r>
              <a:rPr lang="ru-RU" sz="2400" dirty="0"/>
              <a:t> с отличием окончил Московскую консерваторию имени </a:t>
            </a:r>
            <a:r>
              <a:rPr lang="ru-RU" sz="2400" dirty="0" err="1"/>
              <a:t>П.И.Чайковского</a:t>
            </a:r>
            <a:r>
              <a:rPr lang="ru-RU" sz="2400" dirty="0"/>
              <a:t>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754030"/>
            <a:ext cx="7848872" cy="9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511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195736" y="476673"/>
            <a:ext cx="4752528" cy="47269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600" dirty="0" smtClean="0">
                <a:solidFill>
                  <a:srgbClr val="FFC000"/>
                </a:solidFill>
                <a:latin typeface="Monotype Corsiva" pitchFamily="66" charset="0"/>
              </a:rPr>
              <a:t>«Песня о школе»</a:t>
            </a:r>
            <a:endParaRPr lang="en-US" sz="16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pic>
        <p:nvPicPr>
          <p:cNvPr id="1028" name="Picture 4" descr="C:\Users\User\Desktop\СВ\IMG_53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85" y="3634448"/>
            <a:ext cx="5495059" cy="315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685" y="3679344"/>
            <a:ext cx="2886075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0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85" y="949371"/>
            <a:ext cx="2254699" cy="271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КАБАЛЕВСКИЙ\картинки КАБ\послед\getImage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836712"/>
            <a:ext cx="5936944" cy="280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27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467544" y="385842"/>
            <a:ext cx="8280920" cy="1530989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631885"/>
              </a:avLst>
            </a:prstTxWarp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dirty="0" smtClean="0">
                <a:solidFill>
                  <a:srgbClr val="FFC000"/>
                </a:solidFill>
                <a:latin typeface="Monotype Corsiva" pitchFamily="66" charset="0"/>
              </a:rPr>
              <a:t>Уникальность таланта Д.Б. </a:t>
            </a:r>
            <a:r>
              <a:rPr lang="ru-RU" sz="4000" dirty="0" err="1" smtClean="0">
                <a:solidFill>
                  <a:srgbClr val="FFC000"/>
                </a:solidFill>
                <a:latin typeface="Monotype Corsiva" pitchFamily="66" charset="0"/>
              </a:rPr>
              <a:t>Кабалевского</a:t>
            </a:r>
            <a:endParaRPr lang="en-US" sz="40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7910" y="1773308"/>
            <a:ext cx="4300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49791" y="5546848"/>
            <a:ext cx="4102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46848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/>
          </a:p>
        </p:txBody>
      </p:sp>
      <p:pic>
        <p:nvPicPr>
          <p:cNvPr id="4098" name="Picture 2" descr="C:\Users\User\Desktop\КАБАЛЕВСКИЙ\картинки КАБ\Dmitri_Kabalevsky-2-297x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358" y="1105316"/>
            <a:ext cx="2516170" cy="199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http://www.kabalevsky.ru/photos/80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3239746"/>
            <a:ext cx="8064896" cy="354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Users\User\Desktop\КАБАЛЕВСКИЙ\картинки КАБ\Dmitri_Kabalevsky-3-300x2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51336"/>
            <a:ext cx="2623688" cy="1948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КАБАЛЕВСКИЙ\картинки КАБ\послед\img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232" y="1125929"/>
            <a:ext cx="3281126" cy="202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07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542</Words>
  <Application>Microsoft Office PowerPoint</Application>
  <PresentationFormat>Экран (4:3)</PresentationFormat>
  <Paragraphs>59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Горизонт</vt:lpstr>
      <vt:lpstr>   Выполнила:  Богатырева С.В.  ГБОУ СОШ №1 с. Обшаровка  </vt:lpstr>
      <vt:lpstr>   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Музыкально-тематическая викторина, посвящённая 75-летию Победы в Великой Отечественной войне   Выполнила:  Богатырева С.В.  ГБОУ СОШ №1 с. Обшаровка  </dc:title>
  <dc:creator>User</dc:creator>
  <cp:lastModifiedBy>User</cp:lastModifiedBy>
  <cp:revision>45</cp:revision>
  <dcterms:created xsi:type="dcterms:W3CDTF">2019-10-24T10:11:22Z</dcterms:created>
  <dcterms:modified xsi:type="dcterms:W3CDTF">2024-03-26T05:45:56Z</dcterms:modified>
</cp:coreProperties>
</file>