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notesMasterIdLst>
    <p:notesMasterId r:id="rId41"/>
  </p:notesMasterIdLst>
  <p:sldIdLst>
    <p:sldId id="257" r:id="rId2"/>
    <p:sldId id="328" r:id="rId3"/>
    <p:sldId id="329" r:id="rId4"/>
    <p:sldId id="330" r:id="rId5"/>
    <p:sldId id="331" r:id="rId6"/>
    <p:sldId id="272" r:id="rId7"/>
    <p:sldId id="276" r:id="rId8"/>
    <p:sldId id="264" r:id="rId9"/>
    <p:sldId id="270" r:id="rId10"/>
    <p:sldId id="269" r:id="rId11"/>
    <p:sldId id="271" r:id="rId12"/>
    <p:sldId id="267" r:id="rId13"/>
    <p:sldId id="266" r:id="rId14"/>
    <p:sldId id="275" r:id="rId15"/>
    <p:sldId id="322" r:id="rId16"/>
    <p:sldId id="332" r:id="rId17"/>
    <p:sldId id="281" r:id="rId18"/>
    <p:sldId id="307" r:id="rId19"/>
    <p:sldId id="308" r:id="rId20"/>
    <p:sldId id="309" r:id="rId21"/>
    <p:sldId id="325" r:id="rId22"/>
    <p:sldId id="289" r:id="rId23"/>
    <p:sldId id="310" r:id="rId24"/>
    <p:sldId id="324" r:id="rId25"/>
    <p:sldId id="284" r:id="rId26"/>
    <p:sldId id="312" r:id="rId27"/>
    <p:sldId id="288" r:id="rId28"/>
    <p:sldId id="303" r:id="rId29"/>
    <p:sldId id="304" r:id="rId30"/>
    <p:sldId id="305" r:id="rId31"/>
    <p:sldId id="313" r:id="rId32"/>
    <p:sldId id="315" r:id="rId33"/>
    <p:sldId id="317" r:id="rId34"/>
    <p:sldId id="311" r:id="rId35"/>
    <p:sldId id="314" r:id="rId36"/>
    <p:sldId id="316" r:id="rId37"/>
    <p:sldId id="318" r:id="rId38"/>
    <p:sldId id="327" r:id="rId39"/>
    <p:sldId id="298" r:id="rId40"/>
  </p:sldIdLst>
  <p:sldSz cx="9144000" cy="6858000" type="screen4x3"/>
  <p:notesSz cx="6858000" cy="9144000"/>
  <p:embeddedFontLst>
    <p:embeddedFont>
      <p:font typeface="Trebuchet MS" panose="020B0603020202020204" pitchFamily="34" charset="0"/>
      <p:regular r:id="rId42"/>
      <p:bold r:id="rId43"/>
      <p:italic r:id="rId44"/>
      <p:boldItalic r:id="rId45"/>
    </p:embeddedFont>
    <p:embeddedFont>
      <p:font typeface="Georgia" panose="02040502050405020303" pitchFamily="18" charset="0"/>
      <p:regular r:id="rId46"/>
      <p:bold r:id="rId47"/>
      <p:italic r:id="rId48"/>
      <p:boldItalic r:id="rId49"/>
    </p:embeddedFont>
    <p:embeddedFont>
      <p:font typeface="Cambria Math" panose="02040503050406030204" pitchFamily="18" charset="0"/>
      <p:regular r:id="rId50"/>
    </p:embeddedFont>
    <p:embeddedFont>
      <p:font typeface="Arial Black" panose="020B0A04020102020204" pitchFamily="34" charset="0"/>
      <p:bold r:id="rId51"/>
    </p:embeddedFont>
    <p:embeddedFont>
      <p:font typeface="Calibri" panose="020F0502020204030204" pitchFamily="34" charset="0"/>
      <p:regular r:id="rId52"/>
      <p:bold r:id="rId53"/>
      <p:italic r:id="rId54"/>
      <p:boldItalic r:id="rId55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1EB6B"/>
    <a:srgbClr val="CBF29C"/>
    <a:srgbClr val="666633"/>
    <a:srgbClr val="339966"/>
    <a:srgbClr val="003E6C"/>
    <a:srgbClr val="A6B9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21" autoAdjust="0"/>
    <p:restoredTop sz="94660"/>
  </p:normalViewPr>
  <p:slideViewPr>
    <p:cSldViewPr>
      <p:cViewPr varScale="1">
        <p:scale>
          <a:sx n="70" d="100"/>
          <a:sy n="70" d="100"/>
        </p:scale>
        <p:origin x="-13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1.fntdata"/><Relationship Id="rId47" Type="http://schemas.openxmlformats.org/officeDocument/2006/relationships/font" Target="fonts/font6.fntdata"/><Relationship Id="rId50" Type="http://schemas.openxmlformats.org/officeDocument/2006/relationships/font" Target="fonts/font9.fntdata"/><Relationship Id="rId55" Type="http://schemas.openxmlformats.org/officeDocument/2006/relationships/font" Target="fonts/font1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font" Target="fonts/font5.fntdata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54" Type="http://schemas.openxmlformats.org/officeDocument/2006/relationships/font" Target="fonts/font1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font" Target="fonts/font4.fntdata"/><Relationship Id="rId53" Type="http://schemas.openxmlformats.org/officeDocument/2006/relationships/font" Target="fonts/font12.fntdata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8.fntdata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3.fntdata"/><Relationship Id="rId52" Type="http://schemas.openxmlformats.org/officeDocument/2006/relationships/font" Target="fonts/font1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2.fntdata"/><Relationship Id="rId48" Type="http://schemas.openxmlformats.org/officeDocument/2006/relationships/font" Target="fonts/font7.fntdata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font" Target="fonts/font10.fntdata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9F1FD6-6FE3-46BE-957A-8A5A1B925643}" type="datetimeFigureOut">
              <a:rPr lang="ru-RU" smtClean="0"/>
              <a:t>22.01.2019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8B07DC-CD39-4C7C-BC46-157B88C8C9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02221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2B3D78-6715-4B3E-BF05-B33CE122CB12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2B3D78-6715-4B3E-BF05-B33CE122CB12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2B3D78-6715-4B3E-BF05-B33CE122CB12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2B3D78-6715-4B3E-BF05-B33CE122CB12}" type="slidenum">
              <a:rPr lang="ru-RU" smtClean="0"/>
              <a:pPr/>
              <a:t>31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2B3D78-6715-4B3E-BF05-B33CE122CB12}" type="slidenum">
              <a:rPr lang="ru-RU" smtClean="0"/>
              <a:pPr/>
              <a:t>32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2B3D78-6715-4B3E-BF05-B33CE122CB12}" type="slidenum">
              <a:rPr lang="ru-RU" smtClean="0"/>
              <a:pPr/>
              <a:t>33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13" Type="http://schemas.openxmlformats.org/officeDocument/2006/relationships/image" Target="../media/image44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12" Type="http://schemas.openxmlformats.org/officeDocument/2006/relationships/image" Target="../media/image4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11" Type="http://schemas.openxmlformats.org/officeDocument/2006/relationships/image" Target="../media/image42.png"/><Relationship Id="rId5" Type="http://schemas.openxmlformats.org/officeDocument/2006/relationships/image" Target="../media/image36.png"/><Relationship Id="rId10" Type="http://schemas.openxmlformats.org/officeDocument/2006/relationships/image" Target="../media/image41.png"/><Relationship Id="rId4" Type="http://schemas.openxmlformats.org/officeDocument/2006/relationships/image" Target="../media/image35.png"/><Relationship Id="rId9" Type="http://schemas.openxmlformats.org/officeDocument/2006/relationships/image" Target="../media/image4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&#1042;&#1099;&#1073;&#1086;&#1088;&#1082;&#1072;%20&#1079;&#1072;&#1076;&#1072;&#1085;&#1080;&#1081;%20&#1095;&#1072;&#1089;&#1090;&#1080;%202.docx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13" Type="http://schemas.openxmlformats.org/officeDocument/2006/relationships/image" Target="../media/image58.png"/><Relationship Id="rId18" Type="http://schemas.openxmlformats.org/officeDocument/2006/relationships/image" Target="../media/image63.png"/><Relationship Id="rId3" Type="http://schemas.openxmlformats.org/officeDocument/2006/relationships/image" Target="../media/image480.png"/><Relationship Id="rId21" Type="http://schemas.openxmlformats.org/officeDocument/2006/relationships/image" Target="../media/image66.png"/><Relationship Id="rId7" Type="http://schemas.openxmlformats.org/officeDocument/2006/relationships/image" Target="../media/image52.png"/><Relationship Id="rId12" Type="http://schemas.openxmlformats.org/officeDocument/2006/relationships/image" Target="../media/image57.png"/><Relationship Id="rId17" Type="http://schemas.openxmlformats.org/officeDocument/2006/relationships/image" Target="../media/image62.png"/><Relationship Id="rId16" Type="http://schemas.openxmlformats.org/officeDocument/2006/relationships/image" Target="../media/image61.png"/><Relationship Id="rId20" Type="http://schemas.openxmlformats.org/officeDocument/2006/relationships/image" Target="../media/image6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png"/><Relationship Id="rId11" Type="http://schemas.openxmlformats.org/officeDocument/2006/relationships/image" Target="../media/image56.png"/><Relationship Id="rId24" Type="http://schemas.openxmlformats.org/officeDocument/2006/relationships/image" Target="../media/image69.png"/><Relationship Id="rId5" Type="http://schemas.openxmlformats.org/officeDocument/2006/relationships/image" Target="../media/image500.png"/><Relationship Id="rId15" Type="http://schemas.openxmlformats.org/officeDocument/2006/relationships/image" Target="../media/image60.png"/><Relationship Id="rId23" Type="http://schemas.openxmlformats.org/officeDocument/2006/relationships/image" Target="../media/image68.png"/><Relationship Id="rId10" Type="http://schemas.openxmlformats.org/officeDocument/2006/relationships/image" Target="../media/image55.png"/><Relationship Id="rId19" Type="http://schemas.openxmlformats.org/officeDocument/2006/relationships/image" Target="../media/image64.png"/><Relationship Id="rId4" Type="http://schemas.openxmlformats.org/officeDocument/2006/relationships/image" Target="../media/image490.png"/><Relationship Id="rId9" Type="http://schemas.openxmlformats.org/officeDocument/2006/relationships/image" Target="../media/image54.png"/><Relationship Id="rId14" Type="http://schemas.openxmlformats.org/officeDocument/2006/relationships/image" Target="../media/image59.png"/><Relationship Id="rId22" Type="http://schemas.openxmlformats.org/officeDocument/2006/relationships/image" Target="../media/image67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13" Type="http://schemas.openxmlformats.org/officeDocument/2006/relationships/image" Target="../media/image16.wmf"/><Relationship Id="rId3" Type="http://schemas.openxmlformats.org/officeDocument/2006/relationships/image" Target="../media/image6.wmf"/><Relationship Id="rId7" Type="http://schemas.openxmlformats.org/officeDocument/2006/relationships/image" Target="../media/image10.wmf"/><Relationship Id="rId12" Type="http://schemas.openxmlformats.org/officeDocument/2006/relationships/image" Target="../media/image15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wmf"/><Relationship Id="rId11" Type="http://schemas.openxmlformats.org/officeDocument/2006/relationships/image" Target="../media/image14.wmf"/><Relationship Id="rId5" Type="http://schemas.openxmlformats.org/officeDocument/2006/relationships/image" Target="../media/image8.wmf"/><Relationship Id="rId10" Type="http://schemas.openxmlformats.org/officeDocument/2006/relationships/image" Target="../media/image13.wmf"/><Relationship Id="rId4" Type="http://schemas.openxmlformats.org/officeDocument/2006/relationships/image" Target="../media/image7.wmf"/><Relationship Id="rId9" Type="http://schemas.openxmlformats.org/officeDocument/2006/relationships/image" Target="../media/image12.w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image" Target="../media/image17.wmf"/><Relationship Id="rId7" Type="http://schemas.openxmlformats.org/officeDocument/2006/relationships/image" Target="../media/image18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wmf"/><Relationship Id="rId11" Type="http://schemas.openxmlformats.org/officeDocument/2006/relationships/image" Target="../media/image21.wmf"/><Relationship Id="rId5" Type="http://schemas.openxmlformats.org/officeDocument/2006/relationships/image" Target="../media/image9.wmf"/><Relationship Id="rId10" Type="http://schemas.openxmlformats.org/officeDocument/2006/relationships/image" Target="../media/image20.wmf"/><Relationship Id="rId4" Type="http://schemas.openxmlformats.org/officeDocument/2006/relationships/image" Target="../media/image8.wmf"/><Relationship Id="rId9" Type="http://schemas.openxmlformats.org/officeDocument/2006/relationships/image" Target="../media/image19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13" Type="http://schemas.openxmlformats.org/officeDocument/2006/relationships/image" Target="../media/image28.wmf"/><Relationship Id="rId3" Type="http://schemas.openxmlformats.org/officeDocument/2006/relationships/image" Target="../media/image8.wmf"/><Relationship Id="rId7" Type="http://schemas.openxmlformats.org/officeDocument/2006/relationships/image" Target="../media/image24.wmf"/><Relationship Id="rId12" Type="http://schemas.openxmlformats.org/officeDocument/2006/relationships/image" Target="../media/image27.wmf"/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wmf"/><Relationship Id="rId11" Type="http://schemas.openxmlformats.org/officeDocument/2006/relationships/image" Target="../media/image26.wmf"/><Relationship Id="rId5" Type="http://schemas.openxmlformats.org/officeDocument/2006/relationships/image" Target="../media/image23.wmf"/><Relationship Id="rId10" Type="http://schemas.openxmlformats.org/officeDocument/2006/relationships/image" Target="../media/image25.wmf"/><Relationship Id="rId4" Type="http://schemas.openxmlformats.org/officeDocument/2006/relationships/image" Target="../media/image9.wmf"/><Relationship Id="rId9" Type="http://schemas.openxmlformats.org/officeDocument/2006/relationships/image" Target="../media/image19.wmf"/><Relationship Id="rId14" Type="http://schemas.openxmlformats.org/officeDocument/2006/relationships/image" Target="../media/image29.w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4.png"/><Relationship Id="rId13" Type="http://schemas.openxmlformats.org/officeDocument/2006/relationships/image" Target="../media/image109.png"/><Relationship Id="rId3" Type="http://schemas.openxmlformats.org/officeDocument/2006/relationships/image" Target="../media/image99.png"/><Relationship Id="rId7" Type="http://schemas.openxmlformats.org/officeDocument/2006/relationships/image" Target="../media/image103.png"/><Relationship Id="rId12" Type="http://schemas.openxmlformats.org/officeDocument/2006/relationships/image" Target="../media/image10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2.png"/><Relationship Id="rId11" Type="http://schemas.openxmlformats.org/officeDocument/2006/relationships/image" Target="../media/image107.png"/><Relationship Id="rId5" Type="http://schemas.openxmlformats.org/officeDocument/2006/relationships/image" Target="../media/image101.png"/><Relationship Id="rId10" Type="http://schemas.openxmlformats.org/officeDocument/2006/relationships/image" Target="../media/image106.png"/><Relationship Id="rId4" Type="http://schemas.openxmlformats.org/officeDocument/2006/relationships/image" Target="../media/image100.png"/><Relationship Id="rId9" Type="http://schemas.openxmlformats.org/officeDocument/2006/relationships/image" Target="../media/image105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png"/><Relationship Id="rId13" Type="http://schemas.openxmlformats.org/officeDocument/2006/relationships/image" Target="../media/image96.png"/><Relationship Id="rId3" Type="http://schemas.openxmlformats.org/officeDocument/2006/relationships/image" Target="../media/image86.png"/><Relationship Id="rId7" Type="http://schemas.openxmlformats.org/officeDocument/2006/relationships/image" Target="../media/image90.png"/><Relationship Id="rId12" Type="http://schemas.openxmlformats.org/officeDocument/2006/relationships/image" Target="../media/image9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9.png"/><Relationship Id="rId11" Type="http://schemas.openxmlformats.org/officeDocument/2006/relationships/image" Target="../media/image940.png"/><Relationship Id="rId5" Type="http://schemas.openxmlformats.org/officeDocument/2006/relationships/image" Target="../media/image94.png"/><Relationship Id="rId15" Type="http://schemas.openxmlformats.org/officeDocument/2006/relationships/image" Target="../media/image98.png"/><Relationship Id="rId10" Type="http://schemas.openxmlformats.org/officeDocument/2006/relationships/image" Target="../media/image93.png"/><Relationship Id="rId4" Type="http://schemas.openxmlformats.org/officeDocument/2006/relationships/image" Target="../media/image87.png"/><Relationship Id="rId9" Type="http://schemas.openxmlformats.org/officeDocument/2006/relationships/image" Target="../media/image92.png"/><Relationship Id="rId14" Type="http://schemas.openxmlformats.org/officeDocument/2006/relationships/image" Target="../media/image97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wmf"/><Relationship Id="rId13" Type="http://schemas.openxmlformats.org/officeDocument/2006/relationships/image" Target="../media/image34.wmf"/><Relationship Id="rId3" Type="http://schemas.openxmlformats.org/officeDocument/2006/relationships/image" Target="../media/image30.wmf"/><Relationship Id="rId7" Type="http://schemas.openxmlformats.org/officeDocument/2006/relationships/image" Target="../media/image11.wmf"/><Relationship Id="rId12" Type="http://schemas.openxmlformats.org/officeDocument/2006/relationships/image" Target="../media/image33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wmf"/><Relationship Id="rId11" Type="http://schemas.openxmlformats.org/officeDocument/2006/relationships/image" Target="../media/image32.wmf"/><Relationship Id="rId5" Type="http://schemas.openxmlformats.org/officeDocument/2006/relationships/image" Target="../media/image9.wmf"/><Relationship Id="rId15" Type="http://schemas.openxmlformats.org/officeDocument/2006/relationships/slide" Target="slide34.xml"/><Relationship Id="rId10" Type="http://schemas.openxmlformats.org/officeDocument/2006/relationships/image" Target="../media/image19.wmf"/><Relationship Id="rId4" Type="http://schemas.openxmlformats.org/officeDocument/2006/relationships/image" Target="../media/image8.wmf"/><Relationship Id="rId9" Type="http://schemas.openxmlformats.org/officeDocument/2006/relationships/image" Target="../media/image13.wmf"/><Relationship Id="rId14" Type="http://schemas.openxmlformats.org/officeDocument/2006/relationships/image" Target="../media/image35.w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png"/><Relationship Id="rId13" Type="http://schemas.openxmlformats.org/officeDocument/2006/relationships/image" Target="../media/image80.png"/><Relationship Id="rId18" Type="http://schemas.openxmlformats.org/officeDocument/2006/relationships/image" Target="../media/image85.png"/><Relationship Id="rId3" Type="http://schemas.openxmlformats.org/officeDocument/2006/relationships/image" Target="../media/image70.png"/><Relationship Id="rId7" Type="http://schemas.openxmlformats.org/officeDocument/2006/relationships/image" Target="../media/image74.png"/><Relationship Id="rId12" Type="http://schemas.openxmlformats.org/officeDocument/2006/relationships/image" Target="../media/image110.png"/><Relationship Id="rId17" Type="http://schemas.openxmlformats.org/officeDocument/2006/relationships/image" Target="../media/image111.png"/><Relationship Id="rId16" Type="http://schemas.openxmlformats.org/officeDocument/2006/relationships/image" Target="../media/image8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3.png"/><Relationship Id="rId11" Type="http://schemas.openxmlformats.org/officeDocument/2006/relationships/image" Target="../media/image78.png"/><Relationship Id="rId5" Type="http://schemas.openxmlformats.org/officeDocument/2006/relationships/image" Target="../media/image72.png"/><Relationship Id="rId15" Type="http://schemas.openxmlformats.org/officeDocument/2006/relationships/image" Target="../media/image82.png"/><Relationship Id="rId10" Type="http://schemas.openxmlformats.org/officeDocument/2006/relationships/image" Target="../media/image77.png"/><Relationship Id="rId4" Type="http://schemas.openxmlformats.org/officeDocument/2006/relationships/image" Target="../media/image71.png"/><Relationship Id="rId9" Type="http://schemas.openxmlformats.org/officeDocument/2006/relationships/image" Target="../media/image76.png"/><Relationship Id="rId14" Type="http://schemas.openxmlformats.org/officeDocument/2006/relationships/image" Target="../media/image81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slide" Target="slide28.xml"/><Relationship Id="rId3" Type="http://schemas.openxmlformats.org/officeDocument/2006/relationships/image" Target="../media/image1100.png"/><Relationship Id="rId7" Type="http://schemas.openxmlformats.org/officeDocument/2006/relationships/slide" Target="slide2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3.png"/><Relationship Id="rId11" Type="http://schemas.openxmlformats.org/officeDocument/2006/relationships/image" Target="../media/image114.png"/><Relationship Id="rId5" Type="http://schemas.openxmlformats.org/officeDocument/2006/relationships/image" Target="../media/image112.png"/><Relationship Id="rId10" Type="http://schemas.openxmlformats.org/officeDocument/2006/relationships/slide" Target="slide30.xml"/><Relationship Id="rId4" Type="http://schemas.openxmlformats.org/officeDocument/2006/relationships/image" Target="../media/image1110.png"/><Relationship Id="rId9" Type="http://schemas.openxmlformats.org/officeDocument/2006/relationships/slide" Target="slide29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wmf"/><Relationship Id="rId13" Type="http://schemas.openxmlformats.org/officeDocument/2006/relationships/image" Target="../media/image79.png"/><Relationship Id="rId3" Type="http://schemas.openxmlformats.org/officeDocument/2006/relationships/slide" Target="slide32.xml"/><Relationship Id="rId7" Type="http://schemas.openxmlformats.org/officeDocument/2006/relationships/image" Target="../media/image48.png"/><Relationship Id="rId12" Type="http://schemas.openxmlformats.org/officeDocument/2006/relationships/slide" Target="slide38.xml"/><Relationship Id="rId2" Type="http://schemas.openxmlformats.org/officeDocument/2006/relationships/slide" Target="slide3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39.xml"/><Relationship Id="rId11" Type="http://schemas.openxmlformats.org/officeDocument/2006/relationships/slide" Target="slide38.xml"/><Relationship Id="rId5" Type="http://schemas.openxmlformats.org/officeDocument/2006/relationships/slide" Target="slide39.xml"/><Relationship Id="rId10" Type="http://schemas.openxmlformats.org/officeDocument/2006/relationships/image" Target="../media/image38.wmf"/><Relationship Id="rId4" Type="http://schemas.openxmlformats.org/officeDocument/2006/relationships/slide" Target="slide33.xml"/><Relationship Id="rId9" Type="http://schemas.openxmlformats.org/officeDocument/2006/relationships/image" Target="../media/image37.wmf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0.png"/><Relationship Id="rId3" Type="http://schemas.openxmlformats.org/officeDocument/2006/relationships/image" Target="../media/image1150.png"/><Relationship Id="rId7" Type="http://schemas.openxmlformats.org/officeDocument/2006/relationships/image" Target="../media/image119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8.png"/><Relationship Id="rId5" Type="http://schemas.openxmlformats.org/officeDocument/2006/relationships/image" Target="../media/image117.png"/><Relationship Id="rId4" Type="http://schemas.openxmlformats.org/officeDocument/2006/relationships/image" Target="../media/image119.png"/><Relationship Id="rId9" Type="http://schemas.openxmlformats.org/officeDocument/2006/relationships/slide" Target="slide25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6.png"/><Relationship Id="rId3" Type="http://schemas.openxmlformats.org/officeDocument/2006/relationships/image" Target="../media/image121.png"/><Relationship Id="rId7" Type="http://schemas.openxmlformats.org/officeDocument/2006/relationships/image" Target="../media/image1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4.png"/><Relationship Id="rId5" Type="http://schemas.openxmlformats.org/officeDocument/2006/relationships/image" Target="../media/image123.png"/><Relationship Id="rId10" Type="http://schemas.openxmlformats.org/officeDocument/2006/relationships/slide" Target="slide25.xml"/><Relationship Id="rId4" Type="http://schemas.openxmlformats.org/officeDocument/2006/relationships/image" Target="../media/image122.png"/><Relationship Id="rId9" Type="http://schemas.openxmlformats.org/officeDocument/2006/relationships/image" Target="../media/image127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3.png"/><Relationship Id="rId3" Type="http://schemas.openxmlformats.org/officeDocument/2006/relationships/image" Target="../media/image128.png"/><Relationship Id="rId7" Type="http://schemas.openxmlformats.org/officeDocument/2006/relationships/image" Target="../media/image132.png"/><Relationship Id="rId12" Type="http://schemas.openxmlformats.org/officeDocument/2006/relationships/slide" Target="slide2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1.png"/><Relationship Id="rId11" Type="http://schemas.openxmlformats.org/officeDocument/2006/relationships/image" Target="../media/image136.png"/><Relationship Id="rId10" Type="http://schemas.openxmlformats.org/officeDocument/2006/relationships/image" Target="../media/image135.png"/><Relationship Id="rId4" Type="http://schemas.openxmlformats.org/officeDocument/2006/relationships/image" Target="../media/image129.png"/><Relationship Id="rId9" Type="http://schemas.openxmlformats.org/officeDocument/2006/relationships/image" Target="../media/image13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2.png"/><Relationship Id="rId3" Type="http://schemas.openxmlformats.org/officeDocument/2006/relationships/image" Target="../media/image137.png"/><Relationship Id="rId7" Type="http://schemas.openxmlformats.org/officeDocument/2006/relationships/image" Target="../media/image141.png"/><Relationship Id="rId12" Type="http://schemas.openxmlformats.org/officeDocument/2006/relationships/slide" Target="slide2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9.png"/><Relationship Id="rId11" Type="http://schemas.openxmlformats.org/officeDocument/2006/relationships/image" Target="../media/image145.png"/><Relationship Id="rId5" Type="http://schemas.openxmlformats.org/officeDocument/2006/relationships/image" Target="../media/image130.png"/><Relationship Id="rId10" Type="http://schemas.openxmlformats.org/officeDocument/2006/relationships/image" Target="../media/image144.png"/><Relationship Id="rId4" Type="http://schemas.openxmlformats.org/officeDocument/2006/relationships/image" Target="../media/image138.png"/><Relationship Id="rId9" Type="http://schemas.openxmlformats.org/officeDocument/2006/relationships/image" Target="../media/image143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wmf"/><Relationship Id="rId13" Type="http://schemas.openxmlformats.org/officeDocument/2006/relationships/image" Target="../media/image46.wmf"/><Relationship Id="rId18" Type="http://schemas.openxmlformats.org/officeDocument/2006/relationships/slide" Target="slide26.xml"/><Relationship Id="rId3" Type="http://schemas.openxmlformats.org/officeDocument/2006/relationships/image" Target="../media/image36.wmf"/><Relationship Id="rId7" Type="http://schemas.openxmlformats.org/officeDocument/2006/relationships/image" Target="../media/image41.wmf"/><Relationship Id="rId12" Type="http://schemas.openxmlformats.org/officeDocument/2006/relationships/image" Target="../media/image45.wmf"/><Relationship Id="rId17" Type="http://schemas.openxmlformats.org/officeDocument/2006/relationships/image" Target="../media/image49.wmf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48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wmf"/><Relationship Id="rId11" Type="http://schemas.openxmlformats.org/officeDocument/2006/relationships/image" Target="../media/image19.wmf"/><Relationship Id="rId5" Type="http://schemas.openxmlformats.org/officeDocument/2006/relationships/image" Target="../media/image40.wmf"/><Relationship Id="rId15" Type="http://schemas.openxmlformats.org/officeDocument/2006/relationships/slide" Target="slide35.xml"/><Relationship Id="rId10" Type="http://schemas.openxmlformats.org/officeDocument/2006/relationships/image" Target="../media/image44.wmf"/><Relationship Id="rId4" Type="http://schemas.openxmlformats.org/officeDocument/2006/relationships/image" Target="../media/image39.wmf"/><Relationship Id="rId9" Type="http://schemas.openxmlformats.org/officeDocument/2006/relationships/image" Target="../media/image43.wmf"/><Relationship Id="rId14" Type="http://schemas.openxmlformats.org/officeDocument/2006/relationships/image" Target="../media/image47.wmf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wmf"/><Relationship Id="rId13" Type="http://schemas.openxmlformats.org/officeDocument/2006/relationships/image" Target="../media/image54.wmf"/><Relationship Id="rId3" Type="http://schemas.openxmlformats.org/officeDocument/2006/relationships/image" Target="../media/image37.wmf"/><Relationship Id="rId7" Type="http://schemas.openxmlformats.org/officeDocument/2006/relationships/image" Target="../media/image51.wmf"/><Relationship Id="rId12" Type="http://schemas.openxmlformats.org/officeDocument/2006/relationships/image" Target="../media/image53.wmf"/><Relationship Id="rId2" Type="http://schemas.openxmlformats.org/officeDocument/2006/relationships/notesSlide" Target="../notesSlides/notesSlide5.xml"/><Relationship Id="rId16" Type="http://schemas.openxmlformats.org/officeDocument/2006/relationships/slide" Target="slide2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wmf"/><Relationship Id="rId11" Type="http://schemas.openxmlformats.org/officeDocument/2006/relationships/image" Target="../media/image19.wmf"/><Relationship Id="rId5" Type="http://schemas.openxmlformats.org/officeDocument/2006/relationships/image" Target="../media/image40.wmf"/><Relationship Id="rId15" Type="http://schemas.openxmlformats.org/officeDocument/2006/relationships/slide" Target="slide36.xml"/><Relationship Id="rId10" Type="http://schemas.openxmlformats.org/officeDocument/2006/relationships/image" Target="../media/image44.wmf"/><Relationship Id="rId4" Type="http://schemas.openxmlformats.org/officeDocument/2006/relationships/image" Target="../media/image50.wmf"/><Relationship Id="rId9" Type="http://schemas.openxmlformats.org/officeDocument/2006/relationships/image" Target="../media/image52.wmf"/><Relationship Id="rId14" Type="http://schemas.openxmlformats.org/officeDocument/2006/relationships/image" Target="../media/image55.wmf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13" Type="http://schemas.openxmlformats.org/officeDocument/2006/relationships/image" Target="../media/image58.wmf"/><Relationship Id="rId3" Type="http://schemas.openxmlformats.org/officeDocument/2006/relationships/image" Target="../media/image38.wmf"/><Relationship Id="rId7" Type="http://schemas.openxmlformats.org/officeDocument/2006/relationships/image" Target="../media/image31.wmf"/><Relationship Id="rId12" Type="http://schemas.openxmlformats.org/officeDocument/2006/relationships/slide" Target="slide37.xml"/><Relationship Id="rId17" Type="http://schemas.openxmlformats.org/officeDocument/2006/relationships/slide" Target="slide26.xml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61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wmf"/><Relationship Id="rId11" Type="http://schemas.openxmlformats.org/officeDocument/2006/relationships/image" Target="../media/image57.wmf"/><Relationship Id="rId5" Type="http://schemas.openxmlformats.org/officeDocument/2006/relationships/image" Target="../media/image9.wmf"/><Relationship Id="rId15" Type="http://schemas.openxmlformats.org/officeDocument/2006/relationships/image" Target="../media/image60.wmf"/><Relationship Id="rId10" Type="http://schemas.openxmlformats.org/officeDocument/2006/relationships/image" Target="../media/image56.wmf"/><Relationship Id="rId4" Type="http://schemas.openxmlformats.org/officeDocument/2006/relationships/image" Target="../media/image8.wmf"/><Relationship Id="rId9" Type="http://schemas.openxmlformats.org/officeDocument/2006/relationships/image" Target="../media/image19.wmf"/><Relationship Id="rId14" Type="http://schemas.openxmlformats.org/officeDocument/2006/relationships/image" Target="../media/image59.w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wmf"/><Relationship Id="rId2" Type="http://schemas.openxmlformats.org/officeDocument/2006/relationships/image" Target="../media/image62.wmf"/><Relationship Id="rId1" Type="http://schemas.openxmlformats.org/officeDocument/2006/relationships/slideLayout" Target="../slideLayouts/slideLayout7.xml"/><Relationship Id="rId5" Type="http://schemas.openxmlformats.org/officeDocument/2006/relationships/slide" Target="slide23.xml"/><Relationship Id="rId4" Type="http://schemas.openxmlformats.org/officeDocument/2006/relationships/image" Target="../media/image64.w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slide" Target="slide31.xml"/><Relationship Id="rId5" Type="http://schemas.openxmlformats.org/officeDocument/2006/relationships/image" Target="../media/image65.wmf"/><Relationship Id="rId4" Type="http://schemas.openxmlformats.org/officeDocument/2006/relationships/oleObject" Target="../embeddings/oleObject1.bin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image" Target="../media/image67.wmf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" Target="slide33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hyperlink" Target="&#1050;&#1072;&#1088;&#1090;&#1086;&#1095;&#1082;&#1080;%20&#1047;&#1072;&#1076;&#1072;&#1085;&#1080;&#1077;%20&#8470;23.docx" TargetMode="Externa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0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4" Type="http://schemas.openxmlformats.org/officeDocument/2006/relationships/image" Target="../media/image49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11559" y="548680"/>
            <a:ext cx="792088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Математика, 9 класс. </a:t>
            </a:r>
            <a:r>
              <a:rPr lang="ru-RU" sz="54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Решение задач на построение графиков функций при подготовке к ОГЭ</a:t>
            </a:r>
          </a:p>
          <a:p>
            <a:pPr algn="ctr"/>
            <a:r>
              <a:rPr lang="ru-RU" sz="54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5400" i="1" dirty="0">
              <a:solidFill>
                <a:schemeClr val="accent1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6914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5249" y="-219075"/>
            <a:ext cx="9571785" cy="729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" name="Group 2439"/>
          <p:cNvGrpSpPr>
            <a:grpSpLocks/>
          </p:cNvGrpSpPr>
          <p:nvPr/>
        </p:nvGrpSpPr>
        <p:grpSpPr bwMode="auto">
          <a:xfrm>
            <a:off x="125822" y="3456905"/>
            <a:ext cx="3165073" cy="3197331"/>
            <a:chOff x="2496" y="144"/>
            <a:chExt cx="3072" cy="4032"/>
          </a:xfrm>
        </p:grpSpPr>
        <p:sp>
          <p:nvSpPr>
            <p:cNvPr id="4" name="Line 722"/>
            <p:cNvSpPr>
              <a:spLocks noChangeShapeType="1"/>
            </p:cNvSpPr>
            <p:nvPr/>
          </p:nvSpPr>
          <p:spPr bwMode="auto">
            <a:xfrm>
              <a:off x="5568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5" name="Line 751"/>
            <p:cNvSpPr>
              <a:spLocks noChangeShapeType="1"/>
            </p:cNvSpPr>
            <p:nvPr/>
          </p:nvSpPr>
          <p:spPr bwMode="auto">
            <a:xfrm>
              <a:off x="2496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6" name="Line 754"/>
            <p:cNvSpPr>
              <a:spLocks noChangeShapeType="1"/>
            </p:cNvSpPr>
            <p:nvPr/>
          </p:nvSpPr>
          <p:spPr bwMode="auto">
            <a:xfrm>
              <a:off x="2752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7" name="Line 757"/>
            <p:cNvSpPr>
              <a:spLocks noChangeShapeType="1"/>
            </p:cNvSpPr>
            <p:nvPr/>
          </p:nvSpPr>
          <p:spPr bwMode="auto">
            <a:xfrm>
              <a:off x="3008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8" name="Line 760"/>
            <p:cNvSpPr>
              <a:spLocks noChangeShapeType="1"/>
            </p:cNvSpPr>
            <p:nvPr/>
          </p:nvSpPr>
          <p:spPr bwMode="auto">
            <a:xfrm>
              <a:off x="3264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9" name="Line 763"/>
            <p:cNvSpPr>
              <a:spLocks noChangeShapeType="1"/>
            </p:cNvSpPr>
            <p:nvPr/>
          </p:nvSpPr>
          <p:spPr bwMode="auto">
            <a:xfrm>
              <a:off x="3520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0" name="Line 766"/>
            <p:cNvSpPr>
              <a:spLocks noChangeShapeType="1"/>
            </p:cNvSpPr>
            <p:nvPr/>
          </p:nvSpPr>
          <p:spPr bwMode="auto">
            <a:xfrm>
              <a:off x="3776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1" name="Line 769"/>
            <p:cNvSpPr>
              <a:spLocks noChangeShapeType="1"/>
            </p:cNvSpPr>
            <p:nvPr/>
          </p:nvSpPr>
          <p:spPr bwMode="auto">
            <a:xfrm>
              <a:off x="4032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2" name="Line 772"/>
            <p:cNvSpPr>
              <a:spLocks noChangeShapeType="1"/>
            </p:cNvSpPr>
            <p:nvPr/>
          </p:nvSpPr>
          <p:spPr bwMode="auto">
            <a:xfrm>
              <a:off x="4288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3" name="Line 775"/>
            <p:cNvSpPr>
              <a:spLocks noChangeShapeType="1"/>
            </p:cNvSpPr>
            <p:nvPr/>
          </p:nvSpPr>
          <p:spPr bwMode="auto">
            <a:xfrm>
              <a:off x="4544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4" name="Line 778"/>
            <p:cNvSpPr>
              <a:spLocks noChangeShapeType="1"/>
            </p:cNvSpPr>
            <p:nvPr/>
          </p:nvSpPr>
          <p:spPr bwMode="auto">
            <a:xfrm>
              <a:off x="4800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5" name="Line 781"/>
            <p:cNvSpPr>
              <a:spLocks noChangeShapeType="1"/>
            </p:cNvSpPr>
            <p:nvPr/>
          </p:nvSpPr>
          <p:spPr bwMode="auto">
            <a:xfrm>
              <a:off x="5056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6" name="Line 784"/>
            <p:cNvSpPr>
              <a:spLocks noChangeShapeType="1"/>
            </p:cNvSpPr>
            <p:nvPr/>
          </p:nvSpPr>
          <p:spPr bwMode="auto">
            <a:xfrm>
              <a:off x="5312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grpSp>
          <p:nvGrpSpPr>
            <p:cNvPr id="17" name="Group 2433"/>
            <p:cNvGrpSpPr>
              <a:grpSpLocks/>
            </p:cNvGrpSpPr>
            <p:nvPr/>
          </p:nvGrpSpPr>
          <p:grpSpPr bwMode="auto">
            <a:xfrm>
              <a:off x="2496" y="144"/>
              <a:ext cx="3072" cy="4032"/>
              <a:chOff x="192" y="144"/>
              <a:chExt cx="5376" cy="4032"/>
            </a:xfrm>
          </p:grpSpPr>
          <p:sp>
            <p:nvSpPr>
              <p:cNvPr id="18" name="Line 719"/>
              <p:cNvSpPr>
                <a:spLocks noChangeShapeType="1"/>
              </p:cNvSpPr>
              <p:nvPr/>
            </p:nvSpPr>
            <p:spPr bwMode="auto">
              <a:xfrm>
                <a:off x="192" y="144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9" name="Line 720"/>
              <p:cNvSpPr>
                <a:spLocks noChangeShapeType="1"/>
              </p:cNvSpPr>
              <p:nvPr/>
            </p:nvSpPr>
            <p:spPr bwMode="auto">
              <a:xfrm>
                <a:off x="192" y="4176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0" name="Line 725"/>
              <p:cNvSpPr>
                <a:spLocks noChangeShapeType="1"/>
              </p:cNvSpPr>
              <p:nvPr/>
            </p:nvSpPr>
            <p:spPr bwMode="auto">
              <a:xfrm>
                <a:off x="192" y="381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1" name="Line 788"/>
              <p:cNvSpPr>
                <a:spLocks noChangeShapeType="1"/>
              </p:cNvSpPr>
              <p:nvPr/>
            </p:nvSpPr>
            <p:spPr bwMode="auto">
              <a:xfrm>
                <a:off x="192" y="618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2" name="Line 891"/>
              <p:cNvSpPr>
                <a:spLocks noChangeShapeType="1"/>
              </p:cNvSpPr>
              <p:nvPr/>
            </p:nvSpPr>
            <p:spPr bwMode="auto">
              <a:xfrm>
                <a:off x="192" y="856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3" name="Line 994"/>
              <p:cNvSpPr>
                <a:spLocks noChangeShapeType="1"/>
              </p:cNvSpPr>
              <p:nvPr/>
            </p:nvSpPr>
            <p:spPr bwMode="auto">
              <a:xfrm>
                <a:off x="192" y="1093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4" name="Line 1097"/>
              <p:cNvSpPr>
                <a:spLocks noChangeShapeType="1"/>
              </p:cNvSpPr>
              <p:nvPr/>
            </p:nvSpPr>
            <p:spPr bwMode="auto">
              <a:xfrm>
                <a:off x="192" y="1330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5" name="Line 1200"/>
              <p:cNvSpPr>
                <a:spLocks noChangeShapeType="1"/>
              </p:cNvSpPr>
              <p:nvPr/>
            </p:nvSpPr>
            <p:spPr bwMode="auto">
              <a:xfrm>
                <a:off x="192" y="1567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6" name="Line 1303"/>
              <p:cNvSpPr>
                <a:spLocks noChangeShapeType="1"/>
              </p:cNvSpPr>
              <p:nvPr/>
            </p:nvSpPr>
            <p:spPr bwMode="auto">
              <a:xfrm>
                <a:off x="192" y="1804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7" name="Line 1406"/>
              <p:cNvSpPr>
                <a:spLocks noChangeShapeType="1"/>
              </p:cNvSpPr>
              <p:nvPr/>
            </p:nvSpPr>
            <p:spPr bwMode="auto">
              <a:xfrm>
                <a:off x="192" y="2041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8" name="Line 1509"/>
              <p:cNvSpPr>
                <a:spLocks noChangeShapeType="1"/>
              </p:cNvSpPr>
              <p:nvPr/>
            </p:nvSpPr>
            <p:spPr bwMode="auto">
              <a:xfrm>
                <a:off x="192" y="2279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9" name="Line 1612"/>
              <p:cNvSpPr>
                <a:spLocks noChangeShapeType="1"/>
              </p:cNvSpPr>
              <p:nvPr/>
            </p:nvSpPr>
            <p:spPr bwMode="auto">
              <a:xfrm>
                <a:off x="192" y="2516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0" name="Line 1715"/>
              <p:cNvSpPr>
                <a:spLocks noChangeShapeType="1"/>
              </p:cNvSpPr>
              <p:nvPr/>
            </p:nvSpPr>
            <p:spPr bwMode="auto">
              <a:xfrm>
                <a:off x="192" y="2753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1" name="Line 1818"/>
              <p:cNvSpPr>
                <a:spLocks noChangeShapeType="1"/>
              </p:cNvSpPr>
              <p:nvPr/>
            </p:nvSpPr>
            <p:spPr bwMode="auto">
              <a:xfrm>
                <a:off x="192" y="2990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2" name="Line 1921"/>
              <p:cNvSpPr>
                <a:spLocks noChangeShapeType="1"/>
              </p:cNvSpPr>
              <p:nvPr/>
            </p:nvSpPr>
            <p:spPr bwMode="auto">
              <a:xfrm>
                <a:off x="192" y="3227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3" name="Line 2024"/>
              <p:cNvSpPr>
                <a:spLocks noChangeShapeType="1"/>
              </p:cNvSpPr>
              <p:nvPr/>
            </p:nvSpPr>
            <p:spPr bwMode="auto">
              <a:xfrm>
                <a:off x="192" y="3464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4" name="Line 2127"/>
              <p:cNvSpPr>
                <a:spLocks noChangeShapeType="1"/>
              </p:cNvSpPr>
              <p:nvPr/>
            </p:nvSpPr>
            <p:spPr bwMode="auto">
              <a:xfrm>
                <a:off x="192" y="3702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5" name="Line 2230"/>
              <p:cNvSpPr>
                <a:spLocks noChangeShapeType="1"/>
              </p:cNvSpPr>
              <p:nvPr/>
            </p:nvSpPr>
            <p:spPr bwMode="auto">
              <a:xfrm>
                <a:off x="192" y="3939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</p:grpSp>
      </p:grpSp>
      <p:cxnSp>
        <p:nvCxnSpPr>
          <p:cNvPr id="104" name="Прямая со стрелкой 103"/>
          <p:cNvCxnSpPr>
            <a:endCxn id="11" idx="0"/>
          </p:cNvCxnSpPr>
          <p:nvPr/>
        </p:nvCxnSpPr>
        <p:spPr>
          <a:xfrm flipH="1" flipV="1">
            <a:off x="1708358" y="3456905"/>
            <a:ext cx="1" cy="317704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Прямая со стрелкой 105"/>
          <p:cNvCxnSpPr>
            <a:endCxn id="28" idx="1"/>
          </p:cNvCxnSpPr>
          <p:nvPr/>
        </p:nvCxnSpPr>
        <p:spPr>
          <a:xfrm flipV="1">
            <a:off x="125822" y="5149937"/>
            <a:ext cx="3165073" cy="1381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TextBox 108"/>
          <p:cNvSpPr txBox="1"/>
          <p:nvPr/>
        </p:nvSpPr>
        <p:spPr>
          <a:xfrm>
            <a:off x="1764756" y="3371117"/>
            <a:ext cx="3754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У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6498339" y="5107042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Х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1424956" y="5079769"/>
            <a:ext cx="4927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0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1799646" y="4774908"/>
            <a:ext cx="3353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1</a:t>
            </a:r>
            <a:endParaRPr lang="ru-RU" sz="2000" b="1" dirty="0">
              <a:solidFill>
                <a:srgbClr val="002060"/>
              </a:solidFill>
            </a:endParaRPr>
          </a:p>
        </p:txBody>
      </p:sp>
      <p:grpSp>
        <p:nvGrpSpPr>
          <p:cNvPr id="114" name="Group 2439"/>
          <p:cNvGrpSpPr>
            <a:grpSpLocks/>
          </p:cNvGrpSpPr>
          <p:nvPr/>
        </p:nvGrpSpPr>
        <p:grpSpPr bwMode="auto">
          <a:xfrm>
            <a:off x="3614200" y="3429000"/>
            <a:ext cx="3256358" cy="3204948"/>
            <a:chOff x="2496" y="144"/>
            <a:chExt cx="3072" cy="4032"/>
          </a:xfrm>
        </p:grpSpPr>
        <p:sp>
          <p:nvSpPr>
            <p:cNvPr id="115" name="Line 722"/>
            <p:cNvSpPr>
              <a:spLocks noChangeShapeType="1"/>
            </p:cNvSpPr>
            <p:nvPr/>
          </p:nvSpPr>
          <p:spPr bwMode="auto">
            <a:xfrm>
              <a:off x="5568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16" name="Line 751"/>
            <p:cNvSpPr>
              <a:spLocks noChangeShapeType="1"/>
            </p:cNvSpPr>
            <p:nvPr/>
          </p:nvSpPr>
          <p:spPr bwMode="auto">
            <a:xfrm>
              <a:off x="2496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17" name="Line 754"/>
            <p:cNvSpPr>
              <a:spLocks noChangeShapeType="1"/>
            </p:cNvSpPr>
            <p:nvPr/>
          </p:nvSpPr>
          <p:spPr bwMode="auto">
            <a:xfrm>
              <a:off x="2752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18" name="Line 757"/>
            <p:cNvSpPr>
              <a:spLocks noChangeShapeType="1"/>
            </p:cNvSpPr>
            <p:nvPr/>
          </p:nvSpPr>
          <p:spPr bwMode="auto">
            <a:xfrm>
              <a:off x="3008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19" name="Line 760"/>
            <p:cNvSpPr>
              <a:spLocks noChangeShapeType="1"/>
            </p:cNvSpPr>
            <p:nvPr/>
          </p:nvSpPr>
          <p:spPr bwMode="auto">
            <a:xfrm>
              <a:off x="3264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20" name="Line 763"/>
            <p:cNvSpPr>
              <a:spLocks noChangeShapeType="1"/>
            </p:cNvSpPr>
            <p:nvPr/>
          </p:nvSpPr>
          <p:spPr bwMode="auto">
            <a:xfrm>
              <a:off x="3520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21" name="Line 766"/>
            <p:cNvSpPr>
              <a:spLocks noChangeShapeType="1"/>
            </p:cNvSpPr>
            <p:nvPr/>
          </p:nvSpPr>
          <p:spPr bwMode="auto">
            <a:xfrm>
              <a:off x="3776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22" name="Line 769"/>
            <p:cNvSpPr>
              <a:spLocks noChangeShapeType="1"/>
            </p:cNvSpPr>
            <p:nvPr/>
          </p:nvSpPr>
          <p:spPr bwMode="auto">
            <a:xfrm>
              <a:off x="4032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23" name="Line 772"/>
            <p:cNvSpPr>
              <a:spLocks noChangeShapeType="1"/>
            </p:cNvSpPr>
            <p:nvPr/>
          </p:nvSpPr>
          <p:spPr bwMode="auto">
            <a:xfrm>
              <a:off x="4288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24" name="Line 775"/>
            <p:cNvSpPr>
              <a:spLocks noChangeShapeType="1"/>
            </p:cNvSpPr>
            <p:nvPr/>
          </p:nvSpPr>
          <p:spPr bwMode="auto">
            <a:xfrm>
              <a:off x="4544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25" name="Line 778"/>
            <p:cNvSpPr>
              <a:spLocks noChangeShapeType="1"/>
            </p:cNvSpPr>
            <p:nvPr/>
          </p:nvSpPr>
          <p:spPr bwMode="auto">
            <a:xfrm>
              <a:off x="4800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26" name="Line 781"/>
            <p:cNvSpPr>
              <a:spLocks noChangeShapeType="1"/>
            </p:cNvSpPr>
            <p:nvPr/>
          </p:nvSpPr>
          <p:spPr bwMode="auto">
            <a:xfrm>
              <a:off x="5056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27" name="Line 784"/>
            <p:cNvSpPr>
              <a:spLocks noChangeShapeType="1"/>
            </p:cNvSpPr>
            <p:nvPr/>
          </p:nvSpPr>
          <p:spPr bwMode="auto">
            <a:xfrm>
              <a:off x="5312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grpSp>
          <p:nvGrpSpPr>
            <p:cNvPr id="128" name="Group 2433"/>
            <p:cNvGrpSpPr>
              <a:grpSpLocks/>
            </p:cNvGrpSpPr>
            <p:nvPr/>
          </p:nvGrpSpPr>
          <p:grpSpPr bwMode="auto">
            <a:xfrm>
              <a:off x="2496" y="144"/>
              <a:ext cx="3072" cy="4032"/>
              <a:chOff x="192" y="144"/>
              <a:chExt cx="5376" cy="4032"/>
            </a:xfrm>
          </p:grpSpPr>
          <p:sp>
            <p:nvSpPr>
              <p:cNvPr id="129" name="Line 719"/>
              <p:cNvSpPr>
                <a:spLocks noChangeShapeType="1"/>
              </p:cNvSpPr>
              <p:nvPr/>
            </p:nvSpPr>
            <p:spPr bwMode="auto">
              <a:xfrm>
                <a:off x="192" y="144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30" name="Line 720"/>
              <p:cNvSpPr>
                <a:spLocks noChangeShapeType="1"/>
              </p:cNvSpPr>
              <p:nvPr/>
            </p:nvSpPr>
            <p:spPr bwMode="auto">
              <a:xfrm>
                <a:off x="192" y="4176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31" name="Line 725"/>
              <p:cNvSpPr>
                <a:spLocks noChangeShapeType="1"/>
              </p:cNvSpPr>
              <p:nvPr/>
            </p:nvSpPr>
            <p:spPr bwMode="auto">
              <a:xfrm>
                <a:off x="192" y="381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32" name="Line 788"/>
              <p:cNvSpPr>
                <a:spLocks noChangeShapeType="1"/>
              </p:cNvSpPr>
              <p:nvPr/>
            </p:nvSpPr>
            <p:spPr bwMode="auto">
              <a:xfrm>
                <a:off x="192" y="618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33" name="Line 891"/>
              <p:cNvSpPr>
                <a:spLocks noChangeShapeType="1"/>
              </p:cNvSpPr>
              <p:nvPr/>
            </p:nvSpPr>
            <p:spPr bwMode="auto">
              <a:xfrm>
                <a:off x="192" y="856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34" name="Line 994"/>
              <p:cNvSpPr>
                <a:spLocks noChangeShapeType="1"/>
              </p:cNvSpPr>
              <p:nvPr/>
            </p:nvSpPr>
            <p:spPr bwMode="auto">
              <a:xfrm>
                <a:off x="192" y="1093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35" name="Line 1097"/>
              <p:cNvSpPr>
                <a:spLocks noChangeShapeType="1"/>
              </p:cNvSpPr>
              <p:nvPr/>
            </p:nvSpPr>
            <p:spPr bwMode="auto">
              <a:xfrm>
                <a:off x="192" y="1330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36" name="Line 1200"/>
              <p:cNvSpPr>
                <a:spLocks noChangeShapeType="1"/>
              </p:cNvSpPr>
              <p:nvPr/>
            </p:nvSpPr>
            <p:spPr bwMode="auto">
              <a:xfrm>
                <a:off x="192" y="1567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37" name="Line 1303"/>
              <p:cNvSpPr>
                <a:spLocks noChangeShapeType="1"/>
              </p:cNvSpPr>
              <p:nvPr/>
            </p:nvSpPr>
            <p:spPr bwMode="auto">
              <a:xfrm>
                <a:off x="192" y="1804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38" name="Line 1406"/>
              <p:cNvSpPr>
                <a:spLocks noChangeShapeType="1"/>
              </p:cNvSpPr>
              <p:nvPr/>
            </p:nvSpPr>
            <p:spPr bwMode="auto">
              <a:xfrm>
                <a:off x="192" y="2041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39" name="Line 1509"/>
              <p:cNvSpPr>
                <a:spLocks noChangeShapeType="1"/>
              </p:cNvSpPr>
              <p:nvPr/>
            </p:nvSpPr>
            <p:spPr bwMode="auto">
              <a:xfrm>
                <a:off x="192" y="2279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40" name="Line 1612"/>
              <p:cNvSpPr>
                <a:spLocks noChangeShapeType="1"/>
              </p:cNvSpPr>
              <p:nvPr/>
            </p:nvSpPr>
            <p:spPr bwMode="auto">
              <a:xfrm>
                <a:off x="192" y="2516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41" name="Line 1715"/>
              <p:cNvSpPr>
                <a:spLocks noChangeShapeType="1"/>
              </p:cNvSpPr>
              <p:nvPr/>
            </p:nvSpPr>
            <p:spPr bwMode="auto">
              <a:xfrm>
                <a:off x="192" y="2753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42" name="Line 1818"/>
              <p:cNvSpPr>
                <a:spLocks noChangeShapeType="1"/>
              </p:cNvSpPr>
              <p:nvPr/>
            </p:nvSpPr>
            <p:spPr bwMode="auto">
              <a:xfrm>
                <a:off x="192" y="2990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43" name="Line 1921"/>
              <p:cNvSpPr>
                <a:spLocks noChangeShapeType="1"/>
              </p:cNvSpPr>
              <p:nvPr/>
            </p:nvSpPr>
            <p:spPr bwMode="auto">
              <a:xfrm>
                <a:off x="192" y="3227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44" name="Line 2024"/>
              <p:cNvSpPr>
                <a:spLocks noChangeShapeType="1"/>
              </p:cNvSpPr>
              <p:nvPr/>
            </p:nvSpPr>
            <p:spPr bwMode="auto">
              <a:xfrm>
                <a:off x="192" y="3464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45" name="Line 2127"/>
              <p:cNvSpPr>
                <a:spLocks noChangeShapeType="1"/>
              </p:cNvSpPr>
              <p:nvPr/>
            </p:nvSpPr>
            <p:spPr bwMode="auto">
              <a:xfrm>
                <a:off x="192" y="3702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46" name="Line 2230"/>
              <p:cNvSpPr>
                <a:spLocks noChangeShapeType="1"/>
              </p:cNvSpPr>
              <p:nvPr/>
            </p:nvSpPr>
            <p:spPr bwMode="auto">
              <a:xfrm>
                <a:off x="192" y="3939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</p:grpSp>
      </p:grpSp>
      <p:cxnSp>
        <p:nvCxnSpPr>
          <p:cNvPr id="147" name="Прямая со стрелкой 146"/>
          <p:cNvCxnSpPr/>
          <p:nvPr/>
        </p:nvCxnSpPr>
        <p:spPr>
          <a:xfrm flipV="1">
            <a:off x="5253909" y="3371118"/>
            <a:ext cx="0" cy="328311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Прямая со стрелкой 147"/>
          <p:cNvCxnSpPr/>
          <p:nvPr/>
        </p:nvCxnSpPr>
        <p:spPr>
          <a:xfrm flipV="1">
            <a:off x="3566327" y="5101303"/>
            <a:ext cx="3340379" cy="25747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TextBox 149"/>
          <p:cNvSpPr txBox="1"/>
          <p:nvPr/>
        </p:nvSpPr>
        <p:spPr>
          <a:xfrm>
            <a:off x="4987359" y="5068404"/>
            <a:ext cx="4927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0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1468304" y="1694989"/>
            <a:ext cx="4927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0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5369550" y="5044068"/>
            <a:ext cx="3353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1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1777612" y="1728503"/>
            <a:ext cx="3353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1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154" name="TextBox 153"/>
          <p:cNvSpPr txBox="1"/>
          <p:nvPr/>
        </p:nvSpPr>
        <p:spPr>
          <a:xfrm>
            <a:off x="1835652" y="97122"/>
            <a:ext cx="3754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У</a:t>
            </a:r>
          </a:p>
        </p:txBody>
      </p:sp>
      <p:sp>
        <p:nvSpPr>
          <p:cNvPr id="155" name="TextBox 154"/>
          <p:cNvSpPr txBox="1"/>
          <p:nvPr/>
        </p:nvSpPr>
        <p:spPr>
          <a:xfrm>
            <a:off x="2899030" y="1351597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Х</a:t>
            </a:r>
            <a:endParaRPr lang="ru-RU" sz="2400" b="1" dirty="0">
              <a:solidFill>
                <a:srgbClr val="002060"/>
              </a:solidFill>
            </a:endParaRPr>
          </a:p>
        </p:txBody>
      </p:sp>
      <p:grpSp>
        <p:nvGrpSpPr>
          <p:cNvPr id="156" name="Group 2439"/>
          <p:cNvGrpSpPr>
            <a:grpSpLocks/>
          </p:cNvGrpSpPr>
          <p:nvPr/>
        </p:nvGrpSpPr>
        <p:grpSpPr bwMode="auto">
          <a:xfrm>
            <a:off x="158121" y="88947"/>
            <a:ext cx="3113127" cy="3212084"/>
            <a:chOff x="2496" y="144"/>
            <a:chExt cx="3072" cy="4032"/>
          </a:xfrm>
        </p:grpSpPr>
        <p:sp>
          <p:nvSpPr>
            <p:cNvPr id="157" name="Line 722"/>
            <p:cNvSpPr>
              <a:spLocks noChangeShapeType="1"/>
            </p:cNvSpPr>
            <p:nvPr/>
          </p:nvSpPr>
          <p:spPr bwMode="auto">
            <a:xfrm>
              <a:off x="5568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58" name="Line 751"/>
            <p:cNvSpPr>
              <a:spLocks noChangeShapeType="1"/>
            </p:cNvSpPr>
            <p:nvPr/>
          </p:nvSpPr>
          <p:spPr bwMode="auto">
            <a:xfrm>
              <a:off x="2496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59" name="Line 754"/>
            <p:cNvSpPr>
              <a:spLocks noChangeShapeType="1"/>
            </p:cNvSpPr>
            <p:nvPr/>
          </p:nvSpPr>
          <p:spPr bwMode="auto">
            <a:xfrm>
              <a:off x="2752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60" name="Line 757"/>
            <p:cNvSpPr>
              <a:spLocks noChangeShapeType="1"/>
            </p:cNvSpPr>
            <p:nvPr/>
          </p:nvSpPr>
          <p:spPr bwMode="auto">
            <a:xfrm>
              <a:off x="3008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61" name="Line 760"/>
            <p:cNvSpPr>
              <a:spLocks noChangeShapeType="1"/>
            </p:cNvSpPr>
            <p:nvPr/>
          </p:nvSpPr>
          <p:spPr bwMode="auto">
            <a:xfrm>
              <a:off x="3264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62" name="Line 763"/>
            <p:cNvSpPr>
              <a:spLocks noChangeShapeType="1"/>
            </p:cNvSpPr>
            <p:nvPr/>
          </p:nvSpPr>
          <p:spPr bwMode="auto">
            <a:xfrm>
              <a:off x="3520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63" name="Line 766"/>
            <p:cNvSpPr>
              <a:spLocks noChangeShapeType="1"/>
            </p:cNvSpPr>
            <p:nvPr/>
          </p:nvSpPr>
          <p:spPr bwMode="auto">
            <a:xfrm>
              <a:off x="3776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64" name="Line 769"/>
            <p:cNvSpPr>
              <a:spLocks noChangeShapeType="1"/>
            </p:cNvSpPr>
            <p:nvPr/>
          </p:nvSpPr>
          <p:spPr bwMode="auto">
            <a:xfrm>
              <a:off x="4032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65" name="Line 772"/>
            <p:cNvSpPr>
              <a:spLocks noChangeShapeType="1"/>
            </p:cNvSpPr>
            <p:nvPr/>
          </p:nvSpPr>
          <p:spPr bwMode="auto">
            <a:xfrm>
              <a:off x="4288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66" name="Line 775"/>
            <p:cNvSpPr>
              <a:spLocks noChangeShapeType="1"/>
            </p:cNvSpPr>
            <p:nvPr/>
          </p:nvSpPr>
          <p:spPr bwMode="auto">
            <a:xfrm>
              <a:off x="4544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67" name="Line 778"/>
            <p:cNvSpPr>
              <a:spLocks noChangeShapeType="1"/>
            </p:cNvSpPr>
            <p:nvPr/>
          </p:nvSpPr>
          <p:spPr bwMode="auto">
            <a:xfrm>
              <a:off x="4800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68" name="Line 781"/>
            <p:cNvSpPr>
              <a:spLocks noChangeShapeType="1"/>
            </p:cNvSpPr>
            <p:nvPr/>
          </p:nvSpPr>
          <p:spPr bwMode="auto">
            <a:xfrm>
              <a:off x="5056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69" name="Line 784"/>
            <p:cNvSpPr>
              <a:spLocks noChangeShapeType="1"/>
            </p:cNvSpPr>
            <p:nvPr/>
          </p:nvSpPr>
          <p:spPr bwMode="auto">
            <a:xfrm>
              <a:off x="5312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grpSp>
          <p:nvGrpSpPr>
            <p:cNvPr id="170" name="Group 2433"/>
            <p:cNvGrpSpPr>
              <a:grpSpLocks/>
            </p:cNvGrpSpPr>
            <p:nvPr/>
          </p:nvGrpSpPr>
          <p:grpSpPr bwMode="auto">
            <a:xfrm>
              <a:off x="2496" y="144"/>
              <a:ext cx="3072" cy="4032"/>
              <a:chOff x="192" y="144"/>
              <a:chExt cx="5376" cy="4032"/>
            </a:xfrm>
          </p:grpSpPr>
          <p:sp>
            <p:nvSpPr>
              <p:cNvPr id="171" name="Line 719"/>
              <p:cNvSpPr>
                <a:spLocks noChangeShapeType="1"/>
              </p:cNvSpPr>
              <p:nvPr/>
            </p:nvSpPr>
            <p:spPr bwMode="auto">
              <a:xfrm>
                <a:off x="192" y="144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72" name="Line 720"/>
              <p:cNvSpPr>
                <a:spLocks noChangeShapeType="1"/>
              </p:cNvSpPr>
              <p:nvPr/>
            </p:nvSpPr>
            <p:spPr bwMode="auto">
              <a:xfrm>
                <a:off x="192" y="4176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73" name="Line 725"/>
              <p:cNvSpPr>
                <a:spLocks noChangeShapeType="1"/>
              </p:cNvSpPr>
              <p:nvPr/>
            </p:nvSpPr>
            <p:spPr bwMode="auto">
              <a:xfrm>
                <a:off x="192" y="381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74" name="Line 788"/>
              <p:cNvSpPr>
                <a:spLocks noChangeShapeType="1"/>
              </p:cNvSpPr>
              <p:nvPr/>
            </p:nvSpPr>
            <p:spPr bwMode="auto">
              <a:xfrm>
                <a:off x="192" y="618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75" name="Line 891"/>
              <p:cNvSpPr>
                <a:spLocks noChangeShapeType="1"/>
              </p:cNvSpPr>
              <p:nvPr/>
            </p:nvSpPr>
            <p:spPr bwMode="auto">
              <a:xfrm>
                <a:off x="192" y="856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76" name="Line 994"/>
              <p:cNvSpPr>
                <a:spLocks noChangeShapeType="1"/>
              </p:cNvSpPr>
              <p:nvPr/>
            </p:nvSpPr>
            <p:spPr bwMode="auto">
              <a:xfrm>
                <a:off x="192" y="1093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77" name="Line 1097"/>
              <p:cNvSpPr>
                <a:spLocks noChangeShapeType="1"/>
              </p:cNvSpPr>
              <p:nvPr/>
            </p:nvSpPr>
            <p:spPr bwMode="auto">
              <a:xfrm>
                <a:off x="192" y="1330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78" name="Line 1200"/>
              <p:cNvSpPr>
                <a:spLocks noChangeShapeType="1"/>
              </p:cNvSpPr>
              <p:nvPr/>
            </p:nvSpPr>
            <p:spPr bwMode="auto">
              <a:xfrm>
                <a:off x="192" y="1567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79" name="Line 1303"/>
              <p:cNvSpPr>
                <a:spLocks noChangeShapeType="1"/>
              </p:cNvSpPr>
              <p:nvPr/>
            </p:nvSpPr>
            <p:spPr bwMode="auto">
              <a:xfrm>
                <a:off x="192" y="1804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80" name="Line 1406"/>
              <p:cNvSpPr>
                <a:spLocks noChangeShapeType="1"/>
              </p:cNvSpPr>
              <p:nvPr/>
            </p:nvSpPr>
            <p:spPr bwMode="auto">
              <a:xfrm>
                <a:off x="192" y="2041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81" name="Line 1509"/>
              <p:cNvSpPr>
                <a:spLocks noChangeShapeType="1"/>
              </p:cNvSpPr>
              <p:nvPr/>
            </p:nvSpPr>
            <p:spPr bwMode="auto">
              <a:xfrm>
                <a:off x="192" y="2279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82" name="Line 1612"/>
              <p:cNvSpPr>
                <a:spLocks noChangeShapeType="1"/>
              </p:cNvSpPr>
              <p:nvPr/>
            </p:nvSpPr>
            <p:spPr bwMode="auto">
              <a:xfrm>
                <a:off x="192" y="2516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83" name="Line 1715"/>
              <p:cNvSpPr>
                <a:spLocks noChangeShapeType="1"/>
              </p:cNvSpPr>
              <p:nvPr/>
            </p:nvSpPr>
            <p:spPr bwMode="auto">
              <a:xfrm>
                <a:off x="192" y="2753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84" name="Line 1818"/>
              <p:cNvSpPr>
                <a:spLocks noChangeShapeType="1"/>
              </p:cNvSpPr>
              <p:nvPr/>
            </p:nvSpPr>
            <p:spPr bwMode="auto">
              <a:xfrm>
                <a:off x="192" y="2990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85" name="Line 1921"/>
              <p:cNvSpPr>
                <a:spLocks noChangeShapeType="1"/>
              </p:cNvSpPr>
              <p:nvPr/>
            </p:nvSpPr>
            <p:spPr bwMode="auto">
              <a:xfrm>
                <a:off x="192" y="3227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86" name="Line 2024"/>
              <p:cNvSpPr>
                <a:spLocks noChangeShapeType="1"/>
              </p:cNvSpPr>
              <p:nvPr/>
            </p:nvSpPr>
            <p:spPr bwMode="auto">
              <a:xfrm>
                <a:off x="192" y="3464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87" name="Line 2127"/>
              <p:cNvSpPr>
                <a:spLocks noChangeShapeType="1"/>
              </p:cNvSpPr>
              <p:nvPr/>
            </p:nvSpPr>
            <p:spPr bwMode="auto">
              <a:xfrm>
                <a:off x="192" y="3702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88" name="Line 2230"/>
              <p:cNvSpPr>
                <a:spLocks noChangeShapeType="1"/>
              </p:cNvSpPr>
              <p:nvPr/>
            </p:nvSpPr>
            <p:spPr bwMode="auto">
              <a:xfrm>
                <a:off x="192" y="3939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</p:grpSp>
      </p:grpSp>
      <p:cxnSp>
        <p:nvCxnSpPr>
          <p:cNvPr id="193" name="Прямая со стрелкой 192"/>
          <p:cNvCxnSpPr/>
          <p:nvPr/>
        </p:nvCxnSpPr>
        <p:spPr>
          <a:xfrm flipH="1" flipV="1">
            <a:off x="1714684" y="71189"/>
            <a:ext cx="1" cy="3247601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Прямая со стрелкой 194"/>
          <p:cNvCxnSpPr>
            <a:stCxn id="181" idx="0"/>
          </p:cNvCxnSpPr>
          <p:nvPr/>
        </p:nvCxnSpPr>
        <p:spPr>
          <a:xfrm flipV="1">
            <a:off x="158121" y="1759735"/>
            <a:ext cx="3182258" cy="30055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7" name="TextBox 196"/>
          <p:cNvSpPr txBox="1"/>
          <p:nvPr/>
        </p:nvSpPr>
        <p:spPr>
          <a:xfrm>
            <a:off x="5292408" y="3326332"/>
            <a:ext cx="3754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У</a:t>
            </a:r>
          </a:p>
        </p:txBody>
      </p:sp>
      <p:sp>
        <p:nvSpPr>
          <p:cNvPr id="198" name="Полилиния 197"/>
          <p:cNvSpPr/>
          <p:nvPr/>
        </p:nvSpPr>
        <p:spPr>
          <a:xfrm rot="21400460">
            <a:off x="116703" y="3787997"/>
            <a:ext cx="1527303" cy="1286791"/>
          </a:xfrm>
          <a:custGeom>
            <a:avLst/>
            <a:gdLst>
              <a:gd name="connsiteX0" fmla="*/ 0 w 1478280"/>
              <a:gd name="connsiteY0" fmla="*/ 1326330 h 1326330"/>
              <a:gd name="connsiteX1" fmla="*/ 853440 w 1478280"/>
              <a:gd name="connsiteY1" fmla="*/ 1219650 h 1326330"/>
              <a:gd name="connsiteX2" fmla="*/ 1264920 w 1478280"/>
              <a:gd name="connsiteY2" fmla="*/ 960570 h 1326330"/>
              <a:gd name="connsiteX3" fmla="*/ 1463040 w 1478280"/>
              <a:gd name="connsiteY3" fmla="*/ 76650 h 1326330"/>
              <a:gd name="connsiteX4" fmla="*/ 1463040 w 1478280"/>
              <a:gd name="connsiteY4" fmla="*/ 46170 h 1326330"/>
              <a:gd name="connsiteX5" fmla="*/ 1463040 w 1478280"/>
              <a:gd name="connsiteY5" fmla="*/ 30930 h 1326330"/>
              <a:gd name="connsiteX6" fmla="*/ 1478280 w 1478280"/>
              <a:gd name="connsiteY6" fmla="*/ 450 h 1326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78280" h="1326330">
                <a:moveTo>
                  <a:pt x="0" y="1326330"/>
                </a:moveTo>
                <a:cubicBezTo>
                  <a:pt x="321310" y="1303470"/>
                  <a:pt x="642620" y="1280610"/>
                  <a:pt x="853440" y="1219650"/>
                </a:cubicBezTo>
                <a:cubicBezTo>
                  <a:pt x="1064260" y="1158690"/>
                  <a:pt x="1163320" y="1151070"/>
                  <a:pt x="1264920" y="960570"/>
                </a:cubicBezTo>
                <a:cubicBezTo>
                  <a:pt x="1366520" y="770070"/>
                  <a:pt x="1430020" y="229050"/>
                  <a:pt x="1463040" y="76650"/>
                </a:cubicBezTo>
                <a:cubicBezTo>
                  <a:pt x="1496060" y="-75750"/>
                  <a:pt x="1463040" y="46170"/>
                  <a:pt x="1463040" y="46170"/>
                </a:cubicBezTo>
                <a:cubicBezTo>
                  <a:pt x="1463040" y="38550"/>
                  <a:pt x="1460500" y="38550"/>
                  <a:pt x="1463040" y="30930"/>
                </a:cubicBezTo>
                <a:cubicBezTo>
                  <a:pt x="1465580" y="23310"/>
                  <a:pt x="1471930" y="11880"/>
                  <a:pt x="1478280" y="450"/>
                </a:cubicBezTo>
              </a:path>
            </a:pathLst>
          </a:cu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2" name="Полилиния 201"/>
          <p:cNvSpPr/>
          <p:nvPr/>
        </p:nvSpPr>
        <p:spPr>
          <a:xfrm rot="10800000">
            <a:off x="1770283" y="5240809"/>
            <a:ext cx="1437281" cy="1225489"/>
          </a:xfrm>
          <a:custGeom>
            <a:avLst/>
            <a:gdLst>
              <a:gd name="connsiteX0" fmla="*/ 0 w 1478280"/>
              <a:gd name="connsiteY0" fmla="*/ 1326330 h 1326330"/>
              <a:gd name="connsiteX1" fmla="*/ 853440 w 1478280"/>
              <a:gd name="connsiteY1" fmla="*/ 1219650 h 1326330"/>
              <a:gd name="connsiteX2" fmla="*/ 1264920 w 1478280"/>
              <a:gd name="connsiteY2" fmla="*/ 960570 h 1326330"/>
              <a:gd name="connsiteX3" fmla="*/ 1463040 w 1478280"/>
              <a:gd name="connsiteY3" fmla="*/ 76650 h 1326330"/>
              <a:gd name="connsiteX4" fmla="*/ 1463040 w 1478280"/>
              <a:gd name="connsiteY4" fmla="*/ 46170 h 1326330"/>
              <a:gd name="connsiteX5" fmla="*/ 1463040 w 1478280"/>
              <a:gd name="connsiteY5" fmla="*/ 30930 h 1326330"/>
              <a:gd name="connsiteX6" fmla="*/ 1478280 w 1478280"/>
              <a:gd name="connsiteY6" fmla="*/ 450 h 1326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78280" h="1326330">
                <a:moveTo>
                  <a:pt x="0" y="1326330"/>
                </a:moveTo>
                <a:cubicBezTo>
                  <a:pt x="321310" y="1303470"/>
                  <a:pt x="642620" y="1280610"/>
                  <a:pt x="853440" y="1219650"/>
                </a:cubicBezTo>
                <a:cubicBezTo>
                  <a:pt x="1064260" y="1158690"/>
                  <a:pt x="1163320" y="1151070"/>
                  <a:pt x="1264920" y="960570"/>
                </a:cubicBezTo>
                <a:cubicBezTo>
                  <a:pt x="1366520" y="770070"/>
                  <a:pt x="1430020" y="229050"/>
                  <a:pt x="1463040" y="76650"/>
                </a:cubicBezTo>
                <a:cubicBezTo>
                  <a:pt x="1496060" y="-75750"/>
                  <a:pt x="1463040" y="46170"/>
                  <a:pt x="1463040" y="46170"/>
                </a:cubicBezTo>
                <a:cubicBezTo>
                  <a:pt x="1463040" y="38550"/>
                  <a:pt x="1460500" y="38550"/>
                  <a:pt x="1463040" y="30930"/>
                </a:cubicBezTo>
                <a:cubicBezTo>
                  <a:pt x="1465580" y="23310"/>
                  <a:pt x="1471930" y="11880"/>
                  <a:pt x="1478280" y="450"/>
                </a:cubicBezTo>
              </a:path>
            </a:pathLst>
          </a:cu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3" name="Полилиния 202"/>
          <p:cNvSpPr/>
          <p:nvPr/>
        </p:nvSpPr>
        <p:spPr>
          <a:xfrm>
            <a:off x="1784794" y="354711"/>
            <a:ext cx="1486454" cy="1245477"/>
          </a:xfrm>
          <a:custGeom>
            <a:avLst/>
            <a:gdLst>
              <a:gd name="connsiteX0" fmla="*/ 0 w 1406288"/>
              <a:gd name="connsiteY0" fmla="*/ 0 h 1405012"/>
              <a:gd name="connsiteX1" fmla="*/ 60960 w 1406288"/>
              <a:gd name="connsiteY1" fmla="*/ 731520 h 1405012"/>
              <a:gd name="connsiteX2" fmla="*/ 182880 w 1406288"/>
              <a:gd name="connsiteY2" fmla="*/ 1158240 h 1405012"/>
              <a:gd name="connsiteX3" fmla="*/ 426720 w 1406288"/>
              <a:gd name="connsiteY3" fmla="*/ 1371600 h 1405012"/>
              <a:gd name="connsiteX4" fmla="*/ 1310640 w 1406288"/>
              <a:gd name="connsiteY4" fmla="*/ 1402080 h 1405012"/>
              <a:gd name="connsiteX5" fmla="*/ 1341120 w 1406288"/>
              <a:gd name="connsiteY5" fmla="*/ 1402080 h 1405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06288" h="1405012">
                <a:moveTo>
                  <a:pt x="0" y="0"/>
                </a:moveTo>
                <a:cubicBezTo>
                  <a:pt x="15240" y="269240"/>
                  <a:pt x="30480" y="538480"/>
                  <a:pt x="60960" y="731520"/>
                </a:cubicBezTo>
                <a:cubicBezTo>
                  <a:pt x="91440" y="924560"/>
                  <a:pt x="121920" y="1051560"/>
                  <a:pt x="182880" y="1158240"/>
                </a:cubicBezTo>
                <a:cubicBezTo>
                  <a:pt x="243840" y="1264920"/>
                  <a:pt x="238760" y="1330960"/>
                  <a:pt x="426720" y="1371600"/>
                </a:cubicBezTo>
                <a:cubicBezTo>
                  <a:pt x="614680" y="1412240"/>
                  <a:pt x="1158240" y="1397000"/>
                  <a:pt x="1310640" y="1402080"/>
                </a:cubicBezTo>
                <a:cubicBezTo>
                  <a:pt x="1463040" y="1407160"/>
                  <a:pt x="1402080" y="1404620"/>
                  <a:pt x="1341120" y="1402080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4" name="Полилиния 203"/>
          <p:cNvSpPr/>
          <p:nvPr/>
        </p:nvSpPr>
        <p:spPr>
          <a:xfrm rot="10952491">
            <a:off x="137831" y="1929150"/>
            <a:ext cx="1486454" cy="1277243"/>
          </a:xfrm>
          <a:custGeom>
            <a:avLst/>
            <a:gdLst>
              <a:gd name="connsiteX0" fmla="*/ 0 w 1406288"/>
              <a:gd name="connsiteY0" fmla="*/ 0 h 1405012"/>
              <a:gd name="connsiteX1" fmla="*/ 60960 w 1406288"/>
              <a:gd name="connsiteY1" fmla="*/ 731520 h 1405012"/>
              <a:gd name="connsiteX2" fmla="*/ 182880 w 1406288"/>
              <a:gd name="connsiteY2" fmla="*/ 1158240 h 1405012"/>
              <a:gd name="connsiteX3" fmla="*/ 426720 w 1406288"/>
              <a:gd name="connsiteY3" fmla="*/ 1371600 h 1405012"/>
              <a:gd name="connsiteX4" fmla="*/ 1310640 w 1406288"/>
              <a:gd name="connsiteY4" fmla="*/ 1402080 h 1405012"/>
              <a:gd name="connsiteX5" fmla="*/ 1341120 w 1406288"/>
              <a:gd name="connsiteY5" fmla="*/ 1402080 h 1405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06288" h="1405012">
                <a:moveTo>
                  <a:pt x="0" y="0"/>
                </a:moveTo>
                <a:cubicBezTo>
                  <a:pt x="15240" y="269240"/>
                  <a:pt x="30480" y="538480"/>
                  <a:pt x="60960" y="731520"/>
                </a:cubicBezTo>
                <a:cubicBezTo>
                  <a:pt x="91440" y="924560"/>
                  <a:pt x="121920" y="1051560"/>
                  <a:pt x="182880" y="1158240"/>
                </a:cubicBezTo>
                <a:cubicBezTo>
                  <a:pt x="243840" y="1264920"/>
                  <a:pt x="238760" y="1330960"/>
                  <a:pt x="426720" y="1371600"/>
                </a:cubicBezTo>
                <a:cubicBezTo>
                  <a:pt x="614680" y="1412240"/>
                  <a:pt x="1158240" y="1397000"/>
                  <a:pt x="1310640" y="1402080"/>
                </a:cubicBezTo>
                <a:cubicBezTo>
                  <a:pt x="1463040" y="1407160"/>
                  <a:pt x="1402080" y="1404620"/>
                  <a:pt x="1341120" y="1402080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0" name="Полилиния 209"/>
          <p:cNvSpPr/>
          <p:nvPr/>
        </p:nvSpPr>
        <p:spPr>
          <a:xfrm>
            <a:off x="5292408" y="3694502"/>
            <a:ext cx="1388732" cy="1385268"/>
          </a:xfrm>
          <a:custGeom>
            <a:avLst/>
            <a:gdLst>
              <a:gd name="connsiteX0" fmla="*/ 0 w 1478280"/>
              <a:gd name="connsiteY0" fmla="*/ 0 h 1478280"/>
              <a:gd name="connsiteX1" fmla="*/ 45720 w 1478280"/>
              <a:gd name="connsiteY1" fmla="*/ 777240 h 1478280"/>
              <a:gd name="connsiteX2" fmla="*/ 60960 w 1478280"/>
              <a:gd name="connsiteY2" fmla="*/ 1127760 h 1478280"/>
              <a:gd name="connsiteX3" fmla="*/ 182880 w 1478280"/>
              <a:gd name="connsiteY3" fmla="*/ 1371600 h 1478280"/>
              <a:gd name="connsiteX4" fmla="*/ 381000 w 1478280"/>
              <a:gd name="connsiteY4" fmla="*/ 1432560 h 1478280"/>
              <a:gd name="connsiteX5" fmla="*/ 685800 w 1478280"/>
              <a:gd name="connsiteY5" fmla="*/ 1447800 h 1478280"/>
              <a:gd name="connsiteX6" fmla="*/ 1478280 w 1478280"/>
              <a:gd name="connsiteY6" fmla="*/ 1478280 h 1478280"/>
              <a:gd name="connsiteX7" fmla="*/ 1478280 w 1478280"/>
              <a:gd name="connsiteY7" fmla="*/ 1478280 h 1478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78280" h="1478280">
                <a:moveTo>
                  <a:pt x="0" y="0"/>
                </a:moveTo>
                <a:cubicBezTo>
                  <a:pt x="17780" y="294640"/>
                  <a:pt x="35560" y="589280"/>
                  <a:pt x="45720" y="777240"/>
                </a:cubicBezTo>
                <a:cubicBezTo>
                  <a:pt x="55880" y="965200"/>
                  <a:pt x="38100" y="1028700"/>
                  <a:pt x="60960" y="1127760"/>
                </a:cubicBezTo>
                <a:cubicBezTo>
                  <a:pt x="83820" y="1226820"/>
                  <a:pt x="129540" y="1320800"/>
                  <a:pt x="182880" y="1371600"/>
                </a:cubicBezTo>
                <a:cubicBezTo>
                  <a:pt x="236220" y="1422400"/>
                  <a:pt x="297180" y="1419860"/>
                  <a:pt x="381000" y="1432560"/>
                </a:cubicBezTo>
                <a:cubicBezTo>
                  <a:pt x="464820" y="1445260"/>
                  <a:pt x="685800" y="1447800"/>
                  <a:pt x="685800" y="1447800"/>
                </a:cubicBezTo>
                <a:lnTo>
                  <a:pt x="1478280" y="1478280"/>
                </a:lnTo>
                <a:lnTo>
                  <a:pt x="1478280" y="1478280"/>
                </a:ln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1" name="Полилиния 210"/>
          <p:cNvSpPr/>
          <p:nvPr/>
        </p:nvSpPr>
        <p:spPr>
          <a:xfrm rot="10800000">
            <a:off x="3755459" y="5175956"/>
            <a:ext cx="1478280" cy="1478280"/>
          </a:xfrm>
          <a:custGeom>
            <a:avLst/>
            <a:gdLst>
              <a:gd name="connsiteX0" fmla="*/ 0 w 1478280"/>
              <a:gd name="connsiteY0" fmla="*/ 0 h 1478280"/>
              <a:gd name="connsiteX1" fmla="*/ 45720 w 1478280"/>
              <a:gd name="connsiteY1" fmla="*/ 777240 h 1478280"/>
              <a:gd name="connsiteX2" fmla="*/ 60960 w 1478280"/>
              <a:gd name="connsiteY2" fmla="*/ 1127760 h 1478280"/>
              <a:gd name="connsiteX3" fmla="*/ 182880 w 1478280"/>
              <a:gd name="connsiteY3" fmla="*/ 1371600 h 1478280"/>
              <a:gd name="connsiteX4" fmla="*/ 381000 w 1478280"/>
              <a:gd name="connsiteY4" fmla="*/ 1432560 h 1478280"/>
              <a:gd name="connsiteX5" fmla="*/ 685800 w 1478280"/>
              <a:gd name="connsiteY5" fmla="*/ 1447800 h 1478280"/>
              <a:gd name="connsiteX6" fmla="*/ 1478280 w 1478280"/>
              <a:gd name="connsiteY6" fmla="*/ 1478280 h 1478280"/>
              <a:gd name="connsiteX7" fmla="*/ 1478280 w 1478280"/>
              <a:gd name="connsiteY7" fmla="*/ 1478280 h 1478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78280" h="1478280">
                <a:moveTo>
                  <a:pt x="0" y="0"/>
                </a:moveTo>
                <a:cubicBezTo>
                  <a:pt x="17780" y="294640"/>
                  <a:pt x="35560" y="589280"/>
                  <a:pt x="45720" y="777240"/>
                </a:cubicBezTo>
                <a:cubicBezTo>
                  <a:pt x="55880" y="965200"/>
                  <a:pt x="38100" y="1028700"/>
                  <a:pt x="60960" y="1127760"/>
                </a:cubicBezTo>
                <a:cubicBezTo>
                  <a:pt x="83820" y="1226820"/>
                  <a:pt x="129540" y="1320800"/>
                  <a:pt x="182880" y="1371600"/>
                </a:cubicBezTo>
                <a:cubicBezTo>
                  <a:pt x="236220" y="1422400"/>
                  <a:pt x="297180" y="1419860"/>
                  <a:pt x="381000" y="1432560"/>
                </a:cubicBezTo>
                <a:cubicBezTo>
                  <a:pt x="464820" y="1445260"/>
                  <a:pt x="685800" y="1447800"/>
                  <a:pt x="685800" y="1447800"/>
                </a:cubicBezTo>
                <a:lnTo>
                  <a:pt x="1478280" y="1478280"/>
                </a:lnTo>
                <a:lnTo>
                  <a:pt x="1478280" y="1478280"/>
                </a:ln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3" name="Прямоугольник 212"/>
          <p:cNvSpPr/>
          <p:nvPr/>
        </p:nvSpPr>
        <p:spPr>
          <a:xfrm>
            <a:off x="3312506" y="97122"/>
            <a:ext cx="574684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Установите соответствие между графиками и формулами, которые их задают.</a:t>
            </a:r>
          </a:p>
        </p:txBody>
      </p:sp>
      <p:sp>
        <p:nvSpPr>
          <p:cNvPr id="214" name="Скругленная прямоугольная выноска 213"/>
          <p:cNvSpPr/>
          <p:nvPr/>
        </p:nvSpPr>
        <p:spPr>
          <a:xfrm>
            <a:off x="214534" y="149322"/>
            <a:ext cx="694366" cy="542945"/>
          </a:xfrm>
          <a:prstGeom prst="wedgeRoundRectCallout">
            <a:avLst>
              <a:gd name="adj1" fmla="val -13935"/>
              <a:gd name="adj2" fmla="val 42852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215" name="Скругленная прямоугольная выноска 214"/>
          <p:cNvSpPr/>
          <p:nvPr/>
        </p:nvSpPr>
        <p:spPr>
          <a:xfrm>
            <a:off x="214534" y="3452008"/>
            <a:ext cx="575987" cy="542945"/>
          </a:xfrm>
          <a:prstGeom prst="wedgeRoundRectCallout">
            <a:avLst>
              <a:gd name="adj1" fmla="val -13935"/>
              <a:gd name="adj2" fmla="val 42852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002060"/>
                </a:solidFill>
              </a:rPr>
              <a:t>Б</a:t>
            </a:r>
          </a:p>
        </p:txBody>
      </p:sp>
      <p:sp>
        <p:nvSpPr>
          <p:cNvPr id="216" name="Скругленная прямоугольная выноска 215"/>
          <p:cNvSpPr/>
          <p:nvPr/>
        </p:nvSpPr>
        <p:spPr>
          <a:xfrm>
            <a:off x="3566327" y="3411185"/>
            <a:ext cx="680828" cy="542945"/>
          </a:xfrm>
          <a:prstGeom prst="wedgeRoundRectCallout">
            <a:avLst>
              <a:gd name="adj1" fmla="val -13935"/>
              <a:gd name="adj2" fmla="val 42852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002060"/>
                </a:solidFill>
              </a:rPr>
              <a:t>В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8" name="TextBox 217"/>
              <p:cNvSpPr txBox="1"/>
              <p:nvPr/>
            </p:nvSpPr>
            <p:spPr>
              <a:xfrm>
                <a:off x="7326948" y="3353113"/>
                <a:ext cx="1436034" cy="7838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b="0" i="1" smtClean="0">
                          <a:latin typeface="Cambria Math"/>
                        </a:rPr>
                        <m:t>1)  у=</m:t>
                      </m:r>
                      <m:f>
                        <m:fPr>
                          <m:ctrlPr>
                            <a:rPr lang="ru-RU" sz="2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2400" b="0" i="1" smtClean="0"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ru-RU" sz="2400" b="0" i="1" smtClean="0">
                              <a:latin typeface="Cambria Math"/>
                            </a:rPr>
                            <m:t>х</m:t>
                          </m:r>
                        </m:den>
                      </m:f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218" name="TextBox 2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26948" y="3353113"/>
                <a:ext cx="1436034" cy="78380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9" name="TextBox 218"/>
              <p:cNvSpPr txBox="1"/>
              <p:nvPr/>
            </p:nvSpPr>
            <p:spPr>
              <a:xfrm>
                <a:off x="7275715" y="4183339"/>
                <a:ext cx="1517787" cy="7838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b="0" i="1" smtClean="0">
                          <a:latin typeface="Cambria Math"/>
                        </a:rPr>
                        <m:t>2) у=</m:t>
                      </m:r>
                      <m:f>
                        <m:fPr>
                          <m:ctrlPr>
                            <a:rPr lang="ru-RU" sz="24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24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ru-RU" sz="2400" b="0" i="1" smtClean="0">
                              <a:latin typeface="Cambria Math"/>
                            </a:rPr>
                            <m:t>2х</m:t>
                          </m:r>
                        </m:den>
                      </m:f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219" name="TextBox 2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75715" y="4183339"/>
                <a:ext cx="1517787" cy="78380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0" name="TextBox 219"/>
              <p:cNvSpPr txBox="1"/>
              <p:nvPr/>
            </p:nvSpPr>
            <p:spPr>
              <a:xfrm>
                <a:off x="7248884" y="5076612"/>
                <a:ext cx="1716560" cy="7838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b="0" i="1" smtClean="0">
                          <a:latin typeface="Cambria Math"/>
                        </a:rPr>
                        <m:t>3)  у=−</m:t>
                      </m:r>
                      <m:f>
                        <m:fPr>
                          <m:ctrlPr>
                            <a:rPr lang="ru-RU" sz="24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2400" b="0" i="1" smtClean="0"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ru-RU" sz="2400" b="0" i="1" smtClean="0">
                              <a:latin typeface="Cambria Math"/>
                            </a:rPr>
                            <m:t>х</m:t>
                          </m:r>
                        </m:den>
                      </m:f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220" name="TextBox 2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8884" y="5076612"/>
                <a:ext cx="1716560" cy="783804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1" name="TextBox 220"/>
              <p:cNvSpPr txBox="1"/>
              <p:nvPr/>
            </p:nvSpPr>
            <p:spPr>
              <a:xfrm>
                <a:off x="7109856" y="5757455"/>
                <a:ext cx="1798313" cy="7838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b="0" i="1" smtClean="0">
                          <a:latin typeface="Cambria Math"/>
                        </a:rPr>
                        <m:t>4) у=−</m:t>
                      </m:r>
                      <m:f>
                        <m:fPr>
                          <m:ctrlPr>
                            <a:rPr lang="ru-RU" sz="2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24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ru-RU" sz="2400" b="0" i="1" smtClean="0">
                              <a:latin typeface="Cambria Math"/>
                            </a:rPr>
                            <m:t>2х</m:t>
                          </m:r>
                        </m:den>
                      </m:f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221" name="TextBox 2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09856" y="5757455"/>
                <a:ext cx="1798313" cy="783804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4" name="Прямоугольник 223"/>
              <p:cNvSpPr/>
              <p:nvPr/>
            </p:nvSpPr>
            <p:spPr>
              <a:xfrm>
                <a:off x="3507374" y="1187158"/>
                <a:ext cx="5504992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2000" dirty="0" smtClean="0">
                    <a:latin typeface="Times New Roman" pitchFamily="18" charset="0"/>
                    <a:cs typeface="Times New Roman" pitchFamily="18" charset="0"/>
                  </a:rPr>
                  <a:t>Если </a:t>
                </a:r>
                <a14:m>
                  <m:oMath xmlns:m="http://schemas.openxmlformats.org/officeDocument/2006/math">
                    <m:r>
                      <a:rPr lang="ru-RU" sz="2000" b="1" i="1" smtClean="0">
                        <a:solidFill>
                          <a:srgbClr val="FF0000"/>
                        </a:solidFill>
                        <a:latin typeface="Cambria Math"/>
                      </a:rPr>
                      <m:t>𝒌</m:t>
                    </m:r>
                    <m:r>
                      <a:rPr lang="ru-RU" sz="2000" b="1" i="1" smtClean="0">
                        <a:solidFill>
                          <a:srgbClr val="FF0000"/>
                        </a:solidFill>
                        <a:latin typeface="Cambria Math"/>
                      </a:rPr>
                      <m:t>&lt;</m:t>
                    </m:r>
                    <m:r>
                      <a:rPr lang="ru-RU" sz="2000" b="1" i="1" smtClean="0">
                        <a:solidFill>
                          <a:srgbClr val="FF0000"/>
                        </a:solidFill>
                        <a:latin typeface="Cambria Math"/>
                      </a:rPr>
                      <m:t>𝟎</m:t>
                    </m:r>
                  </m:oMath>
                </a14:m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,то график </a:t>
                </a:r>
                <a:r>
                  <a:rPr lang="ru-RU" sz="2000" dirty="0" smtClean="0">
                    <a:latin typeface="Times New Roman" pitchFamily="18" charset="0"/>
                    <a:cs typeface="Times New Roman" pitchFamily="18" charset="0"/>
                  </a:rPr>
                  <a:t>функции расположен во второй </a:t>
                </a:r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и четвертой четверти.</a:t>
                </a:r>
              </a:p>
            </p:txBody>
          </p:sp>
        </mc:Choice>
        <mc:Fallback xmlns="">
          <p:sp>
            <p:nvSpPr>
              <p:cNvPr id="224" name="Прямоугольник 2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7374" y="1187158"/>
                <a:ext cx="5504992" cy="707886"/>
              </a:xfrm>
              <a:prstGeom prst="rect">
                <a:avLst/>
              </a:prstGeom>
              <a:blipFill rotWithShape="1">
                <a:blip r:embed="rId7"/>
                <a:stretch>
                  <a:fillRect l="-1107" t="-4310" b="-1465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Прямоугольник 35"/>
          <p:cNvSpPr/>
          <p:nvPr/>
        </p:nvSpPr>
        <p:spPr>
          <a:xfrm>
            <a:off x="3472424" y="1895044"/>
            <a:ext cx="54930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Далее поступаем как в предыдущей задаче.</a:t>
            </a:r>
          </a:p>
        </p:txBody>
      </p:sp>
      <p:cxnSp>
        <p:nvCxnSpPr>
          <p:cNvPr id="38" name="Прямая соединительная линия 37"/>
          <p:cNvCxnSpPr>
            <a:endCxn id="202" idx="2"/>
          </p:cNvCxnSpPr>
          <p:nvPr/>
        </p:nvCxnSpPr>
        <p:spPr>
          <a:xfrm>
            <a:off x="1952468" y="5126064"/>
            <a:ext cx="25258" cy="452696"/>
          </a:xfrm>
          <a:prstGeom prst="line">
            <a:avLst/>
          </a:prstGeom>
          <a:ln w="3810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flipH="1" flipV="1">
            <a:off x="1650806" y="5520786"/>
            <a:ext cx="297681" cy="10053"/>
          </a:xfrm>
          <a:prstGeom prst="line">
            <a:avLst/>
          </a:prstGeom>
          <a:ln w="3810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1336466" y="5317733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-2</a:t>
            </a:r>
          </a:p>
        </p:txBody>
      </p:sp>
      <p:cxnSp>
        <p:nvCxnSpPr>
          <p:cNvPr id="44" name="Прямая соединительная линия 43"/>
          <p:cNvCxnSpPr/>
          <p:nvPr/>
        </p:nvCxnSpPr>
        <p:spPr>
          <a:xfrm flipV="1">
            <a:off x="1977726" y="1443411"/>
            <a:ext cx="373" cy="313553"/>
          </a:xfrm>
          <a:prstGeom prst="line">
            <a:avLst/>
          </a:prstGeom>
          <a:ln w="3810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flipH="1">
            <a:off x="1749251" y="1411382"/>
            <a:ext cx="203217" cy="0"/>
          </a:xfrm>
          <a:prstGeom prst="line">
            <a:avLst/>
          </a:prstGeom>
          <a:ln w="3810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1371442" y="1187158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4611100" y="2383105"/>
            <a:ext cx="29963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А – 1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Б – 3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В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- 2</a:t>
            </a:r>
          </a:p>
        </p:txBody>
      </p:sp>
    </p:spTree>
    <p:extLst>
      <p:ext uri="{BB962C8B-B14F-4D97-AF65-F5344CB8AC3E}">
        <p14:creationId xmlns:p14="http://schemas.microsoft.com/office/powerpoint/2010/main" val="2696594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" dur="20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6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4" dur="20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800"/>
                            </p:stCondLst>
                            <p:childTnLst>
                              <p:par>
                                <p:cTn id="18" presetID="6" presetClass="emph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9" dur="2000" fill="hold"/>
                                        <p:tgtEl>
                                          <p:spTgt spid="2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63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1.94444E-6 -3.7037E-6 L -0.78819 0.11204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410" y="56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500"/>
                            </p:stCondLst>
                            <p:childTnLst>
                              <p:par>
                                <p:cTn id="56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4.81481E-6 L -0.61597 -0.13009 " pathEditMode="relative" rAng="0" ptsTypes="AA">
                                      <p:cBhvr>
                                        <p:cTn id="57" dur="20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799" y="-65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63" presetClass="path" presetSubtype="0" accel="50000" decel="5000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4.16667E-6 3.7037E-7 L -0.2132 -0.03056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660" y="-15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8" grpId="0" animBg="1"/>
      <p:bldP spid="219" grpId="0" animBg="1"/>
      <p:bldP spid="220" grpId="0" animBg="1"/>
      <p:bldP spid="220" grpId="1" animBg="1"/>
      <p:bldP spid="221" grpId="0" animBg="1"/>
      <p:bldP spid="224" grpId="0" animBg="1"/>
      <p:bldP spid="36" grpId="0"/>
      <p:bldP spid="41" grpId="0"/>
      <p:bldP spid="48" grpId="0"/>
      <p:bldP spid="4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6695" y="-276957"/>
            <a:ext cx="9571785" cy="729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" name="Group 2439"/>
          <p:cNvGrpSpPr>
            <a:grpSpLocks/>
          </p:cNvGrpSpPr>
          <p:nvPr/>
        </p:nvGrpSpPr>
        <p:grpSpPr bwMode="auto">
          <a:xfrm>
            <a:off x="125823" y="3832782"/>
            <a:ext cx="2626572" cy="2821454"/>
            <a:chOff x="2496" y="144"/>
            <a:chExt cx="3072" cy="4032"/>
          </a:xfrm>
        </p:grpSpPr>
        <p:sp>
          <p:nvSpPr>
            <p:cNvPr id="4" name="Line 722"/>
            <p:cNvSpPr>
              <a:spLocks noChangeShapeType="1"/>
            </p:cNvSpPr>
            <p:nvPr/>
          </p:nvSpPr>
          <p:spPr bwMode="auto">
            <a:xfrm>
              <a:off x="5568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5" name="Line 751"/>
            <p:cNvSpPr>
              <a:spLocks noChangeShapeType="1"/>
            </p:cNvSpPr>
            <p:nvPr/>
          </p:nvSpPr>
          <p:spPr bwMode="auto">
            <a:xfrm>
              <a:off x="2496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6" name="Line 754"/>
            <p:cNvSpPr>
              <a:spLocks noChangeShapeType="1"/>
            </p:cNvSpPr>
            <p:nvPr/>
          </p:nvSpPr>
          <p:spPr bwMode="auto">
            <a:xfrm>
              <a:off x="2752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7" name="Line 757"/>
            <p:cNvSpPr>
              <a:spLocks noChangeShapeType="1"/>
            </p:cNvSpPr>
            <p:nvPr/>
          </p:nvSpPr>
          <p:spPr bwMode="auto">
            <a:xfrm>
              <a:off x="3008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8" name="Line 760"/>
            <p:cNvSpPr>
              <a:spLocks noChangeShapeType="1"/>
            </p:cNvSpPr>
            <p:nvPr/>
          </p:nvSpPr>
          <p:spPr bwMode="auto">
            <a:xfrm>
              <a:off x="3264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9" name="Line 763"/>
            <p:cNvSpPr>
              <a:spLocks noChangeShapeType="1"/>
            </p:cNvSpPr>
            <p:nvPr/>
          </p:nvSpPr>
          <p:spPr bwMode="auto">
            <a:xfrm>
              <a:off x="3520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0" name="Line 766"/>
            <p:cNvSpPr>
              <a:spLocks noChangeShapeType="1"/>
            </p:cNvSpPr>
            <p:nvPr/>
          </p:nvSpPr>
          <p:spPr bwMode="auto">
            <a:xfrm>
              <a:off x="3776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1" name="Line 769"/>
            <p:cNvSpPr>
              <a:spLocks noChangeShapeType="1"/>
            </p:cNvSpPr>
            <p:nvPr/>
          </p:nvSpPr>
          <p:spPr bwMode="auto">
            <a:xfrm>
              <a:off x="4032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2" name="Line 772"/>
            <p:cNvSpPr>
              <a:spLocks noChangeShapeType="1"/>
            </p:cNvSpPr>
            <p:nvPr/>
          </p:nvSpPr>
          <p:spPr bwMode="auto">
            <a:xfrm>
              <a:off x="4288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3" name="Line 775"/>
            <p:cNvSpPr>
              <a:spLocks noChangeShapeType="1"/>
            </p:cNvSpPr>
            <p:nvPr/>
          </p:nvSpPr>
          <p:spPr bwMode="auto">
            <a:xfrm>
              <a:off x="4544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4" name="Line 778"/>
            <p:cNvSpPr>
              <a:spLocks noChangeShapeType="1"/>
            </p:cNvSpPr>
            <p:nvPr/>
          </p:nvSpPr>
          <p:spPr bwMode="auto">
            <a:xfrm>
              <a:off x="4800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5" name="Line 781"/>
            <p:cNvSpPr>
              <a:spLocks noChangeShapeType="1"/>
            </p:cNvSpPr>
            <p:nvPr/>
          </p:nvSpPr>
          <p:spPr bwMode="auto">
            <a:xfrm>
              <a:off x="5056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6" name="Line 784"/>
            <p:cNvSpPr>
              <a:spLocks noChangeShapeType="1"/>
            </p:cNvSpPr>
            <p:nvPr/>
          </p:nvSpPr>
          <p:spPr bwMode="auto">
            <a:xfrm>
              <a:off x="5312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grpSp>
          <p:nvGrpSpPr>
            <p:cNvPr id="17" name="Group 2433"/>
            <p:cNvGrpSpPr>
              <a:grpSpLocks/>
            </p:cNvGrpSpPr>
            <p:nvPr/>
          </p:nvGrpSpPr>
          <p:grpSpPr bwMode="auto">
            <a:xfrm>
              <a:off x="2496" y="144"/>
              <a:ext cx="3072" cy="4032"/>
              <a:chOff x="192" y="144"/>
              <a:chExt cx="5376" cy="4032"/>
            </a:xfrm>
          </p:grpSpPr>
          <p:sp>
            <p:nvSpPr>
              <p:cNvPr id="18" name="Line 719"/>
              <p:cNvSpPr>
                <a:spLocks noChangeShapeType="1"/>
              </p:cNvSpPr>
              <p:nvPr/>
            </p:nvSpPr>
            <p:spPr bwMode="auto">
              <a:xfrm>
                <a:off x="192" y="144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9" name="Line 720"/>
              <p:cNvSpPr>
                <a:spLocks noChangeShapeType="1"/>
              </p:cNvSpPr>
              <p:nvPr/>
            </p:nvSpPr>
            <p:spPr bwMode="auto">
              <a:xfrm>
                <a:off x="192" y="4176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0" name="Line 725"/>
              <p:cNvSpPr>
                <a:spLocks noChangeShapeType="1"/>
              </p:cNvSpPr>
              <p:nvPr/>
            </p:nvSpPr>
            <p:spPr bwMode="auto">
              <a:xfrm>
                <a:off x="192" y="381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1" name="Line 788"/>
              <p:cNvSpPr>
                <a:spLocks noChangeShapeType="1"/>
              </p:cNvSpPr>
              <p:nvPr/>
            </p:nvSpPr>
            <p:spPr bwMode="auto">
              <a:xfrm>
                <a:off x="192" y="618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2" name="Line 891"/>
              <p:cNvSpPr>
                <a:spLocks noChangeShapeType="1"/>
              </p:cNvSpPr>
              <p:nvPr/>
            </p:nvSpPr>
            <p:spPr bwMode="auto">
              <a:xfrm>
                <a:off x="192" y="856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3" name="Line 994"/>
              <p:cNvSpPr>
                <a:spLocks noChangeShapeType="1"/>
              </p:cNvSpPr>
              <p:nvPr/>
            </p:nvSpPr>
            <p:spPr bwMode="auto">
              <a:xfrm>
                <a:off x="192" y="1093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4" name="Line 1097"/>
              <p:cNvSpPr>
                <a:spLocks noChangeShapeType="1"/>
              </p:cNvSpPr>
              <p:nvPr/>
            </p:nvSpPr>
            <p:spPr bwMode="auto">
              <a:xfrm>
                <a:off x="192" y="1330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5" name="Line 1200"/>
              <p:cNvSpPr>
                <a:spLocks noChangeShapeType="1"/>
              </p:cNvSpPr>
              <p:nvPr/>
            </p:nvSpPr>
            <p:spPr bwMode="auto">
              <a:xfrm>
                <a:off x="192" y="1567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6" name="Line 1303"/>
              <p:cNvSpPr>
                <a:spLocks noChangeShapeType="1"/>
              </p:cNvSpPr>
              <p:nvPr/>
            </p:nvSpPr>
            <p:spPr bwMode="auto">
              <a:xfrm>
                <a:off x="192" y="1804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7" name="Line 1406"/>
              <p:cNvSpPr>
                <a:spLocks noChangeShapeType="1"/>
              </p:cNvSpPr>
              <p:nvPr/>
            </p:nvSpPr>
            <p:spPr bwMode="auto">
              <a:xfrm>
                <a:off x="192" y="2041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8" name="Line 1509"/>
              <p:cNvSpPr>
                <a:spLocks noChangeShapeType="1"/>
              </p:cNvSpPr>
              <p:nvPr/>
            </p:nvSpPr>
            <p:spPr bwMode="auto">
              <a:xfrm>
                <a:off x="192" y="2279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9" name="Line 1612"/>
              <p:cNvSpPr>
                <a:spLocks noChangeShapeType="1"/>
              </p:cNvSpPr>
              <p:nvPr/>
            </p:nvSpPr>
            <p:spPr bwMode="auto">
              <a:xfrm>
                <a:off x="192" y="2516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0" name="Line 1715"/>
              <p:cNvSpPr>
                <a:spLocks noChangeShapeType="1"/>
              </p:cNvSpPr>
              <p:nvPr/>
            </p:nvSpPr>
            <p:spPr bwMode="auto">
              <a:xfrm>
                <a:off x="192" y="2753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1" name="Line 1818"/>
              <p:cNvSpPr>
                <a:spLocks noChangeShapeType="1"/>
              </p:cNvSpPr>
              <p:nvPr/>
            </p:nvSpPr>
            <p:spPr bwMode="auto">
              <a:xfrm>
                <a:off x="192" y="2990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2" name="Line 1921"/>
              <p:cNvSpPr>
                <a:spLocks noChangeShapeType="1"/>
              </p:cNvSpPr>
              <p:nvPr/>
            </p:nvSpPr>
            <p:spPr bwMode="auto">
              <a:xfrm>
                <a:off x="192" y="3227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3" name="Line 2024"/>
              <p:cNvSpPr>
                <a:spLocks noChangeShapeType="1"/>
              </p:cNvSpPr>
              <p:nvPr/>
            </p:nvSpPr>
            <p:spPr bwMode="auto">
              <a:xfrm>
                <a:off x="192" y="3464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4" name="Line 2127"/>
              <p:cNvSpPr>
                <a:spLocks noChangeShapeType="1"/>
              </p:cNvSpPr>
              <p:nvPr/>
            </p:nvSpPr>
            <p:spPr bwMode="auto">
              <a:xfrm>
                <a:off x="192" y="3702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5" name="Line 2230"/>
              <p:cNvSpPr>
                <a:spLocks noChangeShapeType="1"/>
              </p:cNvSpPr>
              <p:nvPr/>
            </p:nvSpPr>
            <p:spPr bwMode="auto">
              <a:xfrm>
                <a:off x="192" y="3939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</p:grpSp>
      </p:grpSp>
      <p:cxnSp>
        <p:nvCxnSpPr>
          <p:cNvPr id="104" name="Прямая со стрелкой 103"/>
          <p:cNvCxnSpPr>
            <a:endCxn id="11" idx="0"/>
          </p:cNvCxnSpPr>
          <p:nvPr/>
        </p:nvCxnSpPr>
        <p:spPr>
          <a:xfrm flipV="1">
            <a:off x="1424956" y="3832782"/>
            <a:ext cx="14153" cy="2801167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Прямая со стрелкой 105"/>
          <p:cNvCxnSpPr/>
          <p:nvPr/>
        </p:nvCxnSpPr>
        <p:spPr>
          <a:xfrm>
            <a:off x="125822" y="5163753"/>
            <a:ext cx="2626573" cy="12203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TextBox 108"/>
          <p:cNvSpPr txBox="1"/>
          <p:nvPr/>
        </p:nvSpPr>
        <p:spPr>
          <a:xfrm>
            <a:off x="1569862" y="3694501"/>
            <a:ext cx="3754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У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5383296" y="5258184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Х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1125061" y="5092515"/>
            <a:ext cx="4927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0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1500304" y="4833255"/>
            <a:ext cx="3353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1</a:t>
            </a:r>
            <a:endParaRPr lang="ru-RU" sz="2000" b="1" dirty="0">
              <a:solidFill>
                <a:srgbClr val="002060"/>
              </a:solidFill>
            </a:endParaRPr>
          </a:p>
        </p:txBody>
      </p:sp>
      <p:grpSp>
        <p:nvGrpSpPr>
          <p:cNvPr id="114" name="Group 2439"/>
          <p:cNvGrpSpPr>
            <a:grpSpLocks/>
          </p:cNvGrpSpPr>
          <p:nvPr/>
        </p:nvGrpSpPr>
        <p:grpSpPr bwMode="auto">
          <a:xfrm>
            <a:off x="3001779" y="3767103"/>
            <a:ext cx="2753735" cy="2913304"/>
            <a:chOff x="2496" y="144"/>
            <a:chExt cx="3072" cy="4032"/>
          </a:xfrm>
        </p:grpSpPr>
        <p:sp>
          <p:nvSpPr>
            <p:cNvPr id="115" name="Line 722"/>
            <p:cNvSpPr>
              <a:spLocks noChangeShapeType="1"/>
            </p:cNvSpPr>
            <p:nvPr/>
          </p:nvSpPr>
          <p:spPr bwMode="auto">
            <a:xfrm>
              <a:off x="5568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16" name="Line 751"/>
            <p:cNvSpPr>
              <a:spLocks noChangeShapeType="1"/>
            </p:cNvSpPr>
            <p:nvPr/>
          </p:nvSpPr>
          <p:spPr bwMode="auto">
            <a:xfrm>
              <a:off x="2496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17" name="Line 754"/>
            <p:cNvSpPr>
              <a:spLocks noChangeShapeType="1"/>
            </p:cNvSpPr>
            <p:nvPr/>
          </p:nvSpPr>
          <p:spPr bwMode="auto">
            <a:xfrm>
              <a:off x="2752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18" name="Line 757"/>
            <p:cNvSpPr>
              <a:spLocks noChangeShapeType="1"/>
            </p:cNvSpPr>
            <p:nvPr/>
          </p:nvSpPr>
          <p:spPr bwMode="auto">
            <a:xfrm>
              <a:off x="3008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19" name="Line 760"/>
            <p:cNvSpPr>
              <a:spLocks noChangeShapeType="1"/>
            </p:cNvSpPr>
            <p:nvPr/>
          </p:nvSpPr>
          <p:spPr bwMode="auto">
            <a:xfrm>
              <a:off x="3264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20" name="Line 763"/>
            <p:cNvSpPr>
              <a:spLocks noChangeShapeType="1"/>
            </p:cNvSpPr>
            <p:nvPr/>
          </p:nvSpPr>
          <p:spPr bwMode="auto">
            <a:xfrm>
              <a:off x="3520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21" name="Line 766"/>
            <p:cNvSpPr>
              <a:spLocks noChangeShapeType="1"/>
            </p:cNvSpPr>
            <p:nvPr/>
          </p:nvSpPr>
          <p:spPr bwMode="auto">
            <a:xfrm>
              <a:off x="3776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22" name="Line 769"/>
            <p:cNvSpPr>
              <a:spLocks noChangeShapeType="1"/>
            </p:cNvSpPr>
            <p:nvPr/>
          </p:nvSpPr>
          <p:spPr bwMode="auto">
            <a:xfrm>
              <a:off x="4032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23" name="Line 772"/>
            <p:cNvSpPr>
              <a:spLocks noChangeShapeType="1"/>
            </p:cNvSpPr>
            <p:nvPr/>
          </p:nvSpPr>
          <p:spPr bwMode="auto">
            <a:xfrm>
              <a:off x="4288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24" name="Line 775"/>
            <p:cNvSpPr>
              <a:spLocks noChangeShapeType="1"/>
            </p:cNvSpPr>
            <p:nvPr/>
          </p:nvSpPr>
          <p:spPr bwMode="auto">
            <a:xfrm>
              <a:off x="4544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25" name="Line 778"/>
            <p:cNvSpPr>
              <a:spLocks noChangeShapeType="1"/>
            </p:cNvSpPr>
            <p:nvPr/>
          </p:nvSpPr>
          <p:spPr bwMode="auto">
            <a:xfrm>
              <a:off x="4800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26" name="Line 781"/>
            <p:cNvSpPr>
              <a:spLocks noChangeShapeType="1"/>
            </p:cNvSpPr>
            <p:nvPr/>
          </p:nvSpPr>
          <p:spPr bwMode="auto">
            <a:xfrm>
              <a:off x="5056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27" name="Line 784"/>
            <p:cNvSpPr>
              <a:spLocks noChangeShapeType="1"/>
            </p:cNvSpPr>
            <p:nvPr/>
          </p:nvSpPr>
          <p:spPr bwMode="auto">
            <a:xfrm>
              <a:off x="5312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grpSp>
          <p:nvGrpSpPr>
            <p:cNvPr id="128" name="Group 2433"/>
            <p:cNvGrpSpPr>
              <a:grpSpLocks/>
            </p:cNvGrpSpPr>
            <p:nvPr/>
          </p:nvGrpSpPr>
          <p:grpSpPr bwMode="auto">
            <a:xfrm>
              <a:off x="2496" y="144"/>
              <a:ext cx="3072" cy="4032"/>
              <a:chOff x="192" y="144"/>
              <a:chExt cx="5376" cy="4032"/>
            </a:xfrm>
          </p:grpSpPr>
          <p:sp>
            <p:nvSpPr>
              <p:cNvPr id="129" name="Line 719"/>
              <p:cNvSpPr>
                <a:spLocks noChangeShapeType="1"/>
              </p:cNvSpPr>
              <p:nvPr/>
            </p:nvSpPr>
            <p:spPr bwMode="auto">
              <a:xfrm>
                <a:off x="192" y="144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30" name="Line 720"/>
              <p:cNvSpPr>
                <a:spLocks noChangeShapeType="1"/>
              </p:cNvSpPr>
              <p:nvPr/>
            </p:nvSpPr>
            <p:spPr bwMode="auto">
              <a:xfrm>
                <a:off x="192" y="4176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31" name="Line 725"/>
              <p:cNvSpPr>
                <a:spLocks noChangeShapeType="1"/>
              </p:cNvSpPr>
              <p:nvPr/>
            </p:nvSpPr>
            <p:spPr bwMode="auto">
              <a:xfrm>
                <a:off x="192" y="381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32" name="Line 788"/>
              <p:cNvSpPr>
                <a:spLocks noChangeShapeType="1"/>
              </p:cNvSpPr>
              <p:nvPr/>
            </p:nvSpPr>
            <p:spPr bwMode="auto">
              <a:xfrm>
                <a:off x="192" y="618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33" name="Line 891"/>
              <p:cNvSpPr>
                <a:spLocks noChangeShapeType="1"/>
              </p:cNvSpPr>
              <p:nvPr/>
            </p:nvSpPr>
            <p:spPr bwMode="auto">
              <a:xfrm>
                <a:off x="192" y="856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34" name="Line 994"/>
              <p:cNvSpPr>
                <a:spLocks noChangeShapeType="1"/>
              </p:cNvSpPr>
              <p:nvPr/>
            </p:nvSpPr>
            <p:spPr bwMode="auto">
              <a:xfrm>
                <a:off x="192" y="1093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35" name="Line 1097"/>
              <p:cNvSpPr>
                <a:spLocks noChangeShapeType="1"/>
              </p:cNvSpPr>
              <p:nvPr/>
            </p:nvSpPr>
            <p:spPr bwMode="auto">
              <a:xfrm>
                <a:off x="192" y="1330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36" name="Line 1200"/>
              <p:cNvSpPr>
                <a:spLocks noChangeShapeType="1"/>
              </p:cNvSpPr>
              <p:nvPr/>
            </p:nvSpPr>
            <p:spPr bwMode="auto">
              <a:xfrm>
                <a:off x="192" y="1567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37" name="Line 1303"/>
              <p:cNvSpPr>
                <a:spLocks noChangeShapeType="1"/>
              </p:cNvSpPr>
              <p:nvPr/>
            </p:nvSpPr>
            <p:spPr bwMode="auto">
              <a:xfrm>
                <a:off x="192" y="1804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38" name="Line 1406"/>
              <p:cNvSpPr>
                <a:spLocks noChangeShapeType="1"/>
              </p:cNvSpPr>
              <p:nvPr/>
            </p:nvSpPr>
            <p:spPr bwMode="auto">
              <a:xfrm>
                <a:off x="192" y="2041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39" name="Line 1509"/>
              <p:cNvSpPr>
                <a:spLocks noChangeShapeType="1"/>
              </p:cNvSpPr>
              <p:nvPr/>
            </p:nvSpPr>
            <p:spPr bwMode="auto">
              <a:xfrm>
                <a:off x="192" y="2279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40" name="Line 1612"/>
              <p:cNvSpPr>
                <a:spLocks noChangeShapeType="1"/>
              </p:cNvSpPr>
              <p:nvPr/>
            </p:nvSpPr>
            <p:spPr bwMode="auto">
              <a:xfrm>
                <a:off x="192" y="2516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41" name="Line 1715"/>
              <p:cNvSpPr>
                <a:spLocks noChangeShapeType="1"/>
              </p:cNvSpPr>
              <p:nvPr/>
            </p:nvSpPr>
            <p:spPr bwMode="auto">
              <a:xfrm>
                <a:off x="192" y="2753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42" name="Line 1818"/>
              <p:cNvSpPr>
                <a:spLocks noChangeShapeType="1"/>
              </p:cNvSpPr>
              <p:nvPr/>
            </p:nvSpPr>
            <p:spPr bwMode="auto">
              <a:xfrm>
                <a:off x="192" y="2990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43" name="Line 1921"/>
              <p:cNvSpPr>
                <a:spLocks noChangeShapeType="1"/>
              </p:cNvSpPr>
              <p:nvPr/>
            </p:nvSpPr>
            <p:spPr bwMode="auto">
              <a:xfrm>
                <a:off x="192" y="3227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44" name="Line 2024"/>
              <p:cNvSpPr>
                <a:spLocks noChangeShapeType="1"/>
              </p:cNvSpPr>
              <p:nvPr/>
            </p:nvSpPr>
            <p:spPr bwMode="auto">
              <a:xfrm>
                <a:off x="192" y="3464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45" name="Line 2127"/>
              <p:cNvSpPr>
                <a:spLocks noChangeShapeType="1"/>
              </p:cNvSpPr>
              <p:nvPr/>
            </p:nvSpPr>
            <p:spPr bwMode="auto">
              <a:xfrm>
                <a:off x="192" y="3702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46" name="Line 2230"/>
              <p:cNvSpPr>
                <a:spLocks noChangeShapeType="1"/>
              </p:cNvSpPr>
              <p:nvPr/>
            </p:nvSpPr>
            <p:spPr bwMode="auto">
              <a:xfrm>
                <a:off x="192" y="3939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</p:grpSp>
      </p:grpSp>
      <p:cxnSp>
        <p:nvCxnSpPr>
          <p:cNvPr id="147" name="Прямая со стрелкой 146"/>
          <p:cNvCxnSpPr/>
          <p:nvPr/>
        </p:nvCxnSpPr>
        <p:spPr>
          <a:xfrm flipV="1">
            <a:off x="4344275" y="3747087"/>
            <a:ext cx="0" cy="2888865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Прямая со стрелкой 147"/>
          <p:cNvCxnSpPr>
            <a:stCxn id="138" idx="0"/>
          </p:cNvCxnSpPr>
          <p:nvPr/>
        </p:nvCxnSpPr>
        <p:spPr>
          <a:xfrm>
            <a:off x="3001779" y="5137772"/>
            <a:ext cx="2753735" cy="25981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TextBox 149"/>
          <p:cNvSpPr txBox="1"/>
          <p:nvPr/>
        </p:nvSpPr>
        <p:spPr>
          <a:xfrm>
            <a:off x="4040549" y="4813774"/>
            <a:ext cx="4927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0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7136663" y="5109683"/>
            <a:ext cx="4927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0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4422695" y="5139011"/>
            <a:ext cx="3353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1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7432350" y="5200972"/>
            <a:ext cx="3353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1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154" name="TextBox 153"/>
          <p:cNvSpPr txBox="1"/>
          <p:nvPr/>
        </p:nvSpPr>
        <p:spPr>
          <a:xfrm>
            <a:off x="7056926" y="3733525"/>
            <a:ext cx="3754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У</a:t>
            </a:r>
          </a:p>
        </p:txBody>
      </p:sp>
      <p:sp>
        <p:nvSpPr>
          <p:cNvPr id="155" name="TextBox 154"/>
          <p:cNvSpPr txBox="1"/>
          <p:nvPr/>
        </p:nvSpPr>
        <p:spPr>
          <a:xfrm>
            <a:off x="8309230" y="5298757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Х</a:t>
            </a:r>
            <a:endParaRPr lang="ru-RU" sz="2400" b="1" dirty="0">
              <a:solidFill>
                <a:srgbClr val="002060"/>
              </a:solidFill>
            </a:endParaRPr>
          </a:p>
        </p:txBody>
      </p:sp>
      <p:grpSp>
        <p:nvGrpSpPr>
          <p:cNvPr id="156" name="Group 2439"/>
          <p:cNvGrpSpPr>
            <a:grpSpLocks/>
          </p:cNvGrpSpPr>
          <p:nvPr/>
        </p:nvGrpSpPr>
        <p:grpSpPr bwMode="auto">
          <a:xfrm>
            <a:off x="6156176" y="3733525"/>
            <a:ext cx="2453737" cy="2834473"/>
            <a:chOff x="2496" y="144"/>
            <a:chExt cx="3072" cy="4032"/>
          </a:xfrm>
        </p:grpSpPr>
        <p:sp>
          <p:nvSpPr>
            <p:cNvPr id="157" name="Line 722"/>
            <p:cNvSpPr>
              <a:spLocks noChangeShapeType="1"/>
            </p:cNvSpPr>
            <p:nvPr/>
          </p:nvSpPr>
          <p:spPr bwMode="auto">
            <a:xfrm>
              <a:off x="5568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58" name="Line 751"/>
            <p:cNvSpPr>
              <a:spLocks noChangeShapeType="1"/>
            </p:cNvSpPr>
            <p:nvPr/>
          </p:nvSpPr>
          <p:spPr bwMode="auto">
            <a:xfrm>
              <a:off x="2496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59" name="Line 754"/>
            <p:cNvSpPr>
              <a:spLocks noChangeShapeType="1"/>
            </p:cNvSpPr>
            <p:nvPr/>
          </p:nvSpPr>
          <p:spPr bwMode="auto">
            <a:xfrm>
              <a:off x="2752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60" name="Line 757"/>
            <p:cNvSpPr>
              <a:spLocks noChangeShapeType="1"/>
            </p:cNvSpPr>
            <p:nvPr/>
          </p:nvSpPr>
          <p:spPr bwMode="auto">
            <a:xfrm>
              <a:off x="3008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61" name="Line 760"/>
            <p:cNvSpPr>
              <a:spLocks noChangeShapeType="1"/>
            </p:cNvSpPr>
            <p:nvPr/>
          </p:nvSpPr>
          <p:spPr bwMode="auto">
            <a:xfrm>
              <a:off x="3264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62" name="Line 763"/>
            <p:cNvSpPr>
              <a:spLocks noChangeShapeType="1"/>
            </p:cNvSpPr>
            <p:nvPr/>
          </p:nvSpPr>
          <p:spPr bwMode="auto">
            <a:xfrm>
              <a:off x="3520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63" name="Line 766"/>
            <p:cNvSpPr>
              <a:spLocks noChangeShapeType="1"/>
            </p:cNvSpPr>
            <p:nvPr/>
          </p:nvSpPr>
          <p:spPr bwMode="auto">
            <a:xfrm>
              <a:off x="3776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64" name="Line 769"/>
            <p:cNvSpPr>
              <a:spLocks noChangeShapeType="1"/>
            </p:cNvSpPr>
            <p:nvPr/>
          </p:nvSpPr>
          <p:spPr bwMode="auto">
            <a:xfrm>
              <a:off x="4032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65" name="Line 772"/>
            <p:cNvSpPr>
              <a:spLocks noChangeShapeType="1"/>
            </p:cNvSpPr>
            <p:nvPr/>
          </p:nvSpPr>
          <p:spPr bwMode="auto">
            <a:xfrm>
              <a:off x="4288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66" name="Line 775"/>
            <p:cNvSpPr>
              <a:spLocks noChangeShapeType="1"/>
            </p:cNvSpPr>
            <p:nvPr/>
          </p:nvSpPr>
          <p:spPr bwMode="auto">
            <a:xfrm>
              <a:off x="4544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67" name="Line 778"/>
            <p:cNvSpPr>
              <a:spLocks noChangeShapeType="1"/>
            </p:cNvSpPr>
            <p:nvPr/>
          </p:nvSpPr>
          <p:spPr bwMode="auto">
            <a:xfrm>
              <a:off x="4800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68" name="Line 781"/>
            <p:cNvSpPr>
              <a:spLocks noChangeShapeType="1"/>
            </p:cNvSpPr>
            <p:nvPr/>
          </p:nvSpPr>
          <p:spPr bwMode="auto">
            <a:xfrm>
              <a:off x="5056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69" name="Line 784"/>
            <p:cNvSpPr>
              <a:spLocks noChangeShapeType="1"/>
            </p:cNvSpPr>
            <p:nvPr/>
          </p:nvSpPr>
          <p:spPr bwMode="auto">
            <a:xfrm>
              <a:off x="5312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grpSp>
          <p:nvGrpSpPr>
            <p:cNvPr id="170" name="Group 2433"/>
            <p:cNvGrpSpPr>
              <a:grpSpLocks/>
            </p:cNvGrpSpPr>
            <p:nvPr/>
          </p:nvGrpSpPr>
          <p:grpSpPr bwMode="auto">
            <a:xfrm>
              <a:off x="2496" y="144"/>
              <a:ext cx="3072" cy="4032"/>
              <a:chOff x="192" y="144"/>
              <a:chExt cx="5376" cy="4032"/>
            </a:xfrm>
          </p:grpSpPr>
          <p:sp>
            <p:nvSpPr>
              <p:cNvPr id="171" name="Line 719"/>
              <p:cNvSpPr>
                <a:spLocks noChangeShapeType="1"/>
              </p:cNvSpPr>
              <p:nvPr/>
            </p:nvSpPr>
            <p:spPr bwMode="auto">
              <a:xfrm>
                <a:off x="192" y="144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72" name="Line 720"/>
              <p:cNvSpPr>
                <a:spLocks noChangeShapeType="1"/>
              </p:cNvSpPr>
              <p:nvPr/>
            </p:nvSpPr>
            <p:spPr bwMode="auto">
              <a:xfrm>
                <a:off x="192" y="4176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73" name="Line 725"/>
              <p:cNvSpPr>
                <a:spLocks noChangeShapeType="1"/>
              </p:cNvSpPr>
              <p:nvPr/>
            </p:nvSpPr>
            <p:spPr bwMode="auto">
              <a:xfrm>
                <a:off x="192" y="381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74" name="Line 788"/>
              <p:cNvSpPr>
                <a:spLocks noChangeShapeType="1"/>
              </p:cNvSpPr>
              <p:nvPr/>
            </p:nvSpPr>
            <p:spPr bwMode="auto">
              <a:xfrm>
                <a:off x="192" y="618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75" name="Line 891"/>
              <p:cNvSpPr>
                <a:spLocks noChangeShapeType="1"/>
              </p:cNvSpPr>
              <p:nvPr/>
            </p:nvSpPr>
            <p:spPr bwMode="auto">
              <a:xfrm>
                <a:off x="192" y="856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76" name="Line 994"/>
              <p:cNvSpPr>
                <a:spLocks noChangeShapeType="1"/>
              </p:cNvSpPr>
              <p:nvPr/>
            </p:nvSpPr>
            <p:spPr bwMode="auto">
              <a:xfrm>
                <a:off x="192" y="1093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77" name="Line 1097"/>
              <p:cNvSpPr>
                <a:spLocks noChangeShapeType="1"/>
              </p:cNvSpPr>
              <p:nvPr/>
            </p:nvSpPr>
            <p:spPr bwMode="auto">
              <a:xfrm>
                <a:off x="192" y="1330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78" name="Line 1200"/>
              <p:cNvSpPr>
                <a:spLocks noChangeShapeType="1"/>
              </p:cNvSpPr>
              <p:nvPr/>
            </p:nvSpPr>
            <p:spPr bwMode="auto">
              <a:xfrm>
                <a:off x="192" y="1567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79" name="Line 1303"/>
              <p:cNvSpPr>
                <a:spLocks noChangeShapeType="1"/>
              </p:cNvSpPr>
              <p:nvPr/>
            </p:nvSpPr>
            <p:spPr bwMode="auto">
              <a:xfrm>
                <a:off x="192" y="1804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80" name="Line 1406"/>
              <p:cNvSpPr>
                <a:spLocks noChangeShapeType="1"/>
              </p:cNvSpPr>
              <p:nvPr/>
            </p:nvSpPr>
            <p:spPr bwMode="auto">
              <a:xfrm>
                <a:off x="192" y="2041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81" name="Line 1509"/>
              <p:cNvSpPr>
                <a:spLocks noChangeShapeType="1"/>
              </p:cNvSpPr>
              <p:nvPr/>
            </p:nvSpPr>
            <p:spPr bwMode="auto">
              <a:xfrm>
                <a:off x="192" y="2279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82" name="Line 1612"/>
              <p:cNvSpPr>
                <a:spLocks noChangeShapeType="1"/>
              </p:cNvSpPr>
              <p:nvPr/>
            </p:nvSpPr>
            <p:spPr bwMode="auto">
              <a:xfrm>
                <a:off x="192" y="2516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83" name="Line 1715"/>
              <p:cNvSpPr>
                <a:spLocks noChangeShapeType="1"/>
              </p:cNvSpPr>
              <p:nvPr/>
            </p:nvSpPr>
            <p:spPr bwMode="auto">
              <a:xfrm>
                <a:off x="192" y="2753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84" name="Line 1818"/>
              <p:cNvSpPr>
                <a:spLocks noChangeShapeType="1"/>
              </p:cNvSpPr>
              <p:nvPr/>
            </p:nvSpPr>
            <p:spPr bwMode="auto">
              <a:xfrm>
                <a:off x="192" y="2990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85" name="Line 1921"/>
              <p:cNvSpPr>
                <a:spLocks noChangeShapeType="1"/>
              </p:cNvSpPr>
              <p:nvPr/>
            </p:nvSpPr>
            <p:spPr bwMode="auto">
              <a:xfrm>
                <a:off x="192" y="3227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86" name="Line 2024"/>
              <p:cNvSpPr>
                <a:spLocks noChangeShapeType="1"/>
              </p:cNvSpPr>
              <p:nvPr/>
            </p:nvSpPr>
            <p:spPr bwMode="auto">
              <a:xfrm>
                <a:off x="192" y="3464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87" name="Line 2127"/>
              <p:cNvSpPr>
                <a:spLocks noChangeShapeType="1"/>
              </p:cNvSpPr>
              <p:nvPr/>
            </p:nvSpPr>
            <p:spPr bwMode="auto">
              <a:xfrm>
                <a:off x="192" y="3702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88" name="Line 2230"/>
              <p:cNvSpPr>
                <a:spLocks noChangeShapeType="1"/>
              </p:cNvSpPr>
              <p:nvPr/>
            </p:nvSpPr>
            <p:spPr bwMode="auto">
              <a:xfrm>
                <a:off x="192" y="3939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</p:grpSp>
      </p:grpSp>
      <p:cxnSp>
        <p:nvCxnSpPr>
          <p:cNvPr id="193" name="Прямая со стрелкой 192"/>
          <p:cNvCxnSpPr/>
          <p:nvPr/>
        </p:nvCxnSpPr>
        <p:spPr>
          <a:xfrm flipV="1">
            <a:off x="7383045" y="3733525"/>
            <a:ext cx="0" cy="2849879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Прямая со стрелкой 194"/>
          <p:cNvCxnSpPr>
            <a:stCxn id="181" idx="0"/>
          </p:cNvCxnSpPr>
          <p:nvPr/>
        </p:nvCxnSpPr>
        <p:spPr>
          <a:xfrm flipV="1">
            <a:off x="6156176" y="5223755"/>
            <a:ext cx="2453737" cy="10663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7" name="TextBox 196"/>
          <p:cNvSpPr txBox="1"/>
          <p:nvPr/>
        </p:nvSpPr>
        <p:spPr>
          <a:xfrm>
            <a:off x="4462178" y="3694500"/>
            <a:ext cx="3754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У</a:t>
            </a:r>
          </a:p>
        </p:txBody>
      </p:sp>
      <p:sp>
        <p:nvSpPr>
          <p:cNvPr id="198" name="Полилиния 197"/>
          <p:cNvSpPr/>
          <p:nvPr/>
        </p:nvSpPr>
        <p:spPr>
          <a:xfrm rot="21400460">
            <a:off x="-80745" y="3785247"/>
            <a:ext cx="1416847" cy="1259442"/>
          </a:xfrm>
          <a:custGeom>
            <a:avLst/>
            <a:gdLst>
              <a:gd name="connsiteX0" fmla="*/ 0 w 1478280"/>
              <a:gd name="connsiteY0" fmla="*/ 1326330 h 1326330"/>
              <a:gd name="connsiteX1" fmla="*/ 853440 w 1478280"/>
              <a:gd name="connsiteY1" fmla="*/ 1219650 h 1326330"/>
              <a:gd name="connsiteX2" fmla="*/ 1264920 w 1478280"/>
              <a:gd name="connsiteY2" fmla="*/ 960570 h 1326330"/>
              <a:gd name="connsiteX3" fmla="*/ 1463040 w 1478280"/>
              <a:gd name="connsiteY3" fmla="*/ 76650 h 1326330"/>
              <a:gd name="connsiteX4" fmla="*/ 1463040 w 1478280"/>
              <a:gd name="connsiteY4" fmla="*/ 46170 h 1326330"/>
              <a:gd name="connsiteX5" fmla="*/ 1463040 w 1478280"/>
              <a:gd name="connsiteY5" fmla="*/ 30930 h 1326330"/>
              <a:gd name="connsiteX6" fmla="*/ 1478280 w 1478280"/>
              <a:gd name="connsiteY6" fmla="*/ 450 h 1326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78280" h="1326330">
                <a:moveTo>
                  <a:pt x="0" y="1326330"/>
                </a:moveTo>
                <a:cubicBezTo>
                  <a:pt x="321310" y="1303470"/>
                  <a:pt x="642620" y="1280610"/>
                  <a:pt x="853440" y="1219650"/>
                </a:cubicBezTo>
                <a:cubicBezTo>
                  <a:pt x="1064260" y="1158690"/>
                  <a:pt x="1163320" y="1151070"/>
                  <a:pt x="1264920" y="960570"/>
                </a:cubicBezTo>
                <a:cubicBezTo>
                  <a:pt x="1366520" y="770070"/>
                  <a:pt x="1430020" y="229050"/>
                  <a:pt x="1463040" y="76650"/>
                </a:cubicBezTo>
                <a:cubicBezTo>
                  <a:pt x="1496060" y="-75750"/>
                  <a:pt x="1463040" y="46170"/>
                  <a:pt x="1463040" y="46170"/>
                </a:cubicBezTo>
                <a:cubicBezTo>
                  <a:pt x="1463040" y="38550"/>
                  <a:pt x="1460500" y="38550"/>
                  <a:pt x="1463040" y="30930"/>
                </a:cubicBezTo>
                <a:cubicBezTo>
                  <a:pt x="1465580" y="23310"/>
                  <a:pt x="1471930" y="11880"/>
                  <a:pt x="1478280" y="450"/>
                </a:cubicBezTo>
              </a:path>
            </a:pathLst>
          </a:cu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2" name="Полилиния 201"/>
          <p:cNvSpPr/>
          <p:nvPr/>
        </p:nvSpPr>
        <p:spPr>
          <a:xfrm rot="10800000">
            <a:off x="1569862" y="5309737"/>
            <a:ext cx="1431917" cy="1234954"/>
          </a:xfrm>
          <a:custGeom>
            <a:avLst/>
            <a:gdLst>
              <a:gd name="connsiteX0" fmla="*/ 0 w 1478280"/>
              <a:gd name="connsiteY0" fmla="*/ 1326330 h 1326330"/>
              <a:gd name="connsiteX1" fmla="*/ 853440 w 1478280"/>
              <a:gd name="connsiteY1" fmla="*/ 1219650 h 1326330"/>
              <a:gd name="connsiteX2" fmla="*/ 1264920 w 1478280"/>
              <a:gd name="connsiteY2" fmla="*/ 960570 h 1326330"/>
              <a:gd name="connsiteX3" fmla="*/ 1463040 w 1478280"/>
              <a:gd name="connsiteY3" fmla="*/ 76650 h 1326330"/>
              <a:gd name="connsiteX4" fmla="*/ 1463040 w 1478280"/>
              <a:gd name="connsiteY4" fmla="*/ 46170 h 1326330"/>
              <a:gd name="connsiteX5" fmla="*/ 1463040 w 1478280"/>
              <a:gd name="connsiteY5" fmla="*/ 30930 h 1326330"/>
              <a:gd name="connsiteX6" fmla="*/ 1478280 w 1478280"/>
              <a:gd name="connsiteY6" fmla="*/ 450 h 1326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78280" h="1326330">
                <a:moveTo>
                  <a:pt x="0" y="1326330"/>
                </a:moveTo>
                <a:cubicBezTo>
                  <a:pt x="321310" y="1303470"/>
                  <a:pt x="642620" y="1280610"/>
                  <a:pt x="853440" y="1219650"/>
                </a:cubicBezTo>
                <a:cubicBezTo>
                  <a:pt x="1064260" y="1158690"/>
                  <a:pt x="1163320" y="1151070"/>
                  <a:pt x="1264920" y="960570"/>
                </a:cubicBezTo>
                <a:cubicBezTo>
                  <a:pt x="1366520" y="770070"/>
                  <a:pt x="1430020" y="229050"/>
                  <a:pt x="1463040" y="76650"/>
                </a:cubicBezTo>
                <a:cubicBezTo>
                  <a:pt x="1496060" y="-75750"/>
                  <a:pt x="1463040" y="46170"/>
                  <a:pt x="1463040" y="46170"/>
                </a:cubicBezTo>
                <a:cubicBezTo>
                  <a:pt x="1463040" y="38550"/>
                  <a:pt x="1460500" y="38550"/>
                  <a:pt x="1463040" y="30930"/>
                </a:cubicBezTo>
                <a:cubicBezTo>
                  <a:pt x="1465580" y="23310"/>
                  <a:pt x="1471930" y="11880"/>
                  <a:pt x="1478280" y="450"/>
                </a:cubicBezTo>
              </a:path>
            </a:pathLst>
          </a:cu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3" name="Полилиния 202"/>
          <p:cNvSpPr/>
          <p:nvPr/>
        </p:nvSpPr>
        <p:spPr>
          <a:xfrm>
            <a:off x="7529410" y="3801109"/>
            <a:ext cx="1318780" cy="1227718"/>
          </a:xfrm>
          <a:custGeom>
            <a:avLst/>
            <a:gdLst>
              <a:gd name="connsiteX0" fmla="*/ 0 w 1406288"/>
              <a:gd name="connsiteY0" fmla="*/ 0 h 1405012"/>
              <a:gd name="connsiteX1" fmla="*/ 60960 w 1406288"/>
              <a:gd name="connsiteY1" fmla="*/ 731520 h 1405012"/>
              <a:gd name="connsiteX2" fmla="*/ 182880 w 1406288"/>
              <a:gd name="connsiteY2" fmla="*/ 1158240 h 1405012"/>
              <a:gd name="connsiteX3" fmla="*/ 426720 w 1406288"/>
              <a:gd name="connsiteY3" fmla="*/ 1371600 h 1405012"/>
              <a:gd name="connsiteX4" fmla="*/ 1310640 w 1406288"/>
              <a:gd name="connsiteY4" fmla="*/ 1402080 h 1405012"/>
              <a:gd name="connsiteX5" fmla="*/ 1341120 w 1406288"/>
              <a:gd name="connsiteY5" fmla="*/ 1402080 h 1405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06288" h="1405012">
                <a:moveTo>
                  <a:pt x="0" y="0"/>
                </a:moveTo>
                <a:cubicBezTo>
                  <a:pt x="15240" y="269240"/>
                  <a:pt x="30480" y="538480"/>
                  <a:pt x="60960" y="731520"/>
                </a:cubicBezTo>
                <a:cubicBezTo>
                  <a:pt x="91440" y="924560"/>
                  <a:pt x="121920" y="1051560"/>
                  <a:pt x="182880" y="1158240"/>
                </a:cubicBezTo>
                <a:cubicBezTo>
                  <a:pt x="243840" y="1264920"/>
                  <a:pt x="238760" y="1330960"/>
                  <a:pt x="426720" y="1371600"/>
                </a:cubicBezTo>
                <a:cubicBezTo>
                  <a:pt x="614680" y="1412240"/>
                  <a:pt x="1158240" y="1397000"/>
                  <a:pt x="1310640" y="1402080"/>
                </a:cubicBezTo>
                <a:cubicBezTo>
                  <a:pt x="1463040" y="1407160"/>
                  <a:pt x="1402080" y="1404620"/>
                  <a:pt x="1341120" y="1402080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4" name="Полилиния 203"/>
          <p:cNvSpPr/>
          <p:nvPr/>
        </p:nvSpPr>
        <p:spPr>
          <a:xfrm rot="10952491">
            <a:off x="5857026" y="5408471"/>
            <a:ext cx="1361767" cy="1195874"/>
          </a:xfrm>
          <a:custGeom>
            <a:avLst/>
            <a:gdLst>
              <a:gd name="connsiteX0" fmla="*/ 0 w 1406288"/>
              <a:gd name="connsiteY0" fmla="*/ 0 h 1405012"/>
              <a:gd name="connsiteX1" fmla="*/ 60960 w 1406288"/>
              <a:gd name="connsiteY1" fmla="*/ 731520 h 1405012"/>
              <a:gd name="connsiteX2" fmla="*/ 182880 w 1406288"/>
              <a:gd name="connsiteY2" fmla="*/ 1158240 h 1405012"/>
              <a:gd name="connsiteX3" fmla="*/ 426720 w 1406288"/>
              <a:gd name="connsiteY3" fmla="*/ 1371600 h 1405012"/>
              <a:gd name="connsiteX4" fmla="*/ 1310640 w 1406288"/>
              <a:gd name="connsiteY4" fmla="*/ 1402080 h 1405012"/>
              <a:gd name="connsiteX5" fmla="*/ 1341120 w 1406288"/>
              <a:gd name="connsiteY5" fmla="*/ 1402080 h 1405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06288" h="1405012">
                <a:moveTo>
                  <a:pt x="0" y="0"/>
                </a:moveTo>
                <a:cubicBezTo>
                  <a:pt x="15240" y="269240"/>
                  <a:pt x="30480" y="538480"/>
                  <a:pt x="60960" y="731520"/>
                </a:cubicBezTo>
                <a:cubicBezTo>
                  <a:pt x="91440" y="924560"/>
                  <a:pt x="121920" y="1051560"/>
                  <a:pt x="182880" y="1158240"/>
                </a:cubicBezTo>
                <a:cubicBezTo>
                  <a:pt x="243840" y="1264920"/>
                  <a:pt x="238760" y="1330960"/>
                  <a:pt x="426720" y="1371600"/>
                </a:cubicBezTo>
                <a:cubicBezTo>
                  <a:pt x="614680" y="1412240"/>
                  <a:pt x="1158240" y="1397000"/>
                  <a:pt x="1310640" y="1402080"/>
                </a:cubicBezTo>
                <a:cubicBezTo>
                  <a:pt x="1463040" y="1407160"/>
                  <a:pt x="1402080" y="1404620"/>
                  <a:pt x="1341120" y="1402080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0" name="Полилиния 209"/>
          <p:cNvSpPr/>
          <p:nvPr/>
        </p:nvSpPr>
        <p:spPr>
          <a:xfrm>
            <a:off x="4399245" y="3832782"/>
            <a:ext cx="1244138" cy="1268433"/>
          </a:xfrm>
          <a:custGeom>
            <a:avLst/>
            <a:gdLst>
              <a:gd name="connsiteX0" fmla="*/ 0 w 1478280"/>
              <a:gd name="connsiteY0" fmla="*/ 0 h 1478280"/>
              <a:gd name="connsiteX1" fmla="*/ 45720 w 1478280"/>
              <a:gd name="connsiteY1" fmla="*/ 777240 h 1478280"/>
              <a:gd name="connsiteX2" fmla="*/ 60960 w 1478280"/>
              <a:gd name="connsiteY2" fmla="*/ 1127760 h 1478280"/>
              <a:gd name="connsiteX3" fmla="*/ 182880 w 1478280"/>
              <a:gd name="connsiteY3" fmla="*/ 1371600 h 1478280"/>
              <a:gd name="connsiteX4" fmla="*/ 381000 w 1478280"/>
              <a:gd name="connsiteY4" fmla="*/ 1432560 h 1478280"/>
              <a:gd name="connsiteX5" fmla="*/ 685800 w 1478280"/>
              <a:gd name="connsiteY5" fmla="*/ 1447800 h 1478280"/>
              <a:gd name="connsiteX6" fmla="*/ 1478280 w 1478280"/>
              <a:gd name="connsiteY6" fmla="*/ 1478280 h 1478280"/>
              <a:gd name="connsiteX7" fmla="*/ 1478280 w 1478280"/>
              <a:gd name="connsiteY7" fmla="*/ 1478280 h 1478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78280" h="1478280">
                <a:moveTo>
                  <a:pt x="0" y="0"/>
                </a:moveTo>
                <a:cubicBezTo>
                  <a:pt x="17780" y="294640"/>
                  <a:pt x="35560" y="589280"/>
                  <a:pt x="45720" y="777240"/>
                </a:cubicBezTo>
                <a:cubicBezTo>
                  <a:pt x="55880" y="965200"/>
                  <a:pt x="38100" y="1028700"/>
                  <a:pt x="60960" y="1127760"/>
                </a:cubicBezTo>
                <a:cubicBezTo>
                  <a:pt x="83820" y="1226820"/>
                  <a:pt x="129540" y="1320800"/>
                  <a:pt x="182880" y="1371600"/>
                </a:cubicBezTo>
                <a:cubicBezTo>
                  <a:pt x="236220" y="1422400"/>
                  <a:pt x="297180" y="1419860"/>
                  <a:pt x="381000" y="1432560"/>
                </a:cubicBezTo>
                <a:cubicBezTo>
                  <a:pt x="464820" y="1445260"/>
                  <a:pt x="685800" y="1447800"/>
                  <a:pt x="685800" y="1447800"/>
                </a:cubicBezTo>
                <a:lnTo>
                  <a:pt x="1478280" y="1478280"/>
                </a:lnTo>
                <a:lnTo>
                  <a:pt x="1478280" y="1478280"/>
                </a:ln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1" name="Полилиния 210"/>
          <p:cNvSpPr/>
          <p:nvPr/>
        </p:nvSpPr>
        <p:spPr>
          <a:xfrm rot="10800000">
            <a:off x="3301936" y="5161446"/>
            <a:ext cx="984993" cy="1176473"/>
          </a:xfrm>
          <a:custGeom>
            <a:avLst/>
            <a:gdLst>
              <a:gd name="connsiteX0" fmla="*/ 0 w 1478280"/>
              <a:gd name="connsiteY0" fmla="*/ 0 h 1478280"/>
              <a:gd name="connsiteX1" fmla="*/ 45720 w 1478280"/>
              <a:gd name="connsiteY1" fmla="*/ 777240 h 1478280"/>
              <a:gd name="connsiteX2" fmla="*/ 60960 w 1478280"/>
              <a:gd name="connsiteY2" fmla="*/ 1127760 h 1478280"/>
              <a:gd name="connsiteX3" fmla="*/ 182880 w 1478280"/>
              <a:gd name="connsiteY3" fmla="*/ 1371600 h 1478280"/>
              <a:gd name="connsiteX4" fmla="*/ 381000 w 1478280"/>
              <a:gd name="connsiteY4" fmla="*/ 1432560 h 1478280"/>
              <a:gd name="connsiteX5" fmla="*/ 685800 w 1478280"/>
              <a:gd name="connsiteY5" fmla="*/ 1447800 h 1478280"/>
              <a:gd name="connsiteX6" fmla="*/ 1478280 w 1478280"/>
              <a:gd name="connsiteY6" fmla="*/ 1478280 h 1478280"/>
              <a:gd name="connsiteX7" fmla="*/ 1478280 w 1478280"/>
              <a:gd name="connsiteY7" fmla="*/ 1478280 h 1478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78280" h="1478280">
                <a:moveTo>
                  <a:pt x="0" y="0"/>
                </a:moveTo>
                <a:cubicBezTo>
                  <a:pt x="17780" y="294640"/>
                  <a:pt x="35560" y="589280"/>
                  <a:pt x="45720" y="777240"/>
                </a:cubicBezTo>
                <a:cubicBezTo>
                  <a:pt x="55880" y="965200"/>
                  <a:pt x="38100" y="1028700"/>
                  <a:pt x="60960" y="1127760"/>
                </a:cubicBezTo>
                <a:cubicBezTo>
                  <a:pt x="83820" y="1226820"/>
                  <a:pt x="129540" y="1320800"/>
                  <a:pt x="182880" y="1371600"/>
                </a:cubicBezTo>
                <a:cubicBezTo>
                  <a:pt x="236220" y="1422400"/>
                  <a:pt x="297180" y="1419860"/>
                  <a:pt x="381000" y="1432560"/>
                </a:cubicBezTo>
                <a:cubicBezTo>
                  <a:pt x="464820" y="1445260"/>
                  <a:pt x="685800" y="1447800"/>
                  <a:pt x="685800" y="1447800"/>
                </a:cubicBezTo>
                <a:lnTo>
                  <a:pt x="1478280" y="1478280"/>
                </a:lnTo>
                <a:lnTo>
                  <a:pt x="1478280" y="1478280"/>
                </a:ln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4" name="Скругленная прямоугольная выноска 213"/>
          <p:cNvSpPr/>
          <p:nvPr/>
        </p:nvSpPr>
        <p:spPr>
          <a:xfrm>
            <a:off x="332937" y="393273"/>
            <a:ext cx="276051" cy="384548"/>
          </a:xfrm>
          <a:prstGeom prst="wedgeRoundRectCallout">
            <a:avLst>
              <a:gd name="adj1" fmla="val -13935"/>
              <a:gd name="adj2" fmla="val 42852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215" name="Скругленная прямоугольная выноска 214"/>
          <p:cNvSpPr/>
          <p:nvPr/>
        </p:nvSpPr>
        <p:spPr>
          <a:xfrm>
            <a:off x="209540" y="3832782"/>
            <a:ext cx="249062" cy="401275"/>
          </a:xfrm>
          <a:prstGeom prst="wedgeRoundRectCallout">
            <a:avLst>
              <a:gd name="adj1" fmla="val -13935"/>
              <a:gd name="adj2" fmla="val 42852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002060"/>
                </a:solidFill>
              </a:rPr>
              <a:t>2</a:t>
            </a:r>
          </a:p>
        </p:txBody>
      </p:sp>
      <p:sp>
        <p:nvSpPr>
          <p:cNvPr id="216" name="Скругленная прямоугольная выноска 215"/>
          <p:cNvSpPr/>
          <p:nvPr/>
        </p:nvSpPr>
        <p:spPr>
          <a:xfrm>
            <a:off x="2988114" y="3747088"/>
            <a:ext cx="243144" cy="486970"/>
          </a:xfrm>
          <a:prstGeom prst="wedgeRoundRectCallout">
            <a:avLst>
              <a:gd name="adj1" fmla="val -13935"/>
              <a:gd name="adj2" fmla="val 42852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002060"/>
                </a:solidFill>
              </a:rPr>
              <a:t>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8" name="TextBox 217"/>
              <p:cNvSpPr txBox="1"/>
              <p:nvPr/>
            </p:nvSpPr>
            <p:spPr>
              <a:xfrm>
                <a:off x="3112188" y="2366592"/>
                <a:ext cx="1436034" cy="78245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b="0" i="1" smtClean="0">
                          <a:latin typeface="Cambria Math"/>
                        </a:rPr>
                        <m:t>1)  у=</m:t>
                      </m:r>
                      <m:f>
                        <m:fPr>
                          <m:ctrlPr>
                            <a:rPr lang="ru-RU" sz="2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2400" b="0" i="1" smtClean="0">
                              <a:latin typeface="Cambria Math"/>
                            </a:rPr>
                            <m:t>4</m:t>
                          </m:r>
                        </m:num>
                        <m:den>
                          <m:r>
                            <a:rPr lang="ru-RU" sz="2400" b="0" i="1" smtClean="0">
                              <a:latin typeface="Cambria Math"/>
                            </a:rPr>
                            <m:t>х</m:t>
                          </m:r>
                        </m:den>
                      </m:f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218" name="TextBox 2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12188" y="2366592"/>
                <a:ext cx="1436034" cy="78245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0" name="TextBox 219"/>
              <p:cNvSpPr txBox="1"/>
              <p:nvPr/>
            </p:nvSpPr>
            <p:spPr>
              <a:xfrm>
                <a:off x="4972901" y="2336157"/>
                <a:ext cx="1716560" cy="78245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i="1">
                          <a:latin typeface="Cambria Math"/>
                        </a:rPr>
                        <m:t>2</m:t>
                      </m:r>
                      <m:r>
                        <a:rPr lang="ru-RU" sz="2400" b="0" i="1" smtClean="0">
                          <a:latin typeface="Cambria Math"/>
                        </a:rPr>
                        <m:t>)  у=−</m:t>
                      </m:r>
                      <m:f>
                        <m:fPr>
                          <m:ctrlPr>
                            <a:rPr lang="ru-RU" sz="24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2400" b="0" i="1" smtClean="0">
                              <a:latin typeface="Cambria Math"/>
                            </a:rPr>
                            <m:t>4</m:t>
                          </m:r>
                        </m:num>
                        <m:den>
                          <m:r>
                            <a:rPr lang="ru-RU" sz="2400" b="0" i="1" smtClean="0">
                              <a:latin typeface="Cambria Math"/>
                            </a:rPr>
                            <m:t>х</m:t>
                          </m:r>
                        </m:den>
                      </m:f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220" name="TextBox 2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72901" y="2336157"/>
                <a:ext cx="1716560" cy="782458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1" name="TextBox 220"/>
              <p:cNvSpPr txBox="1"/>
              <p:nvPr/>
            </p:nvSpPr>
            <p:spPr>
              <a:xfrm>
                <a:off x="7112254" y="2363139"/>
                <a:ext cx="1798313" cy="7838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i="1">
                          <a:latin typeface="Cambria Math"/>
                        </a:rPr>
                        <m:t>3</m:t>
                      </m:r>
                      <m:r>
                        <a:rPr lang="ru-RU" sz="2400" b="0" i="1" smtClean="0">
                          <a:latin typeface="Cambria Math"/>
                        </a:rPr>
                        <m:t>) у=−</m:t>
                      </m:r>
                      <m:f>
                        <m:fPr>
                          <m:ctrlPr>
                            <a:rPr lang="ru-RU" sz="2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24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ru-RU" sz="2400" b="0" i="1" smtClean="0">
                              <a:latin typeface="Cambria Math"/>
                            </a:rPr>
                            <m:t>4х</m:t>
                          </m:r>
                        </m:den>
                      </m:f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221" name="TextBox 2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12254" y="2363139"/>
                <a:ext cx="1798313" cy="783804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9" name="TextBox 148"/>
          <p:cNvSpPr txBox="1"/>
          <p:nvPr/>
        </p:nvSpPr>
        <p:spPr>
          <a:xfrm>
            <a:off x="2566286" y="4771700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Х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89" name="Скругленная прямоугольная выноска 188"/>
          <p:cNvSpPr/>
          <p:nvPr/>
        </p:nvSpPr>
        <p:spPr>
          <a:xfrm>
            <a:off x="6170150" y="3729838"/>
            <a:ext cx="197491" cy="504219"/>
          </a:xfrm>
          <a:prstGeom prst="wedgeRoundRectCallout">
            <a:avLst>
              <a:gd name="adj1" fmla="val -13935"/>
              <a:gd name="adj2" fmla="val 42852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  <p:grpSp>
        <p:nvGrpSpPr>
          <p:cNvPr id="190" name="Group 2439"/>
          <p:cNvGrpSpPr>
            <a:grpSpLocks/>
          </p:cNvGrpSpPr>
          <p:nvPr/>
        </p:nvGrpSpPr>
        <p:grpSpPr bwMode="auto">
          <a:xfrm>
            <a:off x="291111" y="378661"/>
            <a:ext cx="2647394" cy="2913304"/>
            <a:chOff x="2496" y="144"/>
            <a:chExt cx="3072" cy="4032"/>
          </a:xfrm>
        </p:grpSpPr>
        <p:sp>
          <p:nvSpPr>
            <p:cNvPr id="191" name="Line 722"/>
            <p:cNvSpPr>
              <a:spLocks noChangeShapeType="1"/>
            </p:cNvSpPr>
            <p:nvPr/>
          </p:nvSpPr>
          <p:spPr bwMode="auto">
            <a:xfrm>
              <a:off x="5568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92" name="Line 751"/>
            <p:cNvSpPr>
              <a:spLocks noChangeShapeType="1"/>
            </p:cNvSpPr>
            <p:nvPr/>
          </p:nvSpPr>
          <p:spPr bwMode="auto">
            <a:xfrm>
              <a:off x="2496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94" name="Line 754"/>
            <p:cNvSpPr>
              <a:spLocks noChangeShapeType="1"/>
            </p:cNvSpPr>
            <p:nvPr/>
          </p:nvSpPr>
          <p:spPr bwMode="auto">
            <a:xfrm>
              <a:off x="2752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96" name="Line 757"/>
            <p:cNvSpPr>
              <a:spLocks noChangeShapeType="1"/>
            </p:cNvSpPr>
            <p:nvPr/>
          </p:nvSpPr>
          <p:spPr bwMode="auto">
            <a:xfrm>
              <a:off x="3008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99" name="Line 760"/>
            <p:cNvSpPr>
              <a:spLocks noChangeShapeType="1"/>
            </p:cNvSpPr>
            <p:nvPr/>
          </p:nvSpPr>
          <p:spPr bwMode="auto">
            <a:xfrm>
              <a:off x="3264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200" name="Line 763"/>
            <p:cNvSpPr>
              <a:spLocks noChangeShapeType="1"/>
            </p:cNvSpPr>
            <p:nvPr/>
          </p:nvSpPr>
          <p:spPr bwMode="auto">
            <a:xfrm>
              <a:off x="3520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201" name="Line 766"/>
            <p:cNvSpPr>
              <a:spLocks noChangeShapeType="1"/>
            </p:cNvSpPr>
            <p:nvPr/>
          </p:nvSpPr>
          <p:spPr bwMode="auto">
            <a:xfrm>
              <a:off x="3776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205" name="Line 769"/>
            <p:cNvSpPr>
              <a:spLocks noChangeShapeType="1"/>
            </p:cNvSpPr>
            <p:nvPr/>
          </p:nvSpPr>
          <p:spPr bwMode="auto">
            <a:xfrm>
              <a:off x="4032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206" name="Line 772"/>
            <p:cNvSpPr>
              <a:spLocks noChangeShapeType="1"/>
            </p:cNvSpPr>
            <p:nvPr/>
          </p:nvSpPr>
          <p:spPr bwMode="auto">
            <a:xfrm>
              <a:off x="4288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207" name="Line 775"/>
            <p:cNvSpPr>
              <a:spLocks noChangeShapeType="1"/>
            </p:cNvSpPr>
            <p:nvPr/>
          </p:nvSpPr>
          <p:spPr bwMode="auto">
            <a:xfrm>
              <a:off x="4544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208" name="Line 778"/>
            <p:cNvSpPr>
              <a:spLocks noChangeShapeType="1"/>
            </p:cNvSpPr>
            <p:nvPr/>
          </p:nvSpPr>
          <p:spPr bwMode="auto">
            <a:xfrm>
              <a:off x="4800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209" name="Line 781"/>
            <p:cNvSpPr>
              <a:spLocks noChangeShapeType="1"/>
            </p:cNvSpPr>
            <p:nvPr/>
          </p:nvSpPr>
          <p:spPr bwMode="auto">
            <a:xfrm>
              <a:off x="5056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212" name="Line 784"/>
            <p:cNvSpPr>
              <a:spLocks noChangeShapeType="1"/>
            </p:cNvSpPr>
            <p:nvPr/>
          </p:nvSpPr>
          <p:spPr bwMode="auto">
            <a:xfrm>
              <a:off x="5312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grpSp>
          <p:nvGrpSpPr>
            <p:cNvPr id="217" name="Group 2433"/>
            <p:cNvGrpSpPr>
              <a:grpSpLocks/>
            </p:cNvGrpSpPr>
            <p:nvPr/>
          </p:nvGrpSpPr>
          <p:grpSpPr bwMode="auto">
            <a:xfrm>
              <a:off x="2496" y="144"/>
              <a:ext cx="3072" cy="4032"/>
              <a:chOff x="192" y="144"/>
              <a:chExt cx="5376" cy="4032"/>
            </a:xfrm>
          </p:grpSpPr>
          <p:sp>
            <p:nvSpPr>
              <p:cNvPr id="222" name="Line 719"/>
              <p:cNvSpPr>
                <a:spLocks noChangeShapeType="1"/>
              </p:cNvSpPr>
              <p:nvPr/>
            </p:nvSpPr>
            <p:spPr bwMode="auto">
              <a:xfrm>
                <a:off x="192" y="144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23" name="Line 720"/>
              <p:cNvSpPr>
                <a:spLocks noChangeShapeType="1"/>
              </p:cNvSpPr>
              <p:nvPr/>
            </p:nvSpPr>
            <p:spPr bwMode="auto">
              <a:xfrm>
                <a:off x="192" y="4176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25" name="Line 725"/>
              <p:cNvSpPr>
                <a:spLocks noChangeShapeType="1"/>
              </p:cNvSpPr>
              <p:nvPr/>
            </p:nvSpPr>
            <p:spPr bwMode="auto">
              <a:xfrm>
                <a:off x="192" y="381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26" name="Line 788"/>
              <p:cNvSpPr>
                <a:spLocks noChangeShapeType="1"/>
              </p:cNvSpPr>
              <p:nvPr/>
            </p:nvSpPr>
            <p:spPr bwMode="auto">
              <a:xfrm>
                <a:off x="192" y="618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27" name="Line 891"/>
              <p:cNvSpPr>
                <a:spLocks noChangeShapeType="1"/>
              </p:cNvSpPr>
              <p:nvPr/>
            </p:nvSpPr>
            <p:spPr bwMode="auto">
              <a:xfrm>
                <a:off x="192" y="856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28" name="Line 994"/>
              <p:cNvSpPr>
                <a:spLocks noChangeShapeType="1"/>
              </p:cNvSpPr>
              <p:nvPr/>
            </p:nvSpPr>
            <p:spPr bwMode="auto">
              <a:xfrm>
                <a:off x="192" y="1093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29" name="Line 1097"/>
              <p:cNvSpPr>
                <a:spLocks noChangeShapeType="1"/>
              </p:cNvSpPr>
              <p:nvPr/>
            </p:nvSpPr>
            <p:spPr bwMode="auto">
              <a:xfrm>
                <a:off x="192" y="1330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30" name="Line 1200"/>
              <p:cNvSpPr>
                <a:spLocks noChangeShapeType="1"/>
              </p:cNvSpPr>
              <p:nvPr/>
            </p:nvSpPr>
            <p:spPr bwMode="auto">
              <a:xfrm>
                <a:off x="192" y="1567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31" name="Line 1303"/>
              <p:cNvSpPr>
                <a:spLocks noChangeShapeType="1"/>
              </p:cNvSpPr>
              <p:nvPr/>
            </p:nvSpPr>
            <p:spPr bwMode="auto">
              <a:xfrm>
                <a:off x="192" y="1804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32" name="Line 1406"/>
              <p:cNvSpPr>
                <a:spLocks noChangeShapeType="1"/>
              </p:cNvSpPr>
              <p:nvPr/>
            </p:nvSpPr>
            <p:spPr bwMode="auto">
              <a:xfrm>
                <a:off x="192" y="2041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33" name="Line 1509"/>
              <p:cNvSpPr>
                <a:spLocks noChangeShapeType="1"/>
              </p:cNvSpPr>
              <p:nvPr/>
            </p:nvSpPr>
            <p:spPr bwMode="auto">
              <a:xfrm>
                <a:off x="192" y="2279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34" name="Line 1612"/>
              <p:cNvSpPr>
                <a:spLocks noChangeShapeType="1"/>
              </p:cNvSpPr>
              <p:nvPr/>
            </p:nvSpPr>
            <p:spPr bwMode="auto">
              <a:xfrm>
                <a:off x="192" y="2516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35" name="Line 1715"/>
              <p:cNvSpPr>
                <a:spLocks noChangeShapeType="1"/>
              </p:cNvSpPr>
              <p:nvPr/>
            </p:nvSpPr>
            <p:spPr bwMode="auto">
              <a:xfrm>
                <a:off x="192" y="2753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36" name="Line 1818"/>
              <p:cNvSpPr>
                <a:spLocks noChangeShapeType="1"/>
              </p:cNvSpPr>
              <p:nvPr/>
            </p:nvSpPr>
            <p:spPr bwMode="auto">
              <a:xfrm>
                <a:off x="192" y="2990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37" name="Line 1921"/>
              <p:cNvSpPr>
                <a:spLocks noChangeShapeType="1"/>
              </p:cNvSpPr>
              <p:nvPr/>
            </p:nvSpPr>
            <p:spPr bwMode="auto">
              <a:xfrm>
                <a:off x="192" y="3227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38" name="Line 2024"/>
              <p:cNvSpPr>
                <a:spLocks noChangeShapeType="1"/>
              </p:cNvSpPr>
              <p:nvPr/>
            </p:nvSpPr>
            <p:spPr bwMode="auto">
              <a:xfrm>
                <a:off x="192" y="3464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39" name="Line 2127"/>
              <p:cNvSpPr>
                <a:spLocks noChangeShapeType="1"/>
              </p:cNvSpPr>
              <p:nvPr/>
            </p:nvSpPr>
            <p:spPr bwMode="auto">
              <a:xfrm>
                <a:off x="192" y="3702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40" name="Line 2230"/>
              <p:cNvSpPr>
                <a:spLocks noChangeShapeType="1"/>
              </p:cNvSpPr>
              <p:nvPr/>
            </p:nvSpPr>
            <p:spPr bwMode="auto">
              <a:xfrm>
                <a:off x="192" y="3939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</p:grpSp>
      </p:grpSp>
      <p:cxnSp>
        <p:nvCxnSpPr>
          <p:cNvPr id="241" name="Прямая со стрелкой 240"/>
          <p:cNvCxnSpPr/>
          <p:nvPr/>
        </p:nvCxnSpPr>
        <p:spPr>
          <a:xfrm flipV="1">
            <a:off x="1617822" y="365936"/>
            <a:ext cx="0" cy="2888865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2" name="Прямая со стрелкой 241"/>
          <p:cNvCxnSpPr/>
          <p:nvPr/>
        </p:nvCxnSpPr>
        <p:spPr>
          <a:xfrm flipV="1">
            <a:off x="291110" y="1749330"/>
            <a:ext cx="2710669" cy="30173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3" name="TextBox 242"/>
          <p:cNvSpPr txBox="1"/>
          <p:nvPr/>
        </p:nvSpPr>
        <p:spPr>
          <a:xfrm>
            <a:off x="1183728" y="239254"/>
            <a:ext cx="3754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У</a:t>
            </a:r>
          </a:p>
        </p:txBody>
      </p:sp>
      <p:sp>
        <p:nvSpPr>
          <p:cNvPr id="244" name="TextBox 243"/>
          <p:cNvSpPr txBox="1"/>
          <p:nvPr/>
        </p:nvSpPr>
        <p:spPr>
          <a:xfrm>
            <a:off x="2589781" y="1880251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Х</a:t>
            </a:r>
          </a:p>
        </p:txBody>
      </p:sp>
      <p:sp>
        <p:nvSpPr>
          <p:cNvPr id="245" name="TextBox 244"/>
          <p:cNvSpPr txBox="1"/>
          <p:nvPr/>
        </p:nvSpPr>
        <p:spPr>
          <a:xfrm>
            <a:off x="1342891" y="1721241"/>
            <a:ext cx="4927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0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246" name="TextBox 245"/>
          <p:cNvSpPr txBox="1"/>
          <p:nvPr/>
        </p:nvSpPr>
        <p:spPr>
          <a:xfrm>
            <a:off x="1667978" y="1749959"/>
            <a:ext cx="3353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1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247" name="Полилиния 246"/>
          <p:cNvSpPr/>
          <p:nvPr/>
        </p:nvSpPr>
        <p:spPr>
          <a:xfrm rot="16200000">
            <a:off x="339516" y="501602"/>
            <a:ext cx="1200964" cy="1238315"/>
          </a:xfrm>
          <a:custGeom>
            <a:avLst/>
            <a:gdLst>
              <a:gd name="connsiteX0" fmla="*/ 0 w 1478280"/>
              <a:gd name="connsiteY0" fmla="*/ 0 h 1478280"/>
              <a:gd name="connsiteX1" fmla="*/ 45720 w 1478280"/>
              <a:gd name="connsiteY1" fmla="*/ 777240 h 1478280"/>
              <a:gd name="connsiteX2" fmla="*/ 60960 w 1478280"/>
              <a:gd name="connsiteY2" fmla="*/ 1127760 h 1478280"/>
              <a:gd name="connsiteX3" fmla="*/ 182880 w 1478280"/>
              <a:gd name="connsiteY3" fmla="*/ 1371600 h 1478280"/>
              <a:gd name="connsiteX4" fmla="*/ 381000 w 1478280"/>
              <a:gd name="connsiteY4" fmla="*/ 1432560 h 1478280"/>
              <a:gd name="connsiteX5" fmla="*/ 685800 w 1478280"/>
              <a:gd name="connsiteY5" fmla="*/ 1447800 h 1478280"/>
              <a:gd name="connsiteX6" fmla="*/ 1478280 w 1478280"/>
              <a:gd name="connsiteY6" fmla="*/ 1478280 h 1478280"/>
              <a:gd name="connsiteX7" fmla="*/ 1478280 w 1478280"/>
              <a:gd name="connsiteY7" fmla="*/ 1478280 h 1478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78280" h="1478280">
                <a:moveTo>
                  <a:pt x="0" y="0"/>
                </a:moveTo>
                <a:cubicBezTo>
                  <a:pt x="17780" y="294640"/>
                  <a:pt x="35560" y="589280"/>
                  <a:pt x="45720" y="777240"/>
                </a:cubicBezTo>
                <a:cubicBezTo>
                  <a:pt x="55880" y="965200"/>
                  <a:pt x="38100" y="1028700"/>
                  <a:pt x="60960" y="1127760"/>
                </a:cubicBezTo>
                <a:cubicBezTo>
                  <a:pt x="83820" y="1226820"/>
                  <a:pt x="129540" y="1320800"/>
                  <a:pt x="182880" y="1371600"/>
                </a:cubicBezTo>
                <a:cubicBezTo>
                  <a:pt x="236220" y="1422400"/>
                  <a:pt x="297180" y="1419860"/>
                  <a:pt x="381000" y="1432560"/>
                </a:cubicBezTo>
                <a:cubicBezTo>
                  <a:pt x="464820" y="1445260"/>
                  <a:pt x="685800" y="1447800"/>
                  <a:pt x="685800" y="1447800"/>
                </a:cubicBezTo>
                <a:lnTo>
                  <a:pt x="1478280" y="1478280"/>
                </a:lnTo>
                <a:lnTo>
                  <a:pt x="1478280" y="1478280"/>
                </a:ln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48" name="Полилиния 247"/>
          <p:cNvSpPr/>
          <p:nvPr/>
        </p:nvSpPr>
        <p:spPr>
          <a:xfrm rot="5400000">
            <a:off x="1707636" y="1733970"/>
            <a:ext cx="1159078" cy="1270526"/>
          </a:xfrm>
          <a:custGeom>
            <a:avLst/>
            <a:gdLst>
              <a:gd name="connsiteX0" fmla="*/ 0 w 1478280"/>
              <a:gd name="connsiteY0" fmla="*/ 0 h 1478280"/>
              <a:gd name="connsiteX1" fmla="*/ 45720 w 1478280"/>
              <a:gd name="connsiteY1" fmla="*/ 777240 h 1478280"/>
              <a:gd name="connsiteX2" fmla="*/ 60960 w 1478280"/>
              <a:gd name="connsiteY2" fmla="*/ 1127760 h 1478280"/>
              <a:gd name="connsiteX3" fmla="*/ 182880 w 1478280"/>
              <a:gd name="connsiteY3" fmla="*/ 1371600 h 1478280"/>
              <a:gd name="connsiteX4" fmla="*/ 381000 w 1478280"/>
              <a:gd name="connsiteY4" fmla="*/ 1432560 h 1478280"/>
              <a:gd name="connsiteX5" fmla="*/ 685800 w 1478280"/>
              <a:gd name="connsiteY5" fmla="*/ 1447800 h 1478280"/>
              <a:gd name="connsiteX6" fmla="*/ 1478280 w 1478280"/>
              <a:gd name="connsiteY6" fmla="*/ 1478280 h 1478280"/>
              <a:gd name="connsiteX7" fmla="*/ 1478280 w 1478280"/>
              <a:gd name="connsiteY7" fmla="*/ 1478280 h 1478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78280" h="1478280">
                <a:moveTo>
                  <a:pt x="0" y="0"/>
                </a:moveTo>
                <a:cubicBezTo>
                  <a:pt x="17780" y="294640"/>
                  <a:pt x="35560" y="589280"/>
                  <a:pt x="45720" y="777240"/>
                </a:cubicBezTo>
                <a:cubicBezTo>
                  <a:pt x="55880" y="965200"/>
                  <a:pt x="38100" y="1028700"/>
                  <a:pt x="60960" y="1127760"/>
                </a:cubicBezTo>
                <a:cubicBezTo>
                  <a:pt x="83820" y="1226820"/>
                  <a:pt x="129540" y="1320800"/>
                  <a:pt x="182880" y="1371600"/>
                </a:cubicBezTo>
                <a:cubicBezTo>
                  <a:pt x="236220" y="1422400"/>
                  <a:pt x="297180" y="1419860"/>
                  <a:pt x="381000" y="1432560"/>
                </a:cubicBezTo>
                <a:cubicBezTo>
                  <a:pt x="464820" y="1445260"/>
                  <a:pt x="685800" y="1447800"/>
                  <a:pt x="685800" y="1447800"/>
                </a:cubicBezTo>
                <a:lnTo>
                  <a:pt x="1478280" y="1478280"/>
                </a:lnTo>
                <a:lnTo>
                  <a:pt x="1478280" y="1478280"/>
                </a:ln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3" name="Прямоугольник 212"/>
          <p:cNvSpPr/>
          <p:nvPr/>
        </p:nvSpPr>
        <p:spPr>
          <a:xfrm>
            <a:off x="3741815" y="163129"/>
            <a:ext cx="43584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Решите самостоятельно.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9" name="Прямоугольник 218"/>
          <p:cNvSpPr/>
          <p:nvPr/>
        </p:nvSpPr>
        <p:spPr>
          <a:xfrm>
            <a:off x="2717889" y="686349"/>
            <a:ext cx="63140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Установите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соответствие между графиками и формулами, которые их задают.</a:t>
            </a:r>
          </a:p>
        </p:txBody>
      </p:sp>
      <p:sp>
        <p:nvSpPr>
          <p:cNvPr id="36" name="Пятиугольник 35"/>
          <p:cNvSpPr/>
          <p:nvPr/>
        </p:nvSpPr>
        <p:spPr>
          <a:xfrm>
            <a:off x="7056926" y="1880251"/>
            <a:ext cx="1791264" cy="554775"/>
          </a:xfrm>
          <a:prstGeom prst="homePlat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solidFill>
                  <a:srgbClr val="002060"/>
                </a:solidFill>
              </a:rPr>
              <a:t>Проверь себя</a:t>
            </a:r>
          </a:p>
        </p:txBody>
      </p:sp>
    </p:spTree>
    <p:extLst>
      <p:ext uri="{BB962C8B-B14F-4D97-AF65-F5344CB8AC3E}">
        <p14:creationId xmlns:p14="http://schemas.microsoft.com/office/powerpoint/2010/main" val="3644368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>
                                        <p:cTn id="6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B939A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3.33333E-6 L 0.28594 0.2344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288" y="11713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4.81481E-6 L -0.42899 0.19675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458" y="9838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3.7037E-7 L -0.64375 -0.2166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188" y="-108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</p:childTnLst>
        </p:cTn>
      </p:par>
    </p:tnLst>
    <p:bldLst>
      <p:bldP spid="218" grpId="0" animBg="1"/>
      <p:bldP spid="220" grpId="0" animBg="1"/>
      <p:bldP spid="22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0953" y="-199889"/>
            <a:ext cx="9753600" cy="729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Group 2439"/>
          <p:cNvGrpSpPr>
            <a:grpSpLocks/>
          </p:cNvGrpSpPr>
          <p:nvPr/>
        </p:nvGrpSpPr>
        <p:grpSpPr bwMode="auto">
          <a:xfrm>
            <a:off x="5292080" y="2485730"/>
            <a:ext cx="3803131" cy="4200819"/>
            <a:chOff x="2496" y="144"/>
            <a:chExt cx="3072" cy="4032"/>
          </a:xfrm>
        </p:grpSpPr>
        <p:sp>
          <p:nvSpPr>
            <p:cNvPr id="7" name="Line 722"/>
            <p:cNvSpPr>
              <a:spLocks noChangeShapeType="1"/>
            </p:cNvSpPr>
            <p:nvPr/>
          </p:nvSpPr>
          <p:spPr bwMode="auto">
            <a:xfrm>
              <a:off x="5568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8" name="Line 751"/>
            <p:cNvSpPr>
              <a:spLocks noChangeShapeType="1"/>
            </p:cNvSpPr>
            <p:nvPr/>
          </p:nvSpPr>
          <p:spPr bwMode="auto">
            <a:xfrm>
              <a:off x="2496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9" name="Line 754"/>
            <p:cNvSpPr>
              <a:spLocks noChangeShapeType="1"/>
            </p:cNvSpPr>
            <p:nvPr/>
          </p:nvSpPr>
          <p:spPr bwMode="auto">
            <a:xfrm>
              <a:off x="2752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0" name="Line 757"/>
            <p:cNvSpPr>
              <a:spLocks noChangeShapeType="1"/>
            </p:cNvSpPr>
            <p:nvPr/>
          </p:nvSpPr>
          <p:spPr bwMode="auto">
            <a:xfrm>
              <a:off x="3008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1" name="Line 760"/>
            <p:cNvSpPr>
              <a:spLocks noChangeShapeType="1"/>
            </p:cNvSpPr>
            <p:nvPr/>
          </p:nvSpPr>
          <p:spPr bwMode="auto">
            <a:xfrm>
              <a:off x="3264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2" name="Line 763"/>
            <p:cNvSpPr>
              <a:spLocks noChangeShapeType="1"/>
            </p:cNvSpPr>
            <p:nvPr/>
          </p:nvSpPr>
          <p:spPr bwMode="auto">
            <a:xfrm>
              <a:off x="3520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3" name="Line 766"/>
            <p:cNvSpPr>
              <a:spLocks noChangeShapeType="1"/>
            </p:cNvSpPr>
            <p:nvPr/>
          </p:nvSpPr>
          <p:spPr bwMode="auto">
            <a:xfrm>
              <a:off x="3776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4" name="Line 769"/>
            <p:cNvSpPr>
              <a:spLocks noChangeShapeType="1"/>
            </p:cNvSpPr>
            <p:nvPr/>
          </p:nvSpPr>
          <p:spPr bwMode="auto">
            <a:xfrm>
              <a:off x="4032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5" name="Line 772"/>
            <p:cNvSpPr>
              <a:spLocks noChangeShapeType="1"/>
            </p:cNvSpPr>
            <p:nvPr/>
          </p:nvSpPr>
          <p:spPr bwMode="auto">
            <a:xfrm>
              <a:off x="4288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6" name="Line 775"/>
            <p:cNvSpPr>
              <a:spLocks noChangeShapeType="1"/>
            </p:cNvSpPr>
            <p:nvPr/>
          </p:nvSpPr>
          <p:spPr bwMode="auto">
            <a:xfrm>
              <a:off x="4544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7" name="Line 778"/>
            <p:cNvSpPr>
              <a:spLocks noChangeShapeType="1"/>
            </p:cNvSpPr>
            <p:nvPr/>
          </p:nvSpPr>
          <p:spPr bwMode="auto">
            <a:xfrm>
              <a:off x="4800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8" name="Line 781"/>
            <p:cNvSpPr>
              <a:spLocks noChangeShapeType="1"/>
            </p:cNvSpPr>
            <p:nvPr/>
          </p:nvSpPr>
          <p:spPr bwMode="auto">
            <a:xfrm>
              <a:off x="5056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9" name="Line 784"/>
            <p:cNvSpPr>
              <a:spLocks noChangeShapeType="1"/>
            </p:cNvSpPr>
            <p:nvPr/>
          </p:nvSpPr>
          <p:spPr bwMode="auto">
            <a:xfrm>
              <a:off x="5312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grpSp>
          <p:nvGrpSpPr>
            <p:cNvPr id="20" name="Group 2433"/>
            <p:cNvGrpSpPr>
              <a:grpSpLocks/>
            </p:cNvGrpSpPr>
            <p:nvPr/>
          </p:nvGrpSpPr>
          <p:grpSpPr bwMode="auto">
            <a:xfrm>
              <a:off x="2496" y="144"/>
              <a:ext cx="3072" cy="4032"/>
              <a:chOff x="192" y="144"/>
              <a:chExt cx="5376" cy="4032"/>
            </a:xfrm>
          </p:grpSpPr>
          <p:sp>
            <p:nvSpPr>
              <p:cNvPr id="21" name="Line 719"/>
              <p:cNvSpPr>
                <a:spLocks noChangeShapeType="1"/>
              </p:cNvSpPr>
              <p:nvPr/>
            </p:nvSpPr>
            <p:spPr bwMode="auto">
              <a:xfrm>
                <a:off x="192" y="144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2" name="Line 720"/>
              <p:cNvSpPr>
                <a:spLocks noChangeShapeType="1"/>
              </p:cNvSpPr>
              <p:nvPr/>
            </p:nvSpPr>
            <p:spPr bwMode="auto">
              <a:xfrm>
                <a:off x="192" y="4176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3" name="Line 725"/>
              <p:cNvSpPr>
                <a:spLocks noChangeShapeType="1"/>
              </p:cNvSpPr>
              <p:nvPr/>
            </p:nvSpPr>
            <p:spPr bwMode="auto">
              <a:xfrm>
                <a:off x="192" y="381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4" name="Line 788"/>
              <p:cNvSpPr>
                <a:spLocks noChangeShapeType="1"/>
              </p:cNvSpPr>
              <p:nvPr/>
            </p:nvSpPr>
            <p:spPr bwMode="auto">
              <a:xfrm>
                <a:off x="192" y="618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5" name="Line 891"/>
              <p:cNvSpPr>
                <a:spLocks noChangeShapeType="1"/>
              </p:cNvSpPr>
              <p:nvPr/>
            </p:nvSpPr>
            <p:spPr bwMode="auto">
              <a:xfrm>
                <a:off x="192" y="856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6" name="Line 994"/>
              <p:cNvSpPr>
                <a:spLocks noChangeShapeType="1"/>
              </p:cNvSpPr>
              <p:nvPr/>
            </p:nvSpPr>
            <p:spPr bwMode="auto">
              <a:xfrm>
                <a:off x="192" y="1093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7" name="Line 1097"/>
              <p:cNvSpPr>
                <a:spLocks noChangeShapeType="1"/>
              </p:cNvSpPr>
              <p:nvPr/>
            </p:nvSpPr>
            <p:spPr bwMode="auto">
              <a:xfrm>
                <a:off x="192" y="1330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8" name="Line 1200"/>
              <p:cNvSpPr>
                <a:spLocks noChangeShapeType="1"/>
              </p:cNvSpPr>
              <p:nvPr/>
            </p:nvSpPr>
            <p:spPr bwMode="auto">
              <a:xfrm>
                <a:off x="192" y="1567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9" name="Line 1303"/>
              <p:cNvSpPr>
                <a:spLocks noChangeShapeType="1"/>
              </p:cNvSpPr>
              <p:nvPr/>
            </p:nvSpPr>
            <p:spPr bwMode="auto">
              <a:xfrm>
                <a:off x="192" y="1804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0" name="Line 1406"/>
              <p:cNvSpPr>
                <a:spLocks noChangeShapeType="1"/>
              </p:cNvSpPr>
              <p:nvPr/>
            </p:nvSpPr>
            <p:spPr bwMode="auto">
              <a:xfrm>
                <a:off x="192" y="2041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1" name="Line 1509"/>
              <p:cNvSpPr>
                <a:spLocks noChangeShapeType="1"/>
              </p:cNvSpPr>
              <p:nvPr/>
            </p:nvSpPr>
            <p:spPr bwMode="auto">
              <a:xfrm>
                <a:off x="192" y="2279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2" name="Line 1612"/>
              <p:cNvSpPr>
                <a:spLocks noChangeShapeType="1"/>
              </p:cNvSpPr>
              <p:nvPr/>
            </p:nvSpPr>
            <p:spPr bwMode="auto">
              <a:xfrm>
                <a:off x="192" y="2516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3" name="Line 1715"/>
              <p:cNvSpPr>
                <a:spLocks noChangeShapeType="1"/>
              </p:cNvSpPr>
              <p:nvPr/>
            </p:nvSpPr>
            <p:spPr bwMode="auto">
              <a:xfrm>
                <a:off x="192" y="2753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4" name="Line 1818"/>
              <p:cNvSpPr>
                <a:spLocks noChangeShapeType="1"/>
              </p:cNvSpPr>
              <p:nvPr/>
            </p:nvSpPr>
            <p:spPr bwMode="auto">
              <a:xfrm>
                <a:off x="192" y="2990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5" name="Line 1921"/>
              <p:cNvSpPr>
                <a:spLocks noChangeShapeType="1"/>
              </p:cNvSpPr>
              <p:nvPr/>
            </p:nvSpPr>
            <p:spPr bwMode="auto">
              <a:xfrm>
                <a:off x="192" y="3227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6" name="Line 2024"/>
              <p:cNvSpPr>
                <a:spLocks noChangeShapeType="1"/>
              </p:cNvSpPr>
              <p:nvPr/>
            </p:nvSpPr>
            <p:spPr bwMode="auto">
              <a:xfrm>
                <a:off x="192" y="3464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7" name="Line 2127"/>
              <p:cNvSpPr>
                <a:spLocks noChangeShapeType="1"/>
              </p:cNvSpPr>
              <p:nvPr/>
            </p:nvSpPr>
            <p:spPr bwMode="auto">
              <a:xfrm>
                <a:off x="192" y="3702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8" name="Line 2230"/>
              <p:cNvSpPr>
                <a:spLocks noChangeShapeType="1"/>
              </p:cNvSpPr>
              <p:nvPr/>
            </p:nvSpPr>
            <p:spPr bwMode="auto">
              <a:xfrm>
                <a:off x="192" y="3939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</p:grpSp>
      </p:grpSp>
      <p:sp>
        <p:nvSpPr>
          <p:cNvPr id="40" name="Полилиния 39"/>
          <p:cNvSpPr/>
          <p:nvPr/>
        </p:nvSpPr>
        <p:spPr>
          <a:xfrm>
            <a:off x="5925935" y="3149828"/>
            <a:ext cx="1272593" cy="2072613"/>
          </a:xfrm>
          <a:custGeom>
            <a:avLst/>
            <a:gdLst>
              <a:gd name="connsiteX0" fmla="*/ 0 w 946852"/>
              <a:gd name="connsiteY0" fmla="*/ 0 h 2275387"/>
              <a:gd name="connsiteX1" fmla="*/ 157655 w 946852"/>
              <a:gd name="connsiteY1" fmla="*/ 788275 h 2275387"/>
              <a:gd name="connsiteX2" fmla="*/ 283779 w 946852"/>
              <a:gd name="connsiteY2" fmla="*/ 1198179 h 2275387"/>
              <a:gd name="connsiteX3" fmla="*/ 504496 w 946852"/>
              <a:gd name="connsiteY3" fmla="*/ 1765737 h 2275387"/>
              <a:gd name="connsiteX4" fmla="*/ 756744 w 946852"/>
              <a:gd name="connsiteY4" fmla="*/ 2175641 h 2275387"/>
              <a:gd name="connsiteX5" fmla="*/ 930165 w 946852"/>
              <a:gd name="connsiteY5" fmla="*/ 2270234 h 2275387"/>
              <a:gd name="connsiteX6" fmla="*/ 930165 w 946852"/>
              <a:gd name="connsiteY6" fmla="*/ 2254468 h 2275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46852" h="2275387">
                <a:moveTo>
                  <a:pt x="0" y="0"/>
                </a:moveTo>
                <a:cubicBezTo>
                  <a:pt x="55179" y="294289"/>
                  <a:pt x="110359" y="588579"/>
                  <a:pt x="157655" y="788275"/>
                </a:cubicBezTo>
                <a:cubicBezTo>
                  <a:pt x="204951" y="987971"/>
                  <a:pt x="225972" y="1035269"/>
                  <a:pt x="283779" y="1198179"/>
                </a:cubicBezTo>
                <a:cubicBezTo>
                  <a:pt x="341586" y="1361089"/>
                  <a:pt x="425669" y="1602827"/>
                  <a:pt x="504496" y="1765737"/>
                </a:cubicBezTo>
                <a:cubicBezTo>
                  <a:pt x="583323" y="1928647"/>
                  <a:pt x="685799" y="2091558"/>
                  <a:pt x="756744" y="2175641"/>
                </a:cubicBezTo>
                <a:cubicBezTo>
                  <a:pt x="827689" y="2259724"/>
                  <a:pt x="901262" y="2257096"/>
                  <a:pt x="930165" y="2270234"/>
                </a:cubicBezTo>
                <a:cubicBezTo>
                  <a:pt x="959068" y="2283372"/>
                  <a:pt x="944616" y="2268920"/>
                  <a:pt x="930165" y="2254468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42" name="Прямая со стрелкой 41"/>
          <p:cNvCxnSpPr/>
          <p:nvPr/>
        </p:nvCxnSpPr>
        <p:spPr>
          <a:xfrm flipH="1" flipV="1">
            <a:off x="6559789" y="2485730"/>
            <a:ext cx="1" cy="4200819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>
            <a:endCxn id="35" idx="1"/>
          </p:cNvCxnSpPr>
          <p:nvPr/>
        </p:nvCxnSpPr>
        <p:spPr>
          <a:xfrm>
            <a:off x="5320087" y="5671479"/>
            <a:ext cx="3775124" cy="26337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Прямоугольник 45"/>
              <p:cNvSpPr/>
              <p:nvPr/>
            </p:nvSpPr>
            <p:spPr>
              <a:xfrm>
                <a:off x="31215" y="133024"/>
                <a:ext cx="9145016" cy="83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sz="2400" b="1" i="1" dirty="0" smtClean="0">
                    <a:latin typeface="Times New Roman" pitchFamily="18" charset="0"/>
                    <a:cs typeface="Times New Roman" pitchFamily="18" charset="0"/>
                  </a:rPr>
                  <a:t>   Найдите значения коэффициентов </a:t>
                </a:r>
                <a:r>
                  <a:rPr lang="ru-RU" sz="2400" b="1" i="1" dirty="0">
                    <a:latin typeface="Times New Roman" pitchFamily="18" charset="0"/>
                    <a:cs typeface="Times New Roman" pitchFamily="18" charset="0"/>
                  </a:rPr>
                  <a:t>по </a:t>
                </a:r>
                <a:r>
                  <a:rPr lang="ru-RU" sz="2400" b="1" i="1" dirty="0" smtClean="0">
                    <a:latin typeface="Times New Roman" pitchFamily="18" charset="0"/>
                    <a:cs typeface="Times New Roman" pitchFamily="18" charset="0"/>
                  </a:rPr>
                  <a:t>графику квадратичной  </a:t>
                </a:r>
                <a:r>
                  <a:rPr lang="ru-RU" sz="2400" b="1" i="1" dirty="0">
                    <a:latin typeface="Times New Roman" pitchFamily="18" charset="0"/>
                    <a:cs typeface="Times New Roman" pitchFamily="18" charset="0"/>
                  </a:rPr>
                  <a:t>функции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b="1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400" b="1" i="1">
                            <a:latin typeface="Cambria Math"/>
                          </a:rPr>
                          <m:t>𝒚</m:t>
                        </m:r>
                        <m:r>
                          <a:rPr lang="ru-RU" sz="2400" b="1" i="1">
                            <a:latin typeface="Cambria Math"/>
                          </a:rPr>
                          <m:t>=</m:t>
                        </m:r>
                        <m:r>
                          <a:rPr lang="ru-RU" sz="2400" b="1" i="1">
                            <a:latin typeface="Cambria Math"/>
                          </a:rPr>
                          <m:t>𝒂𝒙</m:t>
                        </m:r>
                      </m:e>
                      <m:sup>
                        <m:r>
                          <a:rPr lang="ru-RU" sz="2400" b="1" i="1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ru-RU" sz="2400" b="1" i="1">
                        <a:latin typeface="Cambria Math"/>
                      </a:rPr>
                      <m:t>+</m:t>
                    </m:r>
                    <m:r>
                      <a:rPr lang="en-US" sz="2400" b="1" i="1">
                        <a:latin typeface="Cambria Math"/>
                      </a:rPr>
                      <m:t>𝒃𝒙</m:t>
                    </m:r>
                    <m:r>
                      <a:rPr lang="ru-RU" sz="2400" b="1" i="1">
                        <a:latin typeface="Cambria Math"/>
                      </a:rPr>
                      <m:t>+</m:t>
                    </m:r>
                    <m:r>
                      <a:rPr lang="en-US" sz="2400" b="1" i="1">
                        <a:latin typeface="Cambria Math"/>
                      </a:rPr>
                      <m:t>𝒄</m:t>
                    </m:r>
                  </m:oMath>
                </a14:m>
                <a:r>
                  <a:rPr lang="ru-RU" sz="2400" b="1" i="1" dirty="0">
                    <a:latin typeface="Times New Roman" pitchFamily="18" charset="0"/>
                    <a:cs typeface="Times New Roman" pitchFamily="18" charset="0"/>
                  </a:rPr>
                  <a:t> изображенному на рисунке.</a:t>
                </a:r>
              </a:p>
            </p:txBody>
          </p:sp>
        </mc:Choice>
        <mc:Fallback xmlns="">
          <p:sp>
            <p:nvSpPr>
              <p:cNvPr id="46" name="Прямоугольник 4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215" y="133024"/>
                <a:ext cx="9145016" cy="839332"/>
              </a:xfrm>
              <a:prstGeom prst="rect">
                <a:avLst/>
              </a:prstGeom>
              <a:blipFill rotWithShape="1">
                <a:blip r:embed="rId3"/>
                <a:stretch>
                  <a:fillRect t="-5797" r="-933" b="-1594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Полилиния 47"/>
          <p:cNvSpPr/>
          <p:nvPr/>
        </p:nvSpPr>
        <p:spPr>
          <a:xfrm flipH="1">
            <a:off x="7193644" y="2908871"/>
            <a:ext cx="1267711" cy="2313570"/>
          </a:xfrm>
          <a:custGeom>
            <a:avLst/>
            <a:gdLst>
              <a:gd name="connsiteX0" fmla="*/ 0 w 946852"/>
              <a:gd name="connsiteY0" fmla="*/ 0 h 2275387"/>
              <a:gd name="connsiteX1" fmla="*/ 157655 w 946852"/>
              <a:gd name="connsiteY1" fmla="*/ 788275 h 2275387"/>
              <a:gd name="connsiteX2" fmla="*/ 283779 w 946852"/>
              <a:gd name="connsiteY2" fmla="*/ 1198179 h 2275387"/>
              <a:gd name="connsiteX3" fmla="*/ 504496 w 946852"/>
              <a:gd name="connsiteY3" fmla="*/ 1765737 h 2275387"/>
              <a:gd name="connsiteX4" fmla="*/ 756744 w 946852"/>
              <a:gd name="connsiteY4" fmla="*/ 2175641 h 2275387"/>
              <a:gd name="connsiteX5" fmla="*/ 930165 w 946852"/>
              <a:gd name="connsiteY5" fmla="*/ 2270234 h 2275387"/>
              <a:gd name="connsiteX6" fmla="*/ 930165 w 946852"/>
              <a:gd name="connsiteY6" fmla="*/ 2254468 h 2275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46852" h="2275387">
                <a:moveTo>
                  <a:pt x="0" y="0"/>
                </a:moveTo>
                <a:cubicBezTo>
                  <a:pt x="55179" y="294289"/>
                  <a:pt x="110359" y="588579"/>
                  <a:pt x="157655" y="788275"/>
                </a:cubicBezTo>
                <a:cubicBezTo>
                  <a:pt x="204951" y="987971"/>
                  <a:pt x="225972" y="1035269"/>
                  <a:pt x="283779" y="1198179"/>
                </a:cubicBezTo>
                <a:cubicBezTo>
                  <a:pt x="341586" y="1361089"/>
                  <a:pt x="425669" y="1602827"/>
                  <a:pt x="504496" y="1765737"/>
                </a:cubicBezTo>
                <a:cubicBezTo>
                  <a:pt x="583323" y="1928647"/>
                  <a:pt x="685799" y="2091558"/>
                  <a:pt x="756744" y="2175641"/>
                </a:cubicBezTo>
                <a:cubicBezTo>
                  <a:pt x="827689" y="2259724"/>
                  <a:pt x="901262" y="2257096"/>
                  <a:pt x="930165" y="2270234"/>
                </a:cubicBezTo>
                <a:cubicBezTo>
                  <a:pt x="959068" y="2283372"/>
                  <a:pt x="944616" y="2268920"/>
                  <a:pt x="930165" y="2254468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7" name="TextBox 46"/>
          <p:cNvSpPr txBox="1"/>
          <p:nvPr/>
        </p:nvSpPr>
        <p:spPr>
          <a:xfrm>
            <a:off x="6560792" y="2485730"/>
            <a:ext cx="4106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8687727" y="5713905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703061" y="5645369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166327" y="495097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6242863" y="5645367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" name="Овал 52"/>
          <p:cNvSpPr/>
          <p:nvPr/>
        </p:nvSpPr>
        <p:spPr>
          <a:xfrm>
            <a:off x="6504881" y="4710122"/>
            <a:ext cx="108012" cy="1072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4" name="TextBox 53"/>
          <p:cNvSpPr txBox="1"/>
          <p:nvPr/>
        </p:nvSpPr>
        <p:spPr>
          <a:xfrm>
            <a:off x="6527130" y="4200547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220333" y="4563279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332368" y="845184"/>
            <a:ext cx="9653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А(0</a:t>
            </a:r>
            <a:r>
              <a:rPr lang="ru-RU" sz="2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; 4</a:t>
            </a:r>
            <a:r>
              <a:rPr lang="ru-RU" sz="2000" dirty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</a:p>
        </p:txBody>
      </p:sp>
      <p:cxnSp>
        <p:nvCxnSpPr>
          <p:cNvPr id="58" name="Прямая со стрелкой 57"/>
          <p:cNvCxnSpPr/>
          <p:nvPr/>
        </p:nvCxnSpPr>
        <p:spPr>
          <a:xfrm flipV="1">
            <a:off x="815032" y="707742"/>
            <a:ext cx="2228057" cy="335791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 стрелкой 60"/>
          <p:cNvCxnSpPr/>
          <p:nvPr/>
        </p:nvCxnSpPr>
        <p:spPr>
          <a:xfrm flipV="1">
            <a:off x="801728" y="707742"/>
            <a:ext cx="3129425" cy="337497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Стрелка вправо 62"/>
          <p:cNvSpPr/>
          <p:nvPr/>
        </p:nvSpPr>
        <p:spPr>
          <a:xfrm>
            <a:off x="1297697" y="1027363"/>
            <a:ext cx="173721" cy="45719"/>
          </a:xfrm>
          <a:prstGeom prst="right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24" name="Прямоугольник 1023"/>
              <p:cNvSpPr/>
              <p:nvPr/>
            </p:nvSpPr>
            <p:spPr>
              <a:xfrm>
                <a:off x="1585940" y="838195"/>
                <a:ext cx="2581156" cy="4070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0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ru-RU" sz="2000" b="0" i="1" smtClean="0">
                              <a:latin typeface="Cambria Math"/>
                            </a:rPr>
                            <m:t>4</m:t>
                          </m:r>
                          <m:r>
                            <a:rPr lang="ru-RU" sz="2000" b="0" i="1">
                              <a:latin typeface="Cambria Math"/>
                            </a:rPr>
                            <m:t>=</m:t>
                          </m:r>
                          <m:r>
                            <a:rPr lang="ru-RU" sz="2000" b="0" i="1">
                              <a:latin typeface="Cambria Math"/>
                            </a:rPr>
                            <m:t>𝑎</m:t>
                          </m:r>
                          <m:r>
                            <a:rPr lang="ru-RU" sz="2000" b="0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ru-RU" sz="2000" b="0" i="1" smtClean="0">
                              <a:latin typeface="Cambria Math"/>
                            </a:rPr>
                            <m:t>0</m:t>
                          </m:r>
                        </m:e>
                        <m:sup>
                          <m:r>
                            <a:rPr lang="ru-RU" sz="2000" b="0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ru-RU" sz="2000" b="0" i="1">
                          <a:latin typeface="Cambria Math"/>
                        </a:rPr>
                        <m:t>+</m:t>
                      </m:r>
                      <m:r>
                        <a:rPr lang="en-US" sz="2000" b="0" i="1">
                          <a:latin typeface="Cambria Math"/>
                        </a:rPr>
                        <m:t>𝑏</m:t>
                      </m:r>
                      <m:r>
                        <a:rPr lang="en-US" sz="2000" b="0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ru-RU" sz="2000" b="0" i="1" smtClean="0">
                          <a:latin typeface="Cambria Math"/>
                        </a:rPr>
                        <m:t>0</m:t>
                      </m:r>
                      <m:r>
                        <a:rPr lang="ru-RU" sz="2000" b="0" i="1">
                          <a:latin typeface="Cambria Math"/>
                        </a:rPr>
                        <m:t>+</m:t>
                      </m:r>
                      <m:r>
                        <a:rPr lang="en-US" sz="2000" b="0" i="1">
                          <a:latin typeface="Cambria Math"/>
                        </a:rPr>
                        <m:t>𝑐</m:t>
                      </m:r>
                    </m:oMath>
                  </m:oMathPara>
                </a14:m>
                <a:endParaRPr lang="ru-RU" sz="2000" dirty="0"/>
              </a:p>
            </p:txBody>
          </p:sp>
        </mc:Choice>
        <mc:Fallback xmlns="">
          <p:sp>
            <p:nvSpPr>
              <p:cNvPr id="1024" name="Прямоугольник 10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85940" y="838195"/>
                <a:ext cx="2581156" cy="407099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6" name="Стрелка вправо 65"/>
          <p:cNvSpPr/>
          <p:nvPr/>
        </p:nvSpPr>
        <p:spPr>
          <a:xfrm>
            <a:off x="4080235" y="997814"/>
            <a:ext cx="173721" cy="45719"/>
          </a:xfrm>
          <a:prstGeom prst="right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28" name="TextBox 1027"/>
              <p:cNvSpPr txBox="1"/>
              <p:nvPr/>
            </p:nvSpPr>
            <p:spPr>
              <a:xfrm>
                <a:off x="4323127" y="813672"/>
                <a:ext cx="86587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/>
                        </a:rPr>
                        <m:t>𝑐</m:t>
                      </m:r>
                      <m:r>
                        <a:rPr lang="en-US" sz="2000" b="0" i="1" smtClean="0">
                          <a:latin typeface="Cambria Math"/>
                        </a:rPr>
                        <m:t>=4</m:t>
                      </m:r>
                    </m:oMath>
                  </m:oMathPara>
                </a14:m>
                <a:endParaRPr lang="ru-RU" sz="2000" dirty="0"/>
              </a:p>
            </p:txBody>
          </p:sp>
        </mc:Choice>
        <mc:Fallback xmlns="">
          <p:sp>
            <p:nvSpPr>
              <p:cNvPr id="1028" name="TextBox 10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3127" y="813672"/>
                <a:ext cx="865878" cy="40011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0" name="Стрелка вправо 69"/>
          <p:cNvSpPr/>
          <p:nvPr/>
        </p:nvSpPr>
        <p:spPr>
          <a:xfrm>
            <a:off x="2716023" y="4248387"/>
            <a:ext cx="173721" cy="45719"/>
          </a:xfrm>
          <a:prstGeom prst="right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1" name="Стрелка вправо 70"/>
          <p:cNvSpPr/>
          <p:nvPr/>
        </p:nvSpPr>
        <p:spPr>
          <a:xfrm>
            <a:off x="5376212" y="981644"/>
            <a:ext cx="173721" cy="45719"/>
          </a:xfrm>
          <a:prstGeom prst="right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29" name="Прямоугольник 1028"/>
          <p:cNvSpPr/>
          <p:nvPr/>
        </p:nvSpPr>
        <p:spPr>
          <a:xfrm>
            <a:off x="332368" y="1213782"/>
            <a:ext cx="764221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Для того, чтобы найти коэффициент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надо найти ординату точки пересечения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графика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функции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 осью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ОУ.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55634" y="1784001"/>
            <a:ext cx="843583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Найдем коэффициент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Для этого  определяем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координаты вершины (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m; n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041615" y="563888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71777" y="2184111"/>
            <a:ext cx="7248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= 2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1525712" y="2184111"/>
            <a:ext cx="6030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n= 2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446779" y="2485730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пределяем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координаты любой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точки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 (0;4)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257459" y="3059668"/>
            <a:ext cx="493154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одставляем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эти значения в формулу квадратичной функции, заданной 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ином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виде: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/>
              <p:cNvSpPr txBox="1"/>
              <p:nvPr/>
            </p:nvSpPr>
            <p:spPr>
              <a:xfrm>
                <a:off x="1144893" y="3699902"/>
                <a:ext cx="226615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/>
                        </a:rPr>
                        <m:t>𝑦</m:t>
                      </m:r>
                      <m:r>
                        <a:rPr lang="en-US" sz="2000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20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/>
                            </a:rPr>
                            <m:t>𝑎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(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−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𝑚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)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000" b="0" i="1" smtClean="0">
                          <a:latin typeface="Cambria Math"/>
                        </a:rPr>
                        <m:t>+</m:t>
                      </m:r>
                      <m:r>
                        <a:rPr lang="en-US" sz="2000" b="0" i="1" smtClean="0">
                          <a:latin typeface="Cambria Math"/>
                        </a:rPr>
                        <m:t>𝑛</m:t>
                      </m:r>
                    </m:oMath>
                  </m:oMathPara>
                </a14:m>
                <a:endParaRPr lang="ru-RU" sz="2000" dirty="0"/>
              </a:p>
            </p:txBody>
          </p:sp>
        </mc:Choice>
        <mc:Fallback xmlns="">
          <p:sp>
            <p:nvSpPr>
              <p:cNvPr id="45" name="TextBox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4893" y="3699902"/>
                <a:ext cx="2266156" cy="400110"/>
              </a:xfrm>
              <a:prstGeom prst="rect">
                <a:avLst/>
              </a:prstGeom>
              <a:blipFill rotWithShape="1">
                <a:blip r:embed="rId6"/>
                <a:stretch>
                  <a:fillRect b="-1515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7" name="Стрелка вправо 66"/>
          <p:cNvSpPr/>
          <p:nvPr/>
        </p:nvSpPr>
        <p:spPr>
          <a:xfrm>
            <a:off x="4583301" y="4254372"/>
            <a:ext cx="173721" cy="45719"/>
          </a:xfrm>
          <a:prstGeom prst="right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/>
              <p:cNvSpPr txBox="1"/>
              <p:nvPr/>
            </p:nvSpPr>
            <p:spPr>
              <a:xfrm>
                <a:off x="514933" y="4062047"/>
                <a:ext cx="226004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0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/>
                            </a:rPr>
                            <m:t>4=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𝑎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(0−2)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000" b="0" i="1" smtClean="0">
                          <a:latin typeface="Cambria Math"/>
                        </a:rPr>
                        <m:t>+</m:t>
                      </m:r>
                      <m:r>
                        <a:rPr lang="ru-RU" sz="2000" b="0" i="1" smtClean="0">
                          <a:latin typeface="Cambria Math"/>
                        </a:rPr>
                        <m:t>2</m:t>
                      </m:r>
                    </m:oMath>
                  </m:oMathPara>
                </a14:m>
                <a:endParaRPr lang="ru-RU" sz="2000" dirty="0"/>
              </a:p>
            </p:txBody>
          </p:sp>
        </mc:Choice>
        <mc:Fallback xmlns="">
          <p:sp>
            <p:nvSpPr>
              <p:cNvPr id="57" name="TextBox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933" y="4062047"/>
                <a:ext cx="2260042" cy="400110"/>
              </a:xfrm>
              <a:prstGeom prst="rect">
                <a:avLst/>
              </a:prstGeom>
              <a:blipFill rotWithShape="1">
                <a:blip r:embed="rId7"/>
                <a:stretch>
                  <a:fillRect b="-1515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0" name="Прямая со стрелкой 59"/>
          <p:cNvCxnSpPr/>
          <p:nvPr/>
        </p:nvCxnSpPr>
        <p:spPr>
          <a:xfrm>
            <a:off x="956747" y="3036309"/>
            <a:ext cx="1114307" cy="86364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 стрелкой 71"/>
          <p:cNvCxnSpPr/>
          <p:nvPr/>
        </p:nvCxnSpPr>
        <p:spPr>
          <a:xfrm>
            <a:off x="1173403" y="2996416"/>
            <a:ext cx="124294" cy="903541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 стрелкой 72"/>
          <p:cNvCxnSpPr/>
          <p:nvPr/>
        </p:nvCxnSpPr>
        <p:spPr>
          <a:xfrm>
            <a:off x="1154482" y="2366584"/>
            <a:ext cx="1415743" cy="1533373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 стрелкой 73"/>
          <p:cNvCxnSpPr/>
          <p:nvPr/>
        </p:nvCxnSpPr>
        <p:spPr>
          <a:xfrm>
            <a:off x="1936603" y="2404721"/>
            <a:ext cx="1267245" cy="149523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Box 67"/>
              <p:cNvSpPr txBox="1"/>
              <p:nvPr/>
            </p:nvSpPr>
            <p:spPr>
              <a:xfrm>
                <a:off x="2973229" y="4035155"/>
                <a:ext cx="1661930" cy="4264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0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/>
                            </a:rPr>
                            <m:t>4=4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𝑎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+2</m:t>
                          </m:r>
                        </m:e>
                        <m:sup/>
                      </m:sSup>
                    </m:oMath>
                  </m:oMathPara>
                </a14:m>
                <a:endParaRPr lang="ru-RU" sz="2000" dirty="0"/>
              </a:p>
            </p:txBody>
          </p:sp>
        </mc:Choice>
        <mc:Fallback xmlns="">
          <p:sp>
            <p:nvSpPr>
              <p:cNvPr id="68" name="TextBox 6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3229" y="4035155"/>
                <a:ext cx="1661930" cy="426463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8" name="Стрелка вправо 77"/>
          <p:cNvSpPr/>
          <p:nvPr/>
        </p:nvSpPr>
        <p:spPr>
          <a:xfrm>
            <a:off x="3630473" y="5616020"/>
            <a:ext cx="173721" cy="45719"/>
          </a:xfrm>
          <a:prstGeom prst="right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9" name="Стрелка вправо 78"/>
          <p:cNvSpPr/>
          <p:nvPr/>
        </p:nvSpPr>
        <p:spPr>
          <a:xfrm>
            <a:off x="2115189" y="4461618"/>
            <a:ext cx="173721" cy="45719"/>
          </a:xfrm>
          <a:prstGeom prst="right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Box 68"/>
              <p:cNvSpPr txBox="1"/>
              <p:nvPr/>
            </p:nvSpPr>
            <p:spPr>
              <a:xfrm>
                <a:off x="389955" y="4300091"/>
                <a:ext cx="1661930" cy="4264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0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/>
                            </a:rPr>
                            <m:t>4−</m:t>
                          </m:r>
                          <m:r>
                            <a:rPr lang="ru-RU" sz="2000" b="0" i="1" smtClean="0">
                              <a:latin typeface="Cambria Math"/>
                            </a:rPr>
                            <m:t>2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=4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𝑎</m:t>
                          </m:r>
                        </m:e>
                        <m:sup/>
                      </m:sSup>
                    </m:oMath>
                  </m:oMathPara>
                </a14:m>
                <a:endParaRPr lang="ru-RU" sz="2000" dirty="0"/>
              </a:p>
            </p:txBody>
          </p:sp>
        </mc:Choice>
        <mc:Fallback xmlns="">
          <p:sp>
            <p:nvSpPr>
              <p:cNvPr id="69" name="TextBox 6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9955" y="4300091"/>
                <a:ext cx="1661930" cy="426463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7" name="TextBox 76"/>
              <p:cNvSpPr txBox="1"/>
              <p:nvPr/>
            </p:nvSpPr>
            <p:spPr>
              <a:xfrm>
                <a:off x="2327419" y="4285804"/>
                <a:ext cx="108363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/>
                        </a:rPr>
                        <m:t>𝑎</m:t>
                      </m:r>
                      <m:r>
                        <a:rPr lang="en-US" sz="2000" b="0" i="1" smtClean="0">
                          <a:latin typeface="Cambria Math"/>
                        </a:rPr>
                        <m:t>=0,5</m:t>
                      </m:r>
                    </m:oMath>
                  </m:oMathPara>
                </a14:m>
                <a:endParaRPr lang="ru-RU" sz="2000" dirty="0"/>
              </a:p>
            </p:txBody>
          </p:sp>
        </mc:Choice>
        <mc:Fallback xmlns="">
          <p:sp>
            <p:nvSpPr>
              <p:cNvPr id="77" name="TextBox 7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7419" y="4285804"/>
                <a:ext cx="1083630" cy="400110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0" name="TextBox 79"/>
          <p:cNvSpPr txBox="1"/>
          <p:nvPr/>
        </p:nvSpPr>
        <p:spPr>
          <a:xfrm>
            <a:off x="95693" y="4698242"/>
            <a:ext cx="475925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Для нахождения коэффициента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воспользуемся формулой для нахождения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абсциссы параболы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2" name="Прямая соединительная линия 91"/>
          <p:cNvCxnSpPr/>
          <p:nvPr/>
        </p:nvCxnSpPr>
        <p:spPr>
          <a:xfrm>
            <a:off x="7193644" y="5398692"/>
            <a:ext cx="0" cy="315213"/>
          </a:xfrm>
          <a:prstGeom prst="line">
            <a:avLst/>
          </a:prstGeom>
          <a:ln w="38100">
            <a:solidFill>
              <a:srgbClr val="00B05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Прямая соединительная линия 97"/>
          <p:cNvCxnSpPr/>
          <p:nvPr/>
        </p:nvCxnSpPr>
        <p:spPr>
          <a:xfrm>
            <a:off x="6641168" y="5225313"/>
            <a:ext cx="594756" cy="4336"/>
          </a:xfrm>
          <a:prstGeom prst="line">
            <a:avLst/>
          </a:prstGeom>
          <a:ln w="3810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6" name="TextBox 105"/>
              <p:cNvSpPr txBox="1"/>
              <p:nvPr/>
            </p:nvSpPr>
            <p:spPr>
              <a:xfrm>
                <a:off x="2527953" y="5308017"/>
                <a:ext cx="1056123" cy="6164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𝑚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𝑏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06" name="TextBox 10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7953" y="5308017"/>
                <a:ext cx="1056123" cy="616451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7" name="TextBox 106"/>
              <p:cNvSpPr txBox="1"/>
              <p:nvPr/>
            </p:nvSpPr>
            <p:spPr>
              <a:xfrm>
                <a:off x="3934500" y="5327972"/>
                <a:ext cx="920445" cy="6525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2=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</a:rPr>
                          <m:t>−</m:t>
                        </m:r>
                        <m:r>
                          <a:rPr lang="en-US" sz="2400" b="0" i="1" smtClean="0">
                            <a:latin typeface="Cambria Math"/>
                          </a:rPr>
                          <m:t>𝑏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</a:rPr>
                          <m:t>2</m:t>
                        </m:r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∙0,5</m:t>
                        </m:r>
                      </m:den>
                    </m:f>
                  </m:oMath>
                </a14:m>
                <a:endParaRPr lang="ru-RU" sz="2400" dirty="0"/>
              </a:p>
            </p:txBody>
          </p:sp>
        </mc:Choice>
        <mc:Fallback xmlns="">
          <p:sp>
            <p:nvSpPr>
              <p:cNvPr id="107" name="TextBox 10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4500" y="5327972"/>
                <a:ext cx="920445" cy="652551"/>
              </a:xfrm>
              <a:prstGeom prst="rect">
                <a:avLst/>
              </a:prstGeom>
              <a:blipFill rotWithShape="1">
                <a:blip r:embed="rId12"/>
                <a:stretch>
                  <a:fillRect l="-529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8" name="TextBox 107"/>
              <p:cNvSpPr txBox="1"/>
              <p:nvPr/>
            </p:nvSpPr>
            <p:spPr>
              <a:xfrm>
                <a:off x="446779" y="5762450"/>
                <a:ext cx="1151469" cy="3929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𝑏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=−2</m:t>
                          </m:r>
                        </m:e>
                        <m:sup/>
                      </m:sSup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08" name="TextBox 10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779" y="5762450"/>
                <a:ext cx="1151469" cy="392993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96594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2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1000"/>
                                        <p:tgtEl>
                                          <p:spTgt spid="1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000"/>
                            </p:stCondLst>
                            <p:childTnLst>
                              <p:par>
                                <p:cTn id="4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3500"/>
                            </p:stCondLst>
                            <p:childTnLst>
                              <p:par>
                                <p:cTn id="58" presetID="6" presetClass="emph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59" dur="2000" fill="hold"/>
                                        <p:tgtEl>
                                          <p:spTgt spid="5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2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2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000"/>
                            </p:stCondLst>
                            <p:childTnLst>
                              <p:par>
                                <p:cTn id="70" presetID="22" presetClass="entr" presetSubtype="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2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5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20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2000"/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00"/>
                            </p:stCondLst>
                            <p:childTnLst>
                              <p:par>
                                <p:cTn id="97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500"/>
                            </p:stCondLst>
                            <p:childTnLst>
                              <p:par>
                                <p:cTn id="106" presetID="2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8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2500"/>
                            </p:stCondLst>
                            <p:childTnLst>
                              <p:par>
                                <p:cTn id="110" presetID="2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2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4500"/>
                            </p:stCondLst>
                            <p:childTnLst>
                              <p:par>
                                <p:cTn id="114" presetID="2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6500"/>
                            </p:stCondLst>
                            <p:childTnLst>
                              <p:par>
                                <p:cTn id="1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7500"/>
                            </p:stCondLst>
                            <p:childTnLst>
                              <p:par>
                                <p:cTn id="122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950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2000"/>
                            </p:stCondLst>
                            <p:childTnLst>
                              <p:par>
                                <p:cTn id="1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34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2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4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18500"/>
                            </p:stCondLst>
                            <p:childTnLst>
                              <p:par>
                                <p:cTn id="146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2" dur="2000"/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000"/>
                            </p:stCondLst>
                            <p:childTnLst>
                              <p:par>
                                <p:cTn id="164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6" dur="2000"/>
                                        <p:tgtEl>
                                          <p:spTgt spid="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4500"/>
                            </p:stCondLst>
                            <p:childTnLst>
                              <p:par>
                                <p:cTn id="168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0" dur="2000"/>
                                        <p:tgtEl>
                                          <p:spTgt spid="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500"/>
                            </p:stCondLst>
                            <p:childTnLst>
                              <p:par>
                                <p:cTn id="17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500"/>
                            </p:stCondLst>
                            <p:childTnLst>
                              <p:par>
                                <p:cTn id="180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2" dur="2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3000"/>
                            </p:stCondLst>
                            <p:childTnLst>
                              <p:par>
                                <p:cTn id="184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6" dur="2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28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90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F096D"/>
                                      </p:to>
                                    </p:animClr>
                                    <p:animClr clrSpc="rgb" dir="cw">
                                      <p:cBhvr>
                                        <p:cTn id="191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BF096D"/>
                                      </p:to>
                                    </p:animClr>
                                    <p:set>
                                      <p:cBhvr>
                                        <p:cTn id="192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193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94" presetID="28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95" dur="2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F096D"/>
                                      </p:to>
                                    </p:animClr>
                                    <p:animClr clrSpc="rgb" dir="cw">
                                      <p:cBhvr>
                                        <p:cTn id="196" dur="2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BF096D"/>
                                      </p:to>
                                    </p:animClr>
                                    <p:set>
                                      <p:cBhvr>
                                        <p:cTn id="197" dur="2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198" dur="2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99" presetID="28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200" dur="2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F096D"/>
                                      </p:to>
                                    </p:animClr>
                                    <p:animClr clrSpc="rgb" dir="cw">
                                      <p:cBhvr>
                                        <p:cTn id="201" dur="2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BF096D"/>
                                      </p:to>
                                    </p:animClr>
                                    <p:set>
                                      <p:cBhvr>
                                        <p:cTn id="202" dur="2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203" dur="2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3" grpId="1" animBg="1"/>
      <p:bldP spid="54" grpId="0"/>
      <p:bldP spid="55" grpId="0"/>
      <p:bldP spid="56" grpId="0"/>
      <p:bldP spid="63" grpId="0" animBg="1"/>
      <p:bldP spid="1024" grpId="0" animBg="1"/>
      <p:bldP spid="66" grpId="0" animBg="1"/>
      <p:bldP spid="1028" grpId="0" animBg="1"/>
      <p:bldP spid="1028" grpId="1" animBg="1"/>
      <p:bldP spid="70" grpId="0" animBg="1"/>
      <p:bldP spid="71" grpId="0" animBg="1"/>
      <p:bldP spid="1029" grpId="0"/>
      <p:bldP spid="3" grpId="0"/>
      <p:bldP spid="4" grpId="0"/>
      <p:bldP spid="5" grpId="0"/>
      <p:bldP spid="39" grpId="0"/>
      <p:bldP spid="43" grpId="0"/>
      <p:bldP spid="45" grpId="0" animBg="1"/>
      <p:bldP spid="67" grpId="0" animBg="1"/>
      <p:bldP spid="57" grpId="0" animBg="1"/>
      <p:bldP spid="68" grpId="0" animBg="1"/>
      <p:bldP spid="78" grpId="0" animBg="1"/>
      <p:bldP spid="79" grpId="0" animBg="1"/>
      <p:bldP spid="69" grpId="0" animBg="1"/>
      <p:bldP spid="77" grpId="0" animBg="1"/>
      <p:bldP spid="77" grpId="1" animBg="1"/>
      <p:bldP spid="106" grpId="0" animBg="1"/>
      <p:bldP spid="107" grpId="0" animBg="1"/>
      <p:bldP spid="108" grpId="0" animBg="1"/>
      <p:bldP spid="108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51471"/>
            <a:ext cx="9753600" cy="729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/>
              <p:cNvSpPr/>
              <p:nvPr/>
            </p:nvSpPr>
            <p:spPr>
              <a:xfrm>
                <a:off x="-182820" y="753050"/>
                <a:ext cx="9145016" cy="83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sz="2400" b="1" i="1" dirty="0" smtClean="0">
                    <a:latin typeface="Times New Roman" pitchFamily="18" charset="0"/>
                    <a:cs typeface="Times New Roman" pitchFamily="18" charset="0"/>
                  </a:rPr>
                  <a:t>   1. Найдите значения коэффициентов </a:t>
                </a:r>
                <a:r>
                  <a:rPr lang="ru-RU" sz="2400" b="1" i="1" dirty="0">
                    <a:latin typeface="Times New Roman" pitchFamily="18" charset="0"/>
                    <a:cs typeface="Times New Roman" pitchFamily="18" charset="0"/>
                  </a:rPr>
                  <a:t>по </a:t>
                </a:r>
                <a:r>
                  <a:rPr lang="ru-RU" sz="2400" b="1" i="1" dirty="0" smtClean="0">
                    <a:latin typeface="Times New Roman" pitchFamily="18" charset="0"/>
                    <a:cs typeface="Times New Roman" pitchFamily="18" charset="0"/>
                  </a:rPr>
                  <a:t>графику квадратичной  </a:t>
                </a:r>
                <a:r>
                  <a:rPr lang="ru-RU" sz="2400" b="1" i="1" dirty="0">
                    <a:latin typeface="Times New Roman" pitchFamily="18" charset="0"/>
                    <a:cs typeface="Times New Roman" pitchFamily="18" charset="0"/>
                  </a:rPr>
                  <a:t>функции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b="1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400" b="1" i="1">
                            <a:latin typeface="Cambria Math"/>
                          </a:rPr>
                          <m:t>𝒚</m:t>
                        </m:r>
                        <m:r>
                          <a:rPr lang="ru-RU" sz="2400" b="1" i="1">
                            <a:latin typeface="Cambria Math"/>
                          </a:rPr>
                          <m:t>=</m:t>
                        </m:r>
                        <m:r>
                          <a:rPr lang="ru-RU" sz="2400" b="1" i="1">
                            <a:latin typeface="Cambria Math"/>
                          </a:rPr>
                          <m:t>𝒂𝒙</m:t>
                        </m:r>
                      </m:e>
                      <m:sup>
                        <m:r>
                          <a:rPr lang="ru-RU" sz="2400" b="1" i="1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ru-RU" sz="2400" b="1" i="1">
                        <a:latin typeface="Cambria Math"/>
                      </a:rPr>
                      <m:t>+</m:t>
                    </m:r>
                    <m:r>
                      <a:rPr lang="en-US" sz="2400" b="1" i="1">
                        <a:latin typeface="Cambria Math"/>
                      </a:rPr>
                      <m:t>𝒃𝒙</m:t>
                    </m:r>
                    <m:r>
                      <a:rPr lang="ru-RU" sz="2400" b="1" i="1">
                        <a:latin typeface="Cambria Math"/>
                      </a:rPr>
                      <m:t>+</m:t>
                    </m:r>
                    <m:r>
                      <a:rPr lang="en-US" sz="2400" b="1" i="1">
                        <a:latin typeface="Cambria Math"/>
                      </a:rPr>
                      <m:t>𝒄</m:t>
                    </m:r>
                  </m:oMath>
                </a14:m>
                <a:r>
                  <a:rPr lang="ru-RU" sz="2400" b="1" i="1" dirty="0">
                    <a:latin typeface="Times New Roman" pitchFamily="18" charset="0"/>
                    <a:cs typeface="Times New Roman" pitchFamily="18" charset="0"/>
                  </a:rPr>
                  <a:t> изображенному на рисунке.</a:t>
                </a:r>
              </a:p>
            </p:txBody>
          </p:sp>
        </mc:Choice>
        <mc:Fallback xmlns=""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82820" y="753050"/>
                <a:ext cx="9145016" cy="839332"/>
              </a:xfrm>
              <a:prstGeom prst="rect">
                <a:avLst/>
              </a:prstGeom>
              <a:blipFill rotWithShape="1">
                <a:blip r:embed="rId3"/>
                <a:stretch>
                  <a:fillRect t="-5839" r="-2600" b="-1678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2439"/>
          <p:cNvGrpSpPr>
            <a:grpSpLocks/>
          </p:cNvGrpSpPr>
          <p:nvPr/>
        </p:nvGrpSpPr>
        <p:grpSpPr bwMode="auto">
          <a:xfrm>
            <a:off x="1" y="1631763"/>
            <a:ext cx="4427984" cy="5057750"/>
            <a:chOff x="2496" y="144"/>
            <a:chExt cx="3072" cy="4032"/>
          </a:xfrm>
        </p:grpSpPr>
        <p:sp>
          <p:nvSpPr>
            <p:cNvPr id="6" name="Line 722"/>
            <p:cNvSpPr>
              <a:spLocks noChangeShapeType="1"/>
            </p:cNvSpPr>
            <p:nvPr/>
          </p:nvSpPr>
          <p:spPr bwMode="auto">
            <a:xfrm>
              <a:off x="5568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7" name="Line 751"/>
            <p:cNvSpPr>
              <a:spLocks noChangeShapeType="1"/>
            </p:cNvSpPr>
            <p:nvPr/>
          </p:nvSpPr>
          <p:spPr bwMode="auto">
            <a:xfrm>
              <a:off x="2496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8" name="Line 754"/>
            <p:cNvSpPr>
              <a:spLocks noChangeShapeType="1"/>
            </p:cNvSpPr>
            <p:nvPr/>
          </p:nvSpPr>
          <p:spPr bwMode="auto">
            <a:xfrm>
              <a:off x="2752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9" name="Line 757"/>
            <p:cNvSpPr>
              <a:spLocks noChangeShapeType="1"/>
            </p:cNvSpPr>
            <p:nvPr/>
          </p:nvSpPr>
          <p:spPr bwMode="auto">
            <a:xfrm>
              <a:off x="3008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0" name="Line 760"/>
            <p:cNvSpPr>
              <a:spLocks noChangeShapeType="1"/>
            </p:cNvSpPr>
            <p:nvPr/>
          </p:nvSpPr>
          <p:spPr bwMode="auto">
            <a:xfrm>
              <a:off x="3264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1" name="Line 763"/>
            <p:cNvSpPr>
              <a:spLocks noChangeShapeType="1"/>
            </p:cNvSpPr>
            <p:nvPr/>
          </p:nvSpPr>
          <p:spPr bwMode="auto">
            <a:xfrm>
              <a:off x="3520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2" name="Line 766"/>
            <p:cNvSpPr>
              <a:spLocks noChangeShapeType="1"/>
            </p:cNvSpPr>
            <p:nvPr/>
          </p:nvSpPr>
          <p:spPr bwMode="auto">
            <a:xfrm>
              <a:off x="3776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3" name="Line 769"/>
            <p:cNvSpPr>
              <a:spLocks noChangeShapeType="1"/>
            </p:cNvSpPr>
            <p:nvPr/>
          </p:nvSpPr>
          <p:spPr bwMode="auto">
            <a:xfrm>
              <a:off x="4032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4" name="Line 772"/>
            <p:cNvSpPr>
              <a:spLocks noChangeShapeType="1"/>
            </p:cNvSpPr>
            <p:nvPr/>
          </p:nvSpPr>
          <p:spPr bwMode="auto">
            <a:xfrm>
              <a:off x="4288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5" name="Line 775"/>
            <p:cNvSpPr>
              <a:spLocks noChangeShapeType="1"/>
            </p:cNvSpPr>
            <p:nvPr/>
          </p:nvSpPr>
          <p:spPr bwMode="auto">
            <a:xfrm>
              <a:off x="4544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6" name="Line 778"/>
            <p:cNvSpPr>
              <a:spLocks noChangeShapeType="1"/>
            </p:cNvSpPr>
            <p:nvPr/>
          </p:nvSpPr>
          <p:spPr bwMode="auto">
            <a:xfrm>
              <a:off x="4800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7" name="Line 781"/>
            <p:cNvSpPr>
              <a:spLocks noChangeShapeType="1"/>
            </p:cNvSpPr>
            <p:nvPr/>
          </p:nvSpPr>
          <p:spPr bwMode="auto">
            <a:xfrm>
              <a:off x="5056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8" name="Line 784"/>
            <p:cNvSpPr>
              <a:spLocks noChangeShapeType="1"/>
            </p:cNvSpPr>
            <p:nvPr/>
          </p:nvSpPr>
          <p:spPr bwMode="auto">
            <a:xfrm>
              <a:off x="5312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grpSp>
          <p:nvGrpSpPr>
            <p:cNvPr id="19" name="Group 2433"/>
            <p:cNvGrpSpPr>
              <a:grpSpLocks/>
            </p:cNvGrpSpPr>
            <p:nvPr/>
          </p:nvGrpSpPr>
          <p:grpSpPr bwMode="auto">
            <a:xfrm>
              <a:off x="2496" y="144"/>
              <a:ext cx="3072" cy="4032"/>
              <a:chOff x="192" y="144"/>
              <a:chExt cx="5376" cy="4032"/>
            </a:xfrm>
          </p:grpSpPr>
          <p:sp>
            <p:nvSpPr>
              <p:cNvPr id="20" name="Line 719"/>
              <p:cNvSpPr>
                <a:spLocks noChangeShapeType="1"/>
              </p:cNvSpPr>
              <p:nvPr/>
            </p:nvSpPr>
            <p:spPr bwMode="auto">
              <a:xfrm>
                <a:off x="192" y="144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1" name="Line 720"/>
              <p:cNvSpPr>
                <a:spLocks noChangeShapeType="1"/>
              </p:cNvSpPr>
              <p:nvPr/>
            </p:nvSpPr>
            <p:spPr bwMode="auto">
              <a:xfrm>
                <a:off x="192" y="4176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2" name="Line 725"/>
              <p:cNvSpPr>
                <a:spLocks noChangeShapeType="1"/>
              </p:cNvSpPr>
              <p:nvPr/>
            </p:nvSpPr>
            <p:spPr bwMode="auto">
              <a:xfrm>
                <a:off x="192" y="381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3" name="Line 788"/>
              <p:cNvSpPr>
                <a:spLocks noChangeShapeType="1"/>
              </p:cNvSpPr>
              <p:nvPr/>
            </p:nvSpPr>
            <p:spPr bwMode="auto">
              <a:xfrm>
                <a:off x="192" y="618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4" name="Line 891"/>
              <p:cNvSpPr>
                <a:spLocks noChangeShapeType="1"/>
              </p:cNvSpPr>
              <p:nvPr/>
            </p:nvSpPr>
            <p:spPr bwMode="auto">
              <a:xfrm>
                <a:off x="192" y="856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5" name="Line 994"/>
              <p:cNvSpPr>
                <a:spLocks noChangeShapeType="1"/>
              </p:cNvSpPr>
              <p:nvPr/>
            </p:nvSpPr>
            <p:spPr bwMode="auto">
              <a:xfrm>
                <a:off x="192" y="1093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6" name="Line 1097"/>
              <p:cNvSpPr>
                <a:spLocks noChangeShapeType="1"/>
              </p:cNvSpPr>
              <p:nvPr/>
            </p:nvSpPr>
            <p:spPr bwMode="auto">
              <a:xfrm>
                <a:off x="192" y="1330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7" name="Line 1200"/>
              <p:cNvSpPr>
                <a:spLocks noChangeShapeType="1"/>
              </p:cNvSpPr>
              <p:nvPr/>
            </p:nvSpPr>
            <p:spPr bwMode="auto">
              <a:xfrm>
                <a:off x="192" y="1567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8" name="Line 1303"/>
              <p:cNvSpPr>
                <a:spLocks noChangeShapeType="1"/>
              </p:cNvSpPr>
              <p:nvPr/>
            </p:nvSpPr>
            <p:spPr bwMode="auto">
              <a:xfrm>
                <a:off x="192" y="1804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9" name="Line 1406"/>
              <p:cNvSpPr>
                <a:spLocks noChangeShapeType="1"/>
              </p:cNvSpPr>
              <p:nvPr/>
            </p:nvSpPr>
            <p:spPr bwMode="auto">
              <a:xfrm>
                <a:off x="192" y="2041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0" name="Line 1509"/>
              <p:cNvSpPr>
                <a:spLocks noChangeShapeType="1"/>
              </p:cNvSpPr>
              <p:nvPr/>
            </p:nvSpPr>
            <p:spPr bwMode="auto">
              <a:xfrm>
                <a:off x="192" y="2279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1" name="Line 1612"/>
              <p:cNvSpPr>
                <a:spLocks noChangeShapeType="1"/>
              </p:cNvSpPr>
              <p:nvPr/>
            </p:nvSpPr>
            <p:spPr bwMode="auto">
              <a:xfrm>
                <a:off x="192" y="2516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2" name="Line 1715"/>
              <p:cNvSpPr>
                <a:spLocks noChangeShapeType="1"/>
              </p:cNvSpPr>
              <p:nvPr/>
            </p:nvSpPr>
            <p:spPr bwMode="auto">
              <a:xfrm>
                <a:off x="192" y="2753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3" name="Line 1818"/>
              <p:cNvSpPr>
                <a:spLocks noChangeShapeType="1"/>
              </p:cNvSpPr>
              <p:nvPr/>
            </p:nvSpPr>
            <p:spPr bwMode="auto">
              <a:xfrm>
                <a:off x="192" y="2990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4" name="Line 1921"/>
              <p:cNvSpPr>
                <a:spLocks noChangeShapeType="1"/>
              </p:cNvSpPr>
              <p:nvPr/>
            </p:nvSpPr>
            <p:spPr bwMode="auto">
              <a:xfrm>
                <a:off x="192" y="3227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5" name="Line 2024"/>
              <p:cNvSpPr>
                <a:spLocks noChangeShapeType="1"/>
              </p:cNvSpPr>
              <p:nvPr/>
            </p:nvSpPr>
            <p:spPr bwMode="auto">
              <a:xfrm>
                <a:off x="192" y="3464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6" name="Line 2127"/>
              <p:cNvSpPr>
                <a:spLocks noChangeShapeType="1"/>
              </p:cNvSpPr>
              <p:nvPr/>
            </p:nvSpPr>
            <p:spPr bwMode="auto">
              <a:xfrm>
                <a:off x="192" y="3702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7" name="Line 2230"/>
              <p:cNvSpPr>
                <a:spLocks noChangeShapeType="1"/>
              </p:cNvSpPr>
              <p:nvPr/>
            </p:nvSpPr>
            <p:spPr bwMode="auto">
              <a:xfrm>
                <a:off x="192" y="3939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</p:grpSp>
      </p:grpSp>
      <p:cxnSp>
        <p:nvCxnSpPr>
          <p:cNvPr id="38" name="Прямая со стрелкой 37"/>
          <p:cNvCxnSpPr/>
          <p:nvPr/>
        </p:nvCxnSpPr>
        <p:spPr>
          <a:xfrm flipV="1">
            <a:off x="1480189" y="1631764"/>
            <a:ext cx="0" cy="5057749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>
            <a:off x="-16661" y="3429000"/>
            <a:ext cx="4444646" cy="1608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Полилиния 43"/>
          <p:cNvSpPr/>
          <p:nvPr/>
        </p:nvSpPr>
        <p:spPr>
          <a:xfrm rot="10800000">
            <a:off x="1856394" y="2822189"/>
            <a:ext cx="915406" cy="3272734"/>
          </a:xfrm>
          <a:custGeom>
            <a:avLst/>
            <a:gdLst>
              <a:gd name="connsiteX0" fmla="*/ 0 w 946852"/>
              <a:gd name="connsiteY0" fmla="*/ 0 h 2275387"/>
              <a:gd name="connsiteX1" fmla="*/ 157655 w 946852"/>
              <a:gd name="connsiteY1" fmla="*/ 788275 h 2275387"/>
              <a:gd name="connsiteX2" fmla="*/ 283779 w 946852"/>
              <a:gd name="connsiteY2" fmla="*/ 1198179 h 2275387"/>
              <a:gd name="connsiteX3" fmla="*/ 504496 w 946852"/>
              <a:gd name="connsiteY3" fmla="*/ 1765737 h 2275387"/>
              <a:gd name="connsiteX4" fmla="*/ 756744 w 946852"/>
              <a:gd name="connsiteY4" fmla="*/ 2175641 h 2275387"/>
              <a:gd name="connsiteX5" fmla="*/ 930165 w 946852"/>
              <a:gd name="connsiteY5" fmla="*/ 2270234 h 2275387"/>
              <a:gd name="connsiteX6" fmla="*/ 930165 w 946852"/>
              <a:gd name="connsiteY6" fmla="*/ 2254468 h 2275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46852" h="2275387">
                <a:moveTo>
                  <a:pt x="0" y="0"/>
                </a:moveTo>
                <a:cubicBezTo>
                  <a:pt x="55179" y="294289"/>
                  <a:pt x="110359" y="588579"/>
                  <a:pt x="157655" y="788275"/>
                </a:cubicBezTo>
                <a:cubicBezTo>
                  <a:pt x="204951" y="987971"/>
                  <a:pt x="225972" y="1035269"/>
                  <a:pt x="283779" y="1198179"/>
                </a:cubicBezTo>
                <a:cubicBezTo>
                  <a:pt x="341586" y="1361089"/>
                  <a:pt x="425669" y="1602827"/>
                  <a:pt x="504496" y="1765737"/>
                </a:cubicBezTo>
                <a:cubicBezTo>
                  <a:pt x="583323" y="1928647"/>
                  <a:pt x="685799" y="2091558"/>
                  <a:pt x="756744" y="2175641"/>
                </a:cubicBezTo>
                <a:cubicBezTo>
                  <a:pt x="827689" y="2259724"/>
                  <a:pt x="901262" y="2257096"/>
                  <a:pt x="930165" y="2270234"/>
                </a:cubicBezTo>
                <a:cubicBezTo>
                  <a:pt x="959068" y="2283372"/>
                  <a:pt x="944616" y="2268920"/>
                  <a:pt x="930165" y="2254468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5" name="Полилиния 44"/>
          <p:cNvSpPr/>
          <p:nvPr/>
        </p:nvSpPr>
        <p:spPr>
          <a:xfrm rot="10800000" flipH="1">
            <a:off x="971600" y="2822187"/>
            <a:ext cx="873394" cy="3272737"/>
          </a:xfrm>
          <a:custGeom>
            <a:avLst/>
            <a:gdLst>
              <a:gd name="connsiteX0" fmla="*/ 0 w 946852"/>
              <a:gd name="connsiteY0" fmla="*/ 0 h 2275387"/>
              <a:gd name="connsiteX1" fmla="*/ 157655 w 946852"/>
              <a:gd name="connsiteY1" fmla="*/ 788275 h 2275387"/>
              <a:gd name="connsiteX2" fmla="*/ 283779 w 946852"/>
              <a:gd name="connsiteY2" fmla="*/ 1198179 h 2275387"/>
              <a:gd name="connsiteX3" fmla="*/ 504496 w 946852"/>
              <a:gd name="connsiteY3" fmla="*/ 1765737 h 2275387"/>
              <a:gd name="connsiteX4" fmla="*/ 756744 w 946852"/>
              <a:gd name="connsiteY4" fmla="*/ 2175641 h 2275387"/>
              <a:gd name="connsiteX5" fmla="*/ 930165 w 946852"/>
              <a:gd name="connsiteY5" fmla="*/ 2270234 h 2275387"/>
              <a:gd name="connsiteX6" fmla="*/ 930165 w 946852"/>
              <a:gd name="connsiteY6" fmla="*/ 2254468 h 2275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46852" h="2275387">
                <a:moveTo>
                  <a:pt x="0" y="0"/>
                </a:moveTo>
                <a:cubicBezTo>
                  <a:pt x="55179" y="294289"/>
                  <a:pt x="110359" y="588579"/>
                  <a:pt x="157655" y="788275"/>
                </a:cubicBezTo>
                <a:cubicBezTo>
                  <a:pt x="204951" y="987971"/>
                  <a:pt x="225972" y="1035269"/>
                  <a:pt x="283779" y="1198179"/>
                </a:cubicBezTo>
                <a:cubicBezTo>
                  <a:pt x="341586" y="1361089"/>
                  <a:pt x="425669" y="1602827"/>
                  <a:pt x="504496" y="1765737"/>
                </a:cubicBezTo>
                <a:cubicBezTo>
                  <a:pt x="583323" y="1928647"/>
                  <a:pt x="685799" y="2091558"/>
                  <a:pt x="756744" y="2175641"/>
                </a:cubicBezTo>
                <a:cubicBezTo>
                  <a:pt x="827689" y="2259724"/>
                  <a:pt x="901262" y="2257096"/>
                  <a:pt x="930165" y="2270234"/>
                </a:cubicBezTo>
                <a:cubicBezTo>
                  <a:pt x="959068" y="2283372"/>
                  <a:pt x="944616" y="2268920"/>
                  <a:pt x="930165" y="2254468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3" name="TextBox 42"/>
          <p:cNvSpPr txBox="1"/>
          <p:nvPr/>
        </p:nvSpPr>
        <p:spPr>
          <a:xfrm>
            <a:off x="4047928" y="3096446"/>
            <a:ext cx="3417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Х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094724" y="1592382"/>
            <a:ext cx="3433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У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77320" y="3437043"/>
            <a:ext cx="3658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1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1102202" y="2955112"/>
            <a:ext cx="3658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1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1119548" y="3396604"/>
            <a:ext cx="3658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0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54" name="Пятиугольник 53"/>
          <p:cNvSpPr/>
          <p:nvPr/>
        </p:nvSpPr>
        <p:spPr>
          <a:xfrm>
            <a:off x="5796136" y="5499085"/>
            <a:ext cx="2952328" cy="893135"/>
          </a:xfrm>
          <a:prstGeom prst="homePlat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</a:rPr>
              <a:t>Проверь себя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356956" y="1662450"/>
            <a:ext cx="1293944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с = о</a:t>
            </a:r>
          </a:p>
          <a:p>
            <a:pPr>
              <a:lnSpc>
                <a:spcPct val="150000"/>
              </a:lnSpc>
            </a:pP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а = -2</a:t>
            </a:r>
          </a:p>
          <a:p>
            <a:pPr>
              <a:lnSpc>
                <a:spcPct val="150000"/>
              </a:lnSpc>
            </a:pPr>
            <a:r>
              <a:rPr lang="en-US" sz="3600" b="1" i="1" dirty="0" smtClean="0">
                <a:latin typeface="Times New Roman" pitchFamily="18" charset="0"/>
                <a:cs typeface="Times New Roman" pitchFamily="18" charset="0"/>
              </a:rPr>
              <a:t>b = 4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2495771" y="188123"/>
            <a:ext cx="43584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Решите самостоятельно.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6594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CDC5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2000"/>
                                        <p:tgtEl>
                                          <p:spTgt spid="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2000"/>
                                        <p:tgtEl>
                                          <p:spTgt spid="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</p:childTnLst>
        </p:cTn>
      </p:par>
    </p:tnLst>
    <p:bldLst>
      <p:bldP spid="55" grpId="0" build="p" bldLvl="3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8815" y="-234261"/>
            <a:ext cx="9753600" cy="729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" name="Group 2439"/>
          <p:cNvGrpSpPr>
            <a:grpSpLocks/>
          </p:cNvGrpSpPr>
          <p:nvPr/>
        </p:nvGrpSpPr>
        <p:grpSpPr bwMode="auto">
          <a:xfrm>
            <a:off x="115533" y="1628800"/>
            <a:ext cx="4393704" cy="5057750"/>
            <a:chOff x="2496" y="144"/>
            <a:chExt cx="3072" cy="4032"/>
          </a:xfrm>
        </p:grpSpPr>
        <p:sp>
          <p:nvSpPr>
            <p:cNvPr id="5" name="Line 722"/>
            <p:cNvSpPr>
              <a:spLocks noChangeShapeType="1"/>
            </p:cNvSpPr>
            <p:nvPr/>
          </p:nvSpPr>
          <p:spPr bwMode="auto">
            <a:xfrm>
              <a:off x="5568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6" name="Line 751"/>
            <p:cNvSpPr>
              <a:spLocks noChangeShapeType="1"/>
            </p:cNvSpPr>
            <p:nvPr/>
          </p:nvSpPr>
          <p:spPr bwMode="auto">
            <a:xfrm>
              <a:off x="2496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7" name="Line 754"/>
            <p:cNvSpPr>
              <a:spLocks noChangeShapeType="1"/>
            </p:cNvSpPr>
            <p:nvPr/>
          </p:nvSpPr>
          <p:spPr bwMode="auto">
            <a:xfrm>
              <a:off x="2752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8" name="Line 757"/>
            <p:cNvSpPr>
              <a:spLocks noChangeShapeType="1"/>
            </p:cNvSpPr>
            <p:nvPr/>
          </p:nvSpPr>
          <p:spPr bwMode="auto">
            <a:xfrm>
              <a:off x="3008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9" name="Line 760"/>
            <p:cNvSpPr>
              <a:spLocks noChangeShapeType="1"/>
            </p:cNvSpPr>
            <p:nvPr/>
          </p:nvSpPr>
          <p:spPr bwMode="auto">
            <a:xfrm>
              <a:off x="3264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0" name="Line 763"/>
            <p:cNvSpPr>
              <a:spLocks noChangeShapeType="1"/>
            </p:cNvSpPr>
            <p:nvPr/>
          </p:nvSpPr>
          <p:spPr bwMode="auto">
            <a:xfrm>
              <a:off x="3520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1" name="Line 766"/>
            <p:cNvSpPr>
              <a:spLocks noChangeShapeType="1"/>
            </p:cNvSpPr>
            <p:nvPr/>
          </p:nvSpPr>
          <p:spPr bwMode="auto">
            <a:xfrm>
              <a:off x="3776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2" name="Line 769"/>
            <p:cNvSpPr>
              <a:spLocks noChangeShapeType="1"/>
            </p:cNvSpPr>
            <p:nvPr/>
          </p:nvSpPr>
          <p:spPr bwMode="auto">
            <a:xfrm>
              <a:off x="4032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3" name="Line 772"/>
            <p:cNvSpPr>
              <a:spLocks noChangeShapeType="1"/>
            </p:cNvSpPr>
            <p:nvPr/>
          </p:nvSpPr>
          <p:spPr bwMode="auto">
            <a:xfrm>
              <a:off x="4288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4" name="Line 775"/>
            <p:cNvSpPr>
              <a:spLocks noChangeShapeType="1"/>
            </p:cNvSpPr>
            <p:nvPr/>
          </p:nvSpPr>
          <p:spPr bwMode="auto">
            <a:xfrm>
              <a:off x="4544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5" name="Line 778"/>
            <p:cNvSpPr>
              <a:spLocks noChangeShapeType="1"/>
            </p:cNvSpPr>
            <p:nvPr/>
          </p:nvSpPr>
          <p:spPr bwMode="auto">
            <a:xfrm>
              <a:off x="4800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6" name="Line 781"/>
            <p:cNvSpPr>
              <a:spLocks noChangeShapeType="1"/>
            </p:cNvSpPr>
            <p:nvPr/>
          </p:nvSpPr>
          <p:spPr bwMode="auto">
            <a:xfrm>
              <a:off x="5056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7" name="Line 784"/>
            <p:cNvSpPr>
              <a:spLocks noChangeShapeType="1"/>
            </p:cNvSpPr>
            <p:nvPr/>
          </p:nvSpPr>
          <p:spPr bwMode="auto">
            <a:xfrm>
              <a:off x="5312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grpSp>
          <p:nvGrpSpPr>
            <p:cNvPr id="18" name="Group 2433"/>
            <p:cNvGrpSpPr>
              <a:grpSpLocks/>
            </p:cNvGrpSpPr>
            <p:nvPr/>
          </p:nvGrpSpPr>
          <p:grpSpPr bwMode="auto">
            <a:xfrm>
              <a:off x="2496" y="144"/>
              <a:ext cx="3072" cy="4032"/>
              <a:chOff x="192" y="144"/>
              <a:chExt cx="5376" cy="4032"/>
            </a:xfrm>
          </p:grpSpPr>
          <p:sp>
            <p:nvSpPr>
              <p:cNvPr id="19" name="Line 719"/>
              <p:cNvSpPr>
                <a:spLocks noChangeShapeType="1"/>
              </p:cNvSpPr>
              <p:nvPr/>
            </p:nvSpPr>
            <p:spPr bwMode="auto">
              <a:xfrm>
                <a:off x="192" y="144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0" name="Line 720"/>
              <p:cNvSpPr>
                <a:spLocks noChangeShapeType="1"/>
              </p:cNvSpPr>
              <p:nvPr/>
            </p:nvSpPr>
            <p:spPr bwMode="auto">
              <a:xfrm>
                <a:off x="192" y="4176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1" name="Line 725"/>
              <p:cNvSpPr>
                <a:spLocks noChangeShapeType="1"/>
              </p:cNvSpPr>
              <p:nvPr/>
            </p:nvSpPr>
            <p:spPr bwMode="auto">
              <a:xfrm>
                <a:off x="192" y="381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2" name="Line 788"/>
              <p:cNvSpPr>
                <a:spLocks noChangeShapeType="1"/>
              </p:cNvSpPr>
              <p:nvPr/>
            </p:nvSpPr>
            <p:spPr bwMode="auto">
              <a:xfrm>
                <a:off x="192" y="618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3" name="Line 891"/>
              <p:cNvSpPr>
                <a:spLocks noChangeShapeType="1"/>
              </p:cNvSpPr>
              <p:nvPr/>
            </p:nvSpPr>
            <p:spPr bwMode="auto">
              <a:xfrm>
                <a:off x="192" y="856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4" name="Line 994"/>
              <p:cNvSpPr>
                <a:spLocks noChangeShapeType="1"/>
              </p:cNvSpPr>
              <p:nvPr/>
            </p:nvSpPr>
            <p:spPr bwMode="auto">
              <a:xfrm>
                <a:off x="192" y="1093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5" name="Line 1097"/>
              <p:cNvSpPr>
                <a:spLocks noChangeShapeType="1"/>
              </p:cNvSpPr>
              <p:nvPr/>
            </p:nvSpPr>
            <p:spPr bwMode="auto">
              <a:xfrm>
                <a:off x="192" y="1330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6" name="Line 1200"/>
              <p:cNvSpPr>
                <a:spLocks noChangeShapeType="1"/>
              </p:cNvSpPr>
              <p:nvPr/>
            </p:nvSpPr>
            <p:spPr bwMode="auto">
              <a:xfrm>
                <a:off x="192" y="1567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7" name="Line 1303"/>
              <p:cNvSpPr>
                <a:spLocks noChangeShapeType="1"/>
              </p:cNvSpPr>
              <p:nvPr/>
            </p:nvSpPr>
            <p:spPr bwMode="auto">
              <a:xfrm>
                <a:off x="192" y="1804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8" name="Line 1406"/>
              <p:cNvSpPr>
                <a:spLocks noChangeShapeType="1"/>
              </p:cNvSpPr>
              <p:nvPr/>
            </p:nvSpPr>
            <p:spPr bwMode="auto">
              <a:xfrm>
                <a:off x="192" y="2041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9" name="Line 1509"/>
              <p:cNvSpPr>
                <a:spLocks noChangeShapeType="1"/>
              </p:cNvSpPr>
              <p:nvPr/>
            </p:nvSpPr>
            <p:spPr bwMode="auto">
              <a:xfrm>
                <a:off x="192" y="2279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0" name="Line 1612"/>
              <p:cNvSpPr>
                <a:spLocks noChangeShapeType="1"/>
              </p:cNvSpPr>
              <p:nvPr/>
            </p:nvSpPr>
            <p:spPr bwMode="auto">
              <a:xfrm>
                <a:off x="192" y="2516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1" name="Line 1715"/>
              <p:cNvSpPr>
                <a:spLocks noChangeShapeType="1"/>
              </p:cNvSpPr>
              <p:nvPr/>
            </p:nvSpPr>
            <p:spPr bwMode="auto">
              <a:xfrm>
                <a:off x="192" y="2753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2" name="Line 1818"/>
              <p:cNvSpPr>
                <a:spLocks noChangeShapeType="1"/>
              </p:cNvSpPr>
              <p:nvPr/>
            </p:nvSpPr>
            <p:spPr bwMode="auto">
              <a:xfrm>
                <a:off x="192" y="2990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3" name="Line 1921"/>
              <p:cNvSpPr>
                <a:spLocks noChangeShapeType="1"/>
              </p:cNvSpPr>
              <p:nvPr/>
            </p:nvSpPr>
            <p:spPr bwMode="auto">
              <a:xfrm>
                <a:off x="192" y="3227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4" name="Line 2024"/>
              <p:cNvSpPr>
                <a:spLocks noChangeShapeType="1"/>
              </p:cNvSpPr>
              <p:nvPr/>
            </p:nvSpPr>
            <p:spPr bwMode="auto">
              <a:xfrm>
                <a:off x="192" y="3464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5" name="Line 2127"/>
              <p:cNvSpPr>
                <a:spLocks noChangeShapeType="1"/>
              </p:cNvSpPr>
              <p:nvPr/>
            </p:nvSpPr>
            <p:spPr bwMode="auto">
              <a:xfrm>
                <a:off x="192" y="3702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6" name="Line 2230"/>
              <p:cNvSpPr>
                <a:spLocks noChangeShapeType="1"/>
              </p:cNvSpPr>
              <p:nvPr/>
            </p:nvSpPr>
            <p:spPr bwMode="auto">
              <a:xfrm>
                <a:off x="192" y="3939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Прямоугольник 36"/>
              <p:cNvSpPr/>
              <p:nvPr/>
            </p:nvSpPr>
            <p:spPr>
              <a:xfrm>
                <a:off x="-258533" y="260648"/>
                <a:ext cx="9145016" cy="83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sz="2400" b="1" i="1" dirty="0" smtClean="0">
                    <a:latin typeface="Times New Roman" pitchFamily="18" charset="0"/>
                    <a:cs typeface="Times New Roman" pitchFamily="18" charset="0"/>
                  </a:rPr>
                  <a:t>   2. Найдите значения коэффициентов </a:t>
                </a:r>
                <a:r>
                  <a:rPr lang="ru-RU" sz="2400" b="1" i="1" dirty="0">
                    <a:latin typeface="Times New Roman" pitchFamily="18" charset="0"/>
                    <a:cs typeface="Times New Roman" pitchFamily="18" charset="0"/>
                  </a:rPr>
                  <a:t>по </a:t>
                </a:r>
                <a:r>
                  <a:rPr lang="ru-RU" sz="2400" b="1" i="1" dirty="0" smtClean="0">
                    <a:latin typeface="Times New Roman" pitchFamily="18" charset="0"/>
                    <a:cs typeface="Times New Roman" pitchFamily="18" charset="0"/>
                  </a:rPr>
                  <a:t>графику квадратичной  </a:t>
                </a:r>
                <a:r>
                  <a:rPr lang="ru-RU" sz="2400" b="1" i="1" dirty="0">
                    <a:latin typeface="Times New Roman" pitchFamily="18" charset="0"/>
                    <a:cs typeface="Times New Roman" pitchFamily="18" charset="0"/>
                  </a:rPr>
                  <a:t>функции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b="1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400" b="1" i="1">
                            <a:latin typeface="Cambria Math"/>
                          </a:rPr>
                          <m:t>𝒚</m:t>
                        </m:r>
                        <m:r>
                          <a:rPr lang="ru-RU" sz="2400" b="1" i="1">
                            <a:latin typeface="Cambria Math"/>
                          </a:rPr>
                          <m:t>=</m:t>
                        </m:r>
                        <m:r>
                          <a:rPr lang="ru-RU" sz="2400" b="1" i="1">
                            <a:latin typeface="Cambria Math"/>
                          </a:rPr>
                          <m:t>𝒂𝒙</m:t>
                        </m:r>
                      </m:e>
                      <m:sup>
                        <m:r>
                          <a:rPr lang="ru-RU" sz="2400" b="1" i="1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ru-RU" sz="2400" b="1" i="1">
                        <a:latin typeface="Cambria Math"/>
                      </a:rPr>
                      <m:t>+</m:t>
                    </m:r>
                    <m:r>
                      <a:rPr lang="en-US" sz="2400" b="1" i="1">
                        <a:latin typeface="Cambria Math"/>
                      </a:rPr>
                      <m:t>𝒃𝒙</m:t>
                    </m:r>
                    <m:r>
                      <a:rPr lang="ru-RU" sz="2400" b="1" i="1">
                        <a:latin typeface="Cambria Math"/>
                      </a:rPr>
                      <m:t>+</m:t>
                    </m:r>
                    <m:r>
                      <a:rPr lang="en-US" sz="2400" b="1" i="1">
                        <a:latin typeface="Cambria Math"/>
                      </a:rPr>
                      <m:t>𝒄</m:t>
                    </m:r>
                  </m:oMath>
                </a14:m>
                <a:r>
                  <a:rPr lang="ru-RU" sz="2400" b="1" i="1" dirty="0">
                    <a:latin typeface="Times New Roman" pitchFamily="18" charset="0"/>
                    <a:cs typeface="Times New Roman" pitchFamily="18" charset="0"/>
                  </a:rPr>
                  <a:t> изображенному на рисунке.</a:t>
                </a:r>
              </a:p>
            </p:txBody>
          </p:sp>
        </mc:Choice>
        <mc:Fallback xmlns="">
          <p:sp>
            <p:nvSpPr>
              <p:cNvPr id="37" name="Прямоугольник 3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58533" y="260648"/>
                <a:ext cx="9145016" cy="839332"/>
              </a:xfrm>
              <a:prstGeom prst="rect">
                <a:avLst/>
              </a:prstGeom>
              <a:blipFill rotWithShape="1">
                <a:blip r:embed="rId3"/>
                <a:stretch>
                  <a:fillRect t="-5839" r="-2533" b="-1678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Полилиния 37"/>
          <p:cNvSpPr/>
          <p:nvPr/>
        </p:nvSpPr>
        <p:spPr>
          <a:xfrm flipH="1">
            <a:off x="2704147" y="2332526"/>
            <a:ext cx="759275" cy="3776893"/>
          </a:xfrm>
          <a:custGeom>
            <a:avLst/>
            <a:gdLst>
              <a:gd name="connsiteX0" fmla="*/ 0 w 946852"/>
              <a:gd name="connsiteY0" fmla="*/ 0 h 2275387"/>
              <a:gd name="connsiteX1" fmla="*/ 157655 w 946852"/>
              <a:gd name="connsiteY1" fmla="*/ 788275 h 2275387"/>
              <a:gd name="connsiteX2" fmla="*/ 283779 w 946852"/>
              <a:gd name="connsiteY2" fmla="*/ 1198179 h 2275387"/>
              <a:gd name="connsiteX3" fmla="*/ 504496 w 946852"/>
              <a:gd name="connsiteY3" fmla="*/ 1765737 h 2275387"/>
              <a:gd name="connsiteX4" fmla="*/ 756744 w 946852"/>
              <a:gd name="connsiteY4" fmla="*/ 2175641 h 2275387"/>
              <a:gd name="connsiteX5" fmla="*/ 930165 w 946852"/>
              <a:gd name="connsiteY5" fmla="*/ 2270234 h 2275387"/>
              <a:gd name="connsiteX6" fmla="*/ 930165 w 946852"/>
              <a:gd name="connsiteY6" fmla="*/ 2254468 h 2275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46852" h="2275387">
                <a:moveTo>
                  <a:pt x="0" y="0"/>
                </a:moveTo>
                <a:cubicBezTo>
                  <a:pt x="55179" y="294289"/>
                  <a:pt x="110359" y="588579"/>
                  <a:pt x="157655" y="788275"/>
                </a:cubicBezTo>
                <a:cubicBezTo>
                  <a:pt x="204951" y="987971"/>
                  <a:pt x="225972" y="1035269"/>
                  <a:pt x="283779" y="1198179"/>
                </a:cubicBezTo>
                <a:cubicBezTo>
                  <a:pt x="341586" y="1361089"/>
                  <a:pt x="425669" y="1602827"/>
                  <a:pt x="504496" y="1765737"/>
                </a:cubicBezTo>
                <a:cubicBezTo>
                  <a:pt x="583323" y="1928647"/>
                  <a:pt x="685799" y="2091558"/>
                  <a:pt x="756744" y="2175641"/>
                </a:cubicBezTo>
                <a:cubicBezTo>
                  <a:pt x="827689" y="2259724"/>
                  <a:pt x="901262" y="2257096"/>
                  <a:pt x="930165" y="2270234"/>
                </a:cubicBezTo>
                <a:cubicBezTo>
                  <a:pt x="959068" y="2283372"/>
                  <a:pt x="944616" y="2268920"/>
                  <a:pt x="930165" y="2254468"/>
                </a:cubicBezTo>
              </a:path>
            </a:pathLst>
          </a:cu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39" name="Прямая со стрелкой 38"/>
          <p:cNvCxnSpPr/>
          <p:nvPr/>
        </p:nvCxnSpPr>
        <p:spPr>
          <a:xfrm flipV="1">
            <a:off x="2312385" y="1628800"/>
            <a:ext cx="0" cy="4896544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>
            <a:off x="196786" y="4008401"/>
            <a:ext cx="4231199" cy="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Полилиния 45"/>
          <p:cNvSpPr/>
          <p:nvPr/>
        </p:nvSpPr>
        <p:spPr>
          <a:xfrm>
            <a:off x="2011841" y="2332526"/>
            <a:ext cx="679863" cy="3776893"/>
          </a:xfrm>
          <a:custGeom>
            <a:avLst/>
            <a:gdLst>
              <a:gd name="connsiteX0" fmla="*/ 0 w 946852"/>
              <a:gd name="connsiteY0" fmla="*/ 0 h 2275387"/>
              <a:gd name="connsiteX1" fmla="*/ 157655 w 946852"/>
              <a:gd name="connsiteY1" fmla="*/ 788275 h 2275387"/>
              <a:gd name="connsiteX2" fmla="*/ 283779 w 946852"/>
              <a:gd name="connsiteY2" fmla="*/ 1198179 h 2275387"/>
              <a:gd name="connsiteX3" fmla="*/ 504496 w 946852"/>
              <a:gd name="connsiteY3" fmla="*/ 1765737 h 2275387"/>
              <a:gd name="connsiteX4" fmla="*/ 756744 w 946852"/>
              <a:gd name="connsiteY4" fmla="*/ 2175641 h 2275387"/>
              <a:gd name="connsiteX5" fmla="*/ 930165 w 946852"/>
              <a:gd name="connsiteY5" fmla="*/ 2270234 h 2275387"/>
              <a:gd name="connsiteX6" fmla="*/ 930165 w 946852"/>
              <a:gd name="connsiteY6" fmla="*/ 2254468 h 2275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46852" h="2275387">
                <a:moveTo>
                  <a:pt x="0" y="0"/>
                </a:moveTo>
                <a:cubicBezTo>
                  <a:pt x="55179" y="294289"/>
                  <a:pt x="110359" y="588579"/>
                  <a:pt x="157655" y="788275"/>
                </a:cubicBezTo>
                <a:cubicBezTo>
                  <a:pt x="204951" y="987971"/>
                  <a:pt x="225972" y="1035269"/>
                  <a:pt x="283779" y="1198179"/>
                </a:cubicBezTo>
                <a:cubicBezTo>
                  <a:pt x="341586" y="1361089"/>
                  <a:pt x="425669" y="1602827"/>
                  <a:pt x="504496" y="1765737"/>
                </a:cubicBezTo>
                <a:cubicBezTo>
                  <a:pt x="583323" y="1928647"/>
                  <a:pt x="685799" y="2091558"/>
                  <a:pt x="756744" y="2175641"/>
                </a:cubicBezTo>
                <a:cubicBezTo>
                  <a:pt x="827689" y="2259724"/>
                  <a:pt x="901262" y="2257096"/>
                  <a:pt x="930165" y="2270234"/>
                </a:cubicBezTo>
                <a:cubicBezTo>
                  <a:pt x="959068" y="2283372"/>
                  <a:pt x="944616" y="2268920"/>
                  <a:pt x="930165" y="2254468"/>
                </a:cubicBezTo>
              </a:path>
            </a:pathLst>
          </a:cu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7" name="TextBox 46"/>
          <p:cNvSpPr txBox="1"/>
          <p:nvPr/>
        </p:nvSpPr>
        <p:spPr>
          <a:xfrm>
            <a:off x="1946243" y="1532020"/>
            <a:ext cx="3433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У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143095" y="3608291"/>
            <a:ext cx="3417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Х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2495624" y="3615407"/>
            <a:ext cx="3658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1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1946579" y="3948713"/>
            <a:ext cx="3658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0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2305183" y="3480275"/>
            <a:ext cx="3658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/>
              <p:cNvSpPr txBox="1"/>
              <p:nvPr/>
            </p:nvSpPr>
            <p:spPr>
              <a:xfrm>
                <a:off x="6084168" y="1815607"/>
                <a:ext cx="1417376" cy="31700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4000" b="1" i="1" dirty="0" smtClean="0">
                    <a:latin typeface="Times New Roman" pitchFamily="18" charset="0"/>
                    <a:cs typeface="Times New Roman" pitchFamily="18" charset="0"/>
                  </a:rPr>
                  <a:t>с = -3</a:t>
                </a:r>
              </a:p>
              <a:p>
                <a:endParaRPr lang="ru-RU" sz="4000" b="1" i="1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ru-RU" sz="4000" b="1" i="1" dirty="0">
                    <a:latin typeface="Times New Roman" pitchFamily="18" charset="0"/>
                    <a:cs typeface="Times New Roman" pitchFamily="18" charset="0"/>
                  </a:rPr>
                  <a:t>а</a:t>
                </a:r>
                <a:r>
                  <a:rPr lang="ru-RU" sz="4000" b="1" i="1" dirty="0" smtClean="0">
                    <a:latin typeface="Times New Roman" pitchFamily="18" charset="0"/>
                    <a:cs typeface="Times New Roman" pitchFamily="18" charset="0"/>
                  </a:rPr>
                  <a:t> =</a:t>
                </a:r>
                <a14:m>
                  <m:oMath xmlns:m="http://schemas.openxmlformats.org/officeDocument/2006/math">
                    <m:r>
                      <a:rPr lang="ru-RU" sz="4000" b="1" i="1" dirty="0" smtClean="0">
                        <a:latin typeface="Cambria Math"/>
                      </a:rPr>
                      <m:t> </m:t>
                    </m:r>
                  </m:oMath>
                </a14:m>
                <a:r>
                  <a:rPr lang="ru-RU" sz="4000" b="1" i="1" dirty="0" smtClean="0">
                    <a:latin typeface="Times New Roman" pitchFamily="18" charset="0"/>
                    <a:cs typeface="Times New Roman" pitchFamily="18" charset="0"/>
                  </a:rPr>
                  <a:t>4</a:t>
                </a:r>
              </a:p>
              <a:p>
                <a:endParaRPr lang="ru-RU" sz="4000" b="1" i="1" dirty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US" sz="4000" b="1" i="1" dirty="0" smtClean="0">
                    <a:latin typeface="Times New Roman" pitchFamily="18" charset="0"/>
                    <a:cs typeface="Times New Roman" pitchFamily="18" charset="0"/>
                  </a:rPr>
                  <a:t>b =</a:t>
                </a:r>
                <a:r>
                  <a:rPr lang="ru-RU" sz="4000" b="1" i="1" smtClean="0">
                    <a:latin typeface="Times New Roman" pitchFamily="18" charset="0"/>
                    <a:cs typeface="Times New Roman" pitchFamily="18" charset="0"/>
                  </a:rPr>
                  <a:t> -8</a:t>
                </a:r>
                <a:endParaRPr lang="ru-RU" sz="4000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41" name="TextBox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4168" y="1815607"/>
                <a:ext cx="1417376" cy="3170099"/>
              </a:xfrm>
              <a:prstGeom prst="rect">
                <a:avLst/>
              </a:prstGeom>
              <a:blipFill rotWithShape="1">
                <a:blip r:embed="rId4"/>
                <a:stretch>
                  <a:fillRect l="-15021" t="-3462" r="-14592" b="-730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" name="Пятиугольник 43"/>
          <p:cNvSpPr/>
          <p:nvPr/>
        </p:nvSpPr>
        <p:spPr>
          <a:xfrm>
            <a:off x="5508104" y="5198830"/>
            <a:ext cx="3168352" cy="1099996"/>
          </a:xfrm>
          <a:prstGeom prst="homePlat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i="1" dirty="0" smtClean="0">
                <a:solidFill>
                  <a:srgbClr val="002060"/>
                </a:solidFill>
              </a:rPr>
              <a:t>   Проверь </a:t>
            </a:r>
            <a:r>
              <a:rPr lang="ru-RU" sz="2800" b="1" i="1" dirty="0">
                <a:solidFill>
                  <a:srgbClr val="002060"/>
                </a:solidFill>
              </a:rPr>
              <a:t>себя</a:t>
            </a:r>
          </a:p>
        </p:txBody>
      </p:sp>
    </p:spTree>
    <p:extLst>
      <p:ext uri="{BB962C8B-B14F-4D97-AF65-F5344CB8AC3E}">
        <p14:creationId xmlns:p14="http://schemas.microsoft.com/office/powerpoint/2010/main" val="2695419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8F08F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</p:childTnLst>
        </p:cTn>
      </p:par>
    </p:tnLst>
    <p:bldLst>
      <p:bldP spid="4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19075"/>
            <a:ext cx="9753600" cy="729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497649" y="1700808"/>
            <a:ext cx="3414717" cy="33239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0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ОГЭ</a:t>
            </a:r>
          </a:p>
          <a:p>
            <a:pPr algn="ctr"/>
            <a:endParaRPr lang="ru-RU" sz="66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3" action="ppaction://hlinkfile"/>
              </a:rPr>
              <a:t>Задание №23</a:t>
            </a:r>
            <a:endParaRPr lang="ru-RU" sz="4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2112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04664"/>
            <a:ext cx="813690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2800" b="1" u="sng" dirty="0">
                <a:solidFill>
                  <a:prstClr val="black"/>
                </a:solidFill>
              </a:rPr>
              <a:t>Алгоритм </a:t>
            </a:r>
            <a:r>
              <a:rPr lang="ru-RU" sz="2800" b="1" u="sng" dirty="0" smtClean="0">
                <a:solidFill>
                  <a:prstClr val="black"/>
                </a:solidFill>
              </a:rPr>
              <a:t>решения и оформления:</a:t>
            </a:r>
            <a:endParaRPr lang="ru-RU" sz="2800" b="1" u="sng" dirty="0">
              <a:solidFill>
                <a:prstClr val="black"/>
              </a:solidFill>
            </a:endParaRPr>
          </a:p>
          <a:p>
            <a:pPr fontAlgn="base"/>
            <a:r>
              <a:rPr lang="ru-RU" sz="2800" dirty="0" smtClean="0">
                <a:solidFill>
                  <a:prstClr val="black"/>
                </a:solidFill>
              </a:rPr>
              <a:t>1. Область определения данной функции</a:t>
            </a:r>
          </a:p>
          <a:p>
            <a:pPr fontAlgn="base"/>
            <a:r>
              <a:rPr lang="ru-RU" sz="2800" dirty="0" smtClean="0">
                <a:solidFill>
                  <a:prstClr val="black"/>
                </a:solidFill>
              </a:rPr>
              <a:t>2. Преобразовать </a:t>
            </a:r>
            <a:r>
              <a:rPr lang="ru-RU" sz="2800" dirty="0">
                <a:solidFill>
                  <a:prstClr val="black"/>
                </a:solidFill>
              </a:rPr>
              <a:t>формулу, которая задает функцию.</a:t>
            </a:r>
          </a:p>
          <a:p>
            <a:pPr fontAlgn="base"/>
            <a:r>
              <a:rPr lang="ru-RU" sz="2800" dirty="0" smtClean="0">
                <a:solidFill>
                  <a:prstClr val="black"/>
                </a:solidFill>
              </a:rPr>
              <a:t>3. Определить </a:t>
            </a:r>
            <a:r>
              <a:rPr lang="ru-RU" sz="2800" dirty="0">
                <a:solidFill>
                  <a:prstClr val="black"/>
                </a:solidFill>
              </a:rPr>
              <a:t>вид и характерные точки функции на каждом </a:t>
            </a:r>
            <a:r>
              <a:rPr lang="ru-RU" sz="2800" dirty="0" smtClean="0">
                <a:solidFill>
                  <a:prstClr val="black"/>
                </a:solidFill>
              </a:rPr>
              <a:t>промежутке, описать.</a:t>
            </a:r>
            <a:endParaRPr lang="ru-RU" sz="2800" dirty="0">
              <a:solidFill>
                <a:prstClr val="black"/>
              </a:solidFill>
            </a:endParaRPr>
          </a:p>
          <a:p>
            <a:pPr fontAlgn="base"/>
            <a:r>
              <a:rPr lang="ru-RU" sz="2800" dirty="0" smtClean="0">
                <a:solidFill>
                  <a:prstClr val="black"/>
                </a:solidFill>
              </a:rPr>
              <a:t>4. Изобразить </a:t>
            </a:r>
            <a:r>
              <a:rPr lang="ru-RU" sz="2800" dirty="0">
                <a:solidFill>
                  <a:prstClr val="black"/>
                </a:solidFill>
              </a:rPr>
              <a:t>график на координатной плоскости.</a:t>
            </a:r>
          </a:p>
          <a:p>
            <a:pPr fontAlgn="base"/>
            <a:r>
              <a:rPr lang="ru-RU" sz="2800" dirty="0" smtClean="0">
                <a:solidFill>
                  <a:prstClr val="black"/>
                </a:solidFill>
              </a:rPr>
              <a:t>5. Сделать </a:t>
            </a:r>
            <a:r>
              <a:rPr lang="ru-RU" sz="2800" dirty="0">
                <a:solidFill>
                  <a:prstClr val="black"/>
                </a:solidFill>
              </a:rPr>
              <a:t>вывод относительно количества точек пересечения.</a:t>
            </a:r>
          </a:p>
          <a:p>
            <a:pPr fontAlgn="base"/>
            <a:r>
              <a:rPr lang="ru-RU" sz="2800" dirty="0" smtClean="0">
                <a:solidFill>
                  <a:prstClr val="black"/>
                </a:solidFill>
              </a:rPr>
              <a:t>6. Записать </a:t>
            </a:r>
            <a:r>
              <a:rPr lang="ru-RU" sz="2800" dirty="0">
                <a:solidFill>
                  <a:prstClr val="black"/>
                </a:solidFill>
              </a:rPr>
              <a:t>ответ.</a:t>
            </a:r>
          </a:p>
        </p:txBody>
      </p:sp>
    </p:spTree>
    <p:extLst>
      <p:ext uri="{BB962C8B-B14F-4D97-AF65-F5344CB8AC3E}">
        <p14:creationId xmlns:p14="http://schemas.microsoft.com/office/powerpoint/2010/main" val="2755717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439"/>
          <p:cNvGrpSpPr>
            <a:grpSpLocks/>
          </p:cNvGrpSpPr>
          <p:nvPr/>
        </p:nvGrpSpPr>
        <p:grpSpPr bwMode="auto">
          <a:xfrm>
            <a:off x="131894" y="2194085"/>
            <a:ext cx="4051944" cy="5057750"/>
            <a:chOff x="2496" y="144"/>
            <a:chExt cx="3072" cy="4032"/>
          </a:xfrm>
        </p:grpSpPr>
        <p:sp>
          <p:nvSpPr>
            <p:cNvPr id="5" name="Line 722"/>
            <p:cNvSpPr>
              <a:spLocks noChangeShapeType="1"/>
            </p:cNvSpPr>
            <p:nvPr/>
          </p:nvSpPr>
          <p:spPr bwMode="auto">
            <a:xfrm>
              <a:off x="5568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6" name="Line 751"/>
            <p:cNvSpPr>
              <a:spLocks noChangeShapeType="1"/>
            </p:cNvSpPr>
            <p:nvPr/>
          </p:nvSpPr>
          <p:spPr bwMode="auto">
            <a:xfrm>
              <a:off x="2496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7" name="Line 754"/>
            <p:cNvSpPr>
              <a:spLocks noChangeShapeType="1"/>
            </p:cNvSpPr>
            <p:nvPr/>
          </p:nvSpPr>
          <p:spPr bwMode="auto">
            <a:xfrm>
              <a:off x="2752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8" name="Line 757"/>
            <p:cNvSpPr>
              <a:spLocks noChangeShapeType="1"/>
            </p:cNvSpPr>
            <p:nvPr/>
          </p:nvSpPr>
          <p:spPr bwMode="auto">
            <a:xfrm>
              <a:off x="3008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9" name="Line 760"/>
            <p:cNvSpPr>
              <a:spLocks noChangeShapeType="1"/>
            </p:cNvSpPr>
            <p:nvPr/>
          </p:nvSpPr>
          <p:spPr bwMode="auto">
            <a:xfrm>
              <a:off x="3264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0" name="Line 763"/>
            <p:cNvSpPr>
              <a:spLocks noChangeShapeType="1"/>
            </p:cNvSpPr>
            <p:nvPr/>
          </p:nvSpPr>
          <p:spPr bwMode="auto">
            <a:xfrm>
              <a:off x="3520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1" name="Line 766"/>
            <p:cNvSpPr>
              <a:spLocks noChangeShapeType="1"/>
            </p:cNvSpPr>
            <p:nvPr/>
          </p:nvSpPr>
          <p:spPr bwMode="auto">
            <a:xfrm>
              <a:off x="3776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2" name="Line 769"/>
            <p:cNvSpPr>
              <a:spLocks noChangeShapeType="1"/>
            </p:cNvSpPr>
            <p:nvPr/>
          </p:nvSpPr>
          <p:spPr bwMode="auto">
            <a:xfrm>
              <a:off x="4032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3" name="Line 772"/>
            <p:cNvSpPr>
              <a:spLocks noChangeShapeType="1"/>
            </p:cNvSpPr>
            <p:nvPr/>
          </p:nvSpPr>
          <p:spPr bwMode="auto">
            <a:xfrm>
              <a:off x="4288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4" name="Line 775"/>
            <p:cNvSpPr>
              <a:spLocks noChangeShapeType="1"/>
            </p:cNvSpPr>
            <p:nvPr/>
          </p:nvSpPr>
          <p:spPr bwMode="auto">
            <a:xfrm>
              <a:off x="4544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5" name="Line 778"/>
            <p:cNvSpPr>
              <a:spLocks noChangeShapeType="1"/>
            </p:cNvSpPr>
            <p:nvPr/>
          </p:nvSpPr>
          <p:spPr bwMode="auto">
            <a:xfrm>
              <a:off x="4800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6" name="Line 781"/>
            <p:cNvSpPr>
              <a:spLocks noChangeShapeType="1"/>
            </p:cNvSpPr>
            <p:nvPr/>
          </p:nvSpPr>
          <p:spPr bwMode="auto">
            <a:xfrm>
              <a:off x="5056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7" name="Line 784"/>
            <p:cNvSpPr>
              <a:spLocks noChangeShapeType="1"/>
            </p:cNvSpPr>
            <p:nvPr/>
          </p:nvSpPr>
          <p:spPr bwMode="auto">
            <a:xfrm>
              <a:off x="5312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grpSp>
          <p:nvGrpSpPr>
            <p:cNvPr id="18" name="Group 2433"/>
            <p:cNvGrpSpPr>
              <a:grpSpLocks/>
            </p:cNvGrpSpPr>
            <p:nvPr/>
          </p:nvGrpSpPr>
          <p:grpSpPr bwMode="auto">
            <a:xfrm>
              <a:off x="2496" y="144"/>
              <a:ext cx="3072" cy="4032"/>
              <a:chOff x="192" y="144"/>
              <a:chExt cx="5376" cy="4032"/>
            </a:xfrm>
          </p:grpSpPr>
          <p:sp>
            <p:nvSpPr>
              <p:cNvPr id="19" name="Line 719"/>
              <p:cNvSpPr>
                <a:spLocks noChangeShapeType="1"/>
              </p:cNvSpPr>
              <p:nvPr/>
            </p:nvSpPr>
            <p:spPr bwMode="auto">
              <a:xfrm>
                <a:off x="192" y="144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0" name="Line 720"/>
              <p:cNvSpPr>
                <a:spLocks noChangeShapeType="1"/>
              </p:cNvSpPr>
              <p:nvPr/>
            </p:nvSpPr>
            <p:spPr bwMode="auto">
              <a:xfrm>
                <a:off x="192" y="4176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1" name="Line 725"/>
              <p:cNvSpPr>
                <a:spLocks noChangeShapeType="1"/>
              </p:cNvSpPr>
              <p:nvPr/>
            </p:nvSpPr>
            <p:spPr bwMode="auto">
              <a:xfrm>
                <a:off x="192" y="381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2" name="Line 788"/>
              <p:cNvSpPr>
                <a:spLocks noChangeShapeType="1"/>
              </p:cNvSpPr>
              <p:nvPr/>
            </p:nvSpPr>
            <p:spPr bwMode="auto">
              <a:xfrm>
                <a:off x="192" y="618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3" name="Line 891"/>
              <p:cNvSpPr>
                <a:spLocks noChangeShapeType="1"/>
              </p:cNvSpPr>
              <p:nvPr/>
            </p:nvSpPr>
            <p:spPr bwMode="auto">
              <a:xfrm>
                <a:off x="192" y="856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4" name="Line 994"/>
              <p:cNvSpPr>
                <a:spLocks noChangeShapeType="1"/>
              </p:cNvSpPr>
              <p:nvPr/>
            </p:nvSpPr>
            <p:spPr bwMode="auto">
              <a:xfrm>
                <a:off x="192" y="1093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5" name="Line 1097"/>
              <p:cNvSpPr>
                <a:spLocks noChangeShapeType="1"/>
              </p:cNvSpPr>
              <p:nvPr/>
            </p:nvSpPr>
            <p:spPr bwMode="auto">
              <a:xfrm>
                <a:off x="192" y="1330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6" name="Line 1200"/>
              <p:cNvSpPr>
                <a:spLocks noChangeShapeType="1"/>
              </p:cNvSpPr>
              <p:nvPr/>
            </p:nvSpPr>
            <p:spPr bwMode="auto">
              <a:xfrm>
                <a:off x="192" y="1567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7" name="Line 1303"/>
              <p:cNvSpPr>
                <a:spLocks noChangeShapeType="1"/>
              </p:cNvSpPr>
              <p:nvPr/>
            </p:nvSpPr>
            <p:spPr bwMode="auto">
              <a:xfrm>
                <a:off x="192" y="1804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8" name="Line 1406"/>
              <p:cNvSpPr>
                <a:spLocks noChangeShapeType="1"/>
              </p:cNvSpPr>
              <p:nvPr/>
            </p:nvSpPr>
            <p:spPr bwMode="auto">
              <a:xfrm>
                <a:off x="192" y="2041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9" name="Line 1509"/>
              <p:cNvSpPr>
                <a:spLocks noChangeShapeType="1"/>
              </p:cNvSpPr>
              <p:nvPr/>
            </p:nvSpPr>
            <p:spPr bwMode="auto">
              <a:xfrm>
                <a:off x="192" y="2279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0" name="Line 1612"/>
              <p:cNvSpPr>
                <a:spLocks noChangeShapeType="1"/>
              </p:cNvSpPr>
              <p:nvPr/>
            </p:nvSpPr>
            <p:spPr bwMode="auto">
              <a:xfrm>
                <a:off x="192" y="2516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1" name="Line 1715"/>
              <p:cNvSpPr>
                <a:spLocks noChangeShapeType="1"/>
              </p:cNvSpPr>
              <p:nvPr/>
            </p:nvSpPr>
            <p:spPr bwMode="auto">
              <a:xfrm>
                <a:off x="192" y="2753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2" name="Line 1818"/>
              <p:cNvSpPr>
                <a:spLocks noChangeShapeType="1"/>
              </p:cNvSpPr>
              <p:nvPr/>
            </p:nvSpPr>
            <p:spPr bwMode="auto">
              <a:xfrm>
                <a:off x="192" y="2990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3" name="Line 1921"/>
              <p:cNvSpPr>
                <a:spLocks noChangeShapeType="1"/>
              </p:cNvSpPr>
              <p:nvPr/>
            </p:nvSpPr>
            <p:spPr bwMode="auto">
              <a:xfrm>
                <a:off x="192" y="3227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4" name="Line 2024"/>
              <p:cNvSpPr>
                <a:spLocks noChangeShapeType="1"/>
              </p:cNvSpPr>
              <p:nvPr/>
            </p:nvSpPr>
            <p:spPr bwMode="auto">
              <a:xfrm>
                <a:off x="192" y="3464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5" name="Line 2127"/>
              <p:cNvSpPr>
                <a:spLocks noChangeShapeType="1"/>
              </p:cNvSpPr>
              <p:nvPr/>
            </p:nvSpPr>
            <p:spPr bwMode="auto">
              <a:xfrm>
                <a:off x="192" y="3702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6" name="Line 2230"/>
              <p:cNvSpPr>
                <a:spLocks noChangeShapeType="1"/>
              </p:cNvSpPr>
              <p:nvPr/>
            </p:nvSpPr>
            <p:spPr bwMode="auto">
              <a:xfrm>
                <a:off x="192" y="3939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</p:grpSp>
      </p:grpSp>
      <p:cxnSp>
        <p:nvCxnSpPr>
          <p:cNvPr id="39" name="Прямая со стрелкой 38"/>
          <p:cNvCxnSpPr/>
          <p:nvPr/>
        </p:nvCxnSpPr>
        <p:spPr>
          <a:xfrm flipV="1">
            <a:off x="2157866" y="2316354"/>
            <a:ext cx="0" cy="4896544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>
            <a:stCxn id="27" idx="0"/>
          </p:cNvCxnSpPr>
          <p:nvPr/>
        </p:nvCxnSpPr>
        <p:spPr>
          <a:xfrm>
            <a:off x="131894" y="4276393"/>
            <a:ext cx="4051944" cy="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2238210" y="2202878"/>
            <a:ext cx="3433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У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860633" y="4422177"/>
            <a:ext cx="3417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Х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2650287" y="3938291"/>
            <a:ext cx="3658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1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2145832" y="4191344"/>
            <a:ext cx="3658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0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2186253" y="3470320"/>
            <a:ext cx="3658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/>
              <p:cNvSpPr/>
              <p:nvPr/>
            </p:nvSpPr>
            <p:spPr>
              <a:xfrm>
                <a:off x="422936" y="-5480"/>
                <a:ext cx="9345940" cy="84843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2000" b="1" i="1" dirty="0">
                    <a:latin typeface="Times New Roman" pitchFamily="18" charset="0"/>
                    <a:cs typeface="Times New Roman" pitchFamily="18" charset="0"/>
                  </a:rPr>
                  <a:t>Постройте график функции </a:t>
                </a:r>
                <a14:m>
                  <m:oMath xmlns:m="http://schemas.openxmlformats.org/officeDocument/2006/math">
                    <m:r>
                      <a:rPr lang="en-US" sz="2000" b="1" i="1">
                        <a:latin typeface="Cambria Math"/>
                      </a:rPr>
                      <m:t>𝒚</m:t>
                    </m:r>
                    <m:r>
                      <a:rPr lang="ru-RU" sz="2000" b="1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sz="2000" b="1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2000" b="1" i="1">
                            <a:latin typeface="Cambria Math"/>
                          </a:rPr>
                          <m:t>𝟑</m:t>
                        </m:r>
                        <m:r>
                          <a:rPr lang="ru-RU" sz="2000" b="1" i="1">
                            <a:latin typeface="Cambria Math"/>
                          </a:rPr>
                          <m:t>х+</m:t>
                        </m:r>
                        <m:r>
                          <a:rPr lang="ru-RU" sz="2000" b="1" i="1"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ru-RU" sz="2000" b="1" i="1">
                            <a:latin typeface="Cambria Math"/>
                          </a:rPr>
                          <m:t>𝟔</m:t>
                        </m:r>
                        <m:sSup>
                          <m:sSupPr>
                            <m:ctrlPr>
                              <a:rPr lang="ru-RU" sz="2000" b="1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2000" b="1" i="1">
                                <a:latin typeface="Cambria Math"/>
                              </a:rPr>
                              <m:t>х</m:t>
                            </m:r>
                          </m:e>
                          <m:sup>
                            <m:r>
                              <a:rPr lang="ru-RU" sz="2000" b="1" i="1">
                                <a:latin typeface="Cambria Math"/>
                              </a:rPr>
                              <m:t>𝟐</m:t>
                            </m:r>
                          </m:sup>
                        </m:sSup>
                        <m:r>
                          <a:rPr lang="ru-RU" sz="2000" b="1" i="1">
                            <a:latin typeface="Cambria Math"/>
                          </a:rPr>
                          <m:t>+</m:t>
                        </m:r>
                        <m:r>
                          <a:rPr lang="ru-RU" sz="2000" b="1" i="1">
                            <a:latin typeface="Cambria Math"/>
                          </a:rPr>
                          <m:t>𝟐</m:t>
                        </m:r>
                        <m:r>
                          <a:rPr lang="ru-RU" sz="2000" b="1" i="1">
                            <a:latin typeface="Cambria Math"/>
                          </a:rPr>
                          <m:t>х</m:t>
                        </m:r>
                      </m:den>
                    </m:f>
                  </m:oMath>
                </a14:m>
                <a:r>
                  <a:rPr lang="ru-RU" sz="2000" b="1" i="1" dirty="0">
                    <a:latin typeface="Times New Roman" pitchFamily="18" charset="0"/>
                    <a:cs typeface="Times New Roman" pitchFamily="18" charset="0"/>
                  </a:rPr>
                  <a:t>  и определите, при каких значениях параметра а прямая </a:t>
                </a:r>
                <a:r>
                  <a:rPr lang="ru-RU" sz="2000" b="1" i="1" dirty="0" smtClean="0">
                    <a:latin typeface="Times New Roman" pitchFamily="18" charset="0"/>
                    <a:cs typeface="Times New Roman" pitchFamily="18" charset="0"/>
                  </a:rPr>
                  <a:t>у = а  </a:t>
                </a:r>
                <a:r>
                  <a:rPr lang="ru-RU" sz="2000" b="1" i="1" dirty="0">
                    <a:latin typeface="Times New Roman" pitchFamily="18" charset="0"/>
                    <a:cs typeface="Times New Roman" pitchFamily="18" charset="0"/>
                  </a:rPr>
                  <a:t>не имеет с графиком общих точек.</a:t>
                </a:r>
              </a:p>
            </p:txBody>
          </p:sp>
        </mc:Choice>
        <mc:Fallback xmlns=""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936" y="-5480"/>
                <a:ext cx="9345940" cy="848437"/>
              </a:xfrm>
              <a:prstGeom prst="rect">
                <a:avLst/>
              </a:prstGeom>
              <a:blipFill rotWithShape="1">
                <a:blip r:embed="rId3"/>
                <a:stretch>
                  <a:fillRect l="-652" b="-1151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Прямоугольник 37"/>
              <p:cNvSpPr/>
              <p:nvPr/>
            </p:nvSpPr>
            <p:spPr>
              <a:xfrm>
                <a:off x="5325789" y="774671"/>
                <a:ext cx="936103" cy="55335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1600" i="1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ru-RU" sz="1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16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ru-RU" sz="1600" i="1">
                              <a:latin typeface="Cambria Math"/>
                            </a:rPr>
                            <m:t>2х</m:t>
                          </m:r>
                        </m:den>
                      </m:f>
                    </m:oMath>
                  </m:oMathPara>
                </a14:m>
                <a:endParaRPr lang="ru-RU" sz="16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8" name="Прямоугольник 3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5789" y="774671"/>
                <a:ext cx="936103" cy="55335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Прямоугольник 39"/>
              <p:cNvSpPr/>
              <p:nvPr/>
            </p:nvSpPr>
            <p:spPr>
              <a:xfrm>
                <a:off x="6177612" y="803608"/>
                <a:ext cx="2345514" cy="48487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dirty="0" smtClean="0"/>
                  <a:t>, </a:t>
                </a:r>
                <a:r>
                  <a:rPr lang="en-US" dirty="0" smtClean="0"/>
                  <a:t>D(y)</a:t>
                </a:r>
                <a:r>
                  <a:rPr lang="ru-RU" dirty="0" smtClean="0"/>
                  <a:t>: </a:t>
                </a:r>
                <a14:m>
                  <m:oMath xmlns:m="http://schemas.openxmlformats.org/officeDocument/2006/math">
                    <m:r>
                      <a:rPr lang="ru-RU" b="0" i="0" smtClean="0">
                        <a:latin typeface="Cambria Math"/>
                      </a:rPr>
                      <m:t>х</m:t>
                    </m:r>
                    <m:r>
                      <a:rPr lang="ru-RU" i="1">
                        <a:latin typeface="Cambria Math"/>
                      </a:rPr>
                      <m:t>≠0,  х≠−</m:t>
                    </m:r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i="1"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40" name="Прямоугольник 3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7612" y="803608"/>
                <a:ext cx="2345514" cy="484876"/>
              </a:xfrm>
              <a:prstGeom prst="rect">
                <a:avLst/>
              </a:prstGeom>
              <a:blipFill rotWithShape="1">
                <a:blip r:embed="rId5"/>
                <a:stretch>
                  <a:fillRect l="-2078" b="-632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Прямоугольник 40"/>
              <p:cNvSpPr/>
              <p:nvPr/>
            </p:nvSpPr>
            <p:spPr>
              <a:xfrm>
                <a:off x="351294" y="766547"/>
                <a:ext cx="4223833" cy="52950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dirty="0" smtClean="0">
                    <a:latin typeface="Times New Roman" pitchFamily="18" charset="0"/>
                    <a:cs typeface="Times New Roman" pitchFamily="18" charset="0"/>
                  </a:rPr>
                  <a:t>1. Преобразуем </a:t>
                </a:r>
                <a:r>
                  <a:rPr lang="ru-RU" dirty="0">
                    <a:latin typeface="Times New Roman" pitchFamily="18" charset="0"/>
                    <a:cs typeface="Times New Roman" pitchFamily="18" charset="0"/>
                  </a:rPr>
                  <a:t>функцию: </a:t>
                </a:r>
                <a14:m>
                  <m:oMath xmlns:m="http://schemas.openxmlformats.org/officeDocument/2006/math">
                    <m:r>
                      <a:rPr lang="ru-RU" sz="2000" i="1">
                        <a:latin typeface="Cambria Math"/>
                      </a:rPr>
                      <m:t>   </m:t>
                    </m:r>
                    <m:r>
                      <a:rPr lang="ru-RU" sz="2000" i="0">
                        <a:latin typeface="Cambria Math"/>
                      </a:rPr>
                      <m:t>у=</m:t>
                    </m:r>
                    <m:f>
                      <m:fPr>
                        <m:ctrlPr>
                          <a:rPr lang="ru-RU" sz="20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2000" i="0">
                            <a:latin typeface="Cambria Math"/>
                          </a:rPr>
                          <m:t>3х+1</m:t>
                        </m:r>
                      </m:num>
                      <m:den>
                        <m:sSup>
                          <m:sSupPr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2000" i="0">
                                <a:latin typeface="Cambria Math"/>
                              </a:rPr>
                              <m:t>6х</m:t>
                            </m:r>
                          </m:e>
                          <m:sup>
                            <m:r>
                              <a:rPr lang="ru-RU" sz="2000" i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ru-RU" sz="2000" i="0">
                            <a:latin typeface="Cambria Math"/>
                          </a:rPr>
                          <m:t>+2х</m:t>
                        </m:r>
                      </m:den>
                    </m:f>
                  </m:oMath>
                </a14:m>
                <a:endParaRPr lang="ru-RU" sz="2000" dirty="0"/>
              </a:p>
            </p:txBody>
          </p:sp>
        </mc:Choice>
        <mc:Fallback xmlns="">
          <p:sp>
            <p:nvSpPr>
              <p:cNvPr id="41" name="Прямоугольник 4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294" y="766547"/>
                <a:ext cx="4223833" cy="529504"/>
              </a:xfrm>
              <a:prstGeom prst="rect">
                <a:avLst/>
              </a:prstGeom>
              <a:blipFill rotWithShape="1">
                <a:blip r:embed="rId6"/>
                <a:stretch>
                  <a:fillRect l="-1299" b="-344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Прямоугольник 41"/>
              <p:cNvSpPr/>
              <p:nvPr/>
            </p:nvSpPr>
            <p:spPr>
              <a:xfrm>
                <a:off x="4202393" y="774671"/>
                <a:ext cx="1296957" cy="5352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1400" i="1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ru-RU" sz="14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1400" i="1">
                              <a:latin typeface="Cambria Math"/>
                            </a:rPr>
                            <m:t>3х+1</m:t>
                          </m:r>
                        </m:num>
                        <m:den>
                          <m:r>
                            <a:rPr lang="ru-RU" sz="1400" i="1">
                              <a:latin typeface="Cambria Math"/>
                            </a:rPr>
                            <m:t>2х(3х+1)</m:t>
                          </m:r>
                        </m:den>
                      </m:f>
                    </m:oMath>
                  </m:oMathPara>
                </a14:m>
                <a:endParaRPr lang="ru-RU" sz="1400" dirty="0"/>
              </a:p>
            </p:txBody>
          </p:sp>
        </mc:Choice>
        <mc:Fallback xmlns="">
          <p:sp>
            <p:nvSpPr>
              <p:cNvPr id="42" name="Прямоугольник 4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02393" y="774671"/>
                <a:ext cx="1296957" cy="535275"/>
              </a:xfrm>
              <a:prstGeom prst="rect">
                <a:avLst/>
              </a:prstGeom>
              <a:blipFill rotWithShape="1">
                <a:blip r:embed="rId7"/>
                <a:stretch>
                  <a:fillRect b="-454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Прямоугольник 43"/>
              <p:cNvSpPr/>
              <p:nvPr/>
            </p:nvSpPr>
            <p:spPr>
              <a:xfrm>
                <a:off x="295447" y="1324510"/>
                <a:ext cx="3872599" cy="52693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dirty="0" smtClean="0">
                    <a:latin typeface="Times New Roman" pitchFamily="18" charset="0"/>
                    <a:cs typeface="Times New Roman" pitchFamily="18" charset="0"/>
                  </a:rPr>
                  <a:t>2. Построим график функции </a:t>
                </a:r>
                <a14:m>
                  <m:oMath xmlns:m="http://schemas.openxmlformats.org/officeDocument/2006/math">
                    <m:r>
                      <a:rPr lang="ru-RU" sz="2000" i="1">
                        <a:latin typeface="Cambria Math"/>
                      </a:rPr>
                      <m:t>у=</m:t>
                    </m:r>
                    <m:f>
                      <m:fPr>
                        <m:ctrlPr>
                          <a:rPr lang="ru-RU" sz="20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20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sz="2000" i="1">
                            <a:latin typeface="Cambria Math"/>
                          </a:rPr>
                          <m:t>2х</m:t>
                        </m:r>
                      </m:den>
                    </m:f>
                  </m:oMath>
                </a14:m>
                <a:endParaRPr lang="ru-RU" sz="2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44" name="Прямоугольник 4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447" y="1324510"/>
                <a:ext cx="3872599" cy="526939"/>
              </a:xfrm>
              <a:prstGeom prst="rect">
                <a:avLst/>
              </a:prstGeom>
              <a:blipFill rotWithShape="1">
                <a:blip r:embed="rId8"/>
                <a:stretch>
                  <a:fillRect l="-1258" b="-344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6" name="Таблица 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0860137"/>
              </p:ext>
            </p:extLst>
          </p:nvPr>
        </p:nvGraphicFramePr>
        <p:xfrm>
          <a:off x="4966138" y="1734207"/>
          <a:ext cx="3767959" cy="693683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3767959"/>
              </a:tblGrid>
              <a:tr h="693683">
                <a:tc>
                  <a:txBody>
                    <a:bodyPr/>
                    <a:lstStyle/>
                    <a:p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3" name="Таблица 5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7096101"/>
              </p:ext>
            </p:extLst>
          </p:nvPr>
        </p:nvGraphicFramePr>
        <p:xfrm>
          <a:off x="4219403" y="1805130"/>
          <a:ext cx="4577617" cy="767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9616"/>
                <a:gridCol w="622835"/>
                <a:gridCol w="554919"/>
                <a:gridCol w="681874"/>
                <a:gridCol w="613687"/>
                <a:gridCol w="735629"/>
                <a:gridCol w="969057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Х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У</a:t>
                      </a:r>
                      <a:endParaRPr lang="ru-RU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/>
              <p:cNvSpPr txBox="1"/>
              <p:nvPr/>
            </p:nvSpPr>
            <p:spPr>
              <a:xfrm>
                <a:off x="4714071" y="1833546"/>
                <a:ext cx="38183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latin typeface="Cambria Math"/>
                        </a:rPr>
                        <m:t>1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6" name="TextBox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4071" y="1833546"/>
                <a:ext cx="381835" cy="3693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/>
              <p:cNvSpPr txBox="1"/>
              <p:nvPr/>
            </p:nvSpPr>
            <p:spPr>
              <a:xfrm>
                <a:off x="4619712" y="2202878"/>
                <a:ext cx="5581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latin typeface="Cambria Math"/>
                        </a:rPr>
                        <m:t>0,5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7" name="TextBox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19712" y="2202878"/>
                <a:ext cx="558166" cy="36933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/>
              <p:cNvSpPr txBox="1"/>
              <p:nvPr/>
            </p:nvSpPr>
            <p:spPr>
              <a:xfrm>
                <a:off x="5303140" y="1833546"/>
                <a:ext cx="5581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latin typeface="Cambria Math"/>
                        </a:rPr>
                        <m:t>0,5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8" name="TextBox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03140" y="1833546"/>
                <a:ext cx="558166" cy="36933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9" name="TextBox 58"/>
          <p:cNvSpPr txBox="1"/>
          <p:nvPr/>
        </p:nvSpPr>
        <p:spPr>
          <a:xfrm>
            <a:off x="5414267" y="2194085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/>
              <p:cNvSpPr txBox="1"/>
              <p:nvPr/>
            </p:nvSpPr>
            <p:spPr>
              <a:xfrm>
                <a:off x="5947523" y="1833546"/>
                <a:ext cx="38183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latin typeface="Cambria Math"/>
                        </a:rPr>
                        <m:t>2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60" name="TextBox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7523" y="1833546"/>
                <a:ext cx="381835" cy="369332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Box 60"/>
              <p:cNvSpPr txBox="1"/>
              <p:nvPr/>
            </p:nvSpPr>
            <p:spPr>
              <a:xfrm>
                <a:off x="5876249" y="2194085"/>
                <a:ext cx="6864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latin typeface="Cambria Math"/>
                        </a:rPr>
                        <m:t>0,25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61" name="TextBox 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76249" y="2194085"/>
                <a:ext cx="686406" cy="369332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Box 61"/>
              <p:cNvSpPr txBox="1"/>
              <p:nvPr/>
            </p:nvSpPr>
            <p:spPr>
              <a:xfrm>
                <a:off x="6588224" y="1859978"/>
                <a:ext cx="5549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latin typeface="Cambria Math"/>
                        </a:rPr>
                        <m:t>−1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62" name="TextBox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88224" y="1859978"/>
                <a:ext cx="554960" cy="369332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Box 62"/>
              <p:cNvSpPr txBox="1"/>
              <p:nvPr/>
            </p:nvSpPr>
            <p:spPr>
              <a:xfrm>
                <a:off x="6500059" y="2194085"/>
                <a:ext cx="73129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latin typeface="Cambria Math"/>
                        </a:rPr>
                        <m:t>−0,5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63" name="TextBox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00059" y="2194085"/>
                <a:ext cx="731290" cy="369332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/>
              <p:cNvSpPr txBox="1"/>
              <p:nvPr/>
            </p:nvSpPr>
            <p:spPr>
              <a:xfrm>
                <a:off x="7231349" y="1820705"/>
                <a:ext cx="73129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latin typeface="Cambria Math"/>
                        </a:rPr>
                        <m:t>−0,5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64" name="TextBox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1349" y="1820705"/>
                <a:ext cx="731290" cy="369332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5" name="TextBox 64"/>
              <p:cNvSpPr txBox="1"/>
              <p:nvPr/>
            </p:nvSpPr>
            <p:spPr>
              <a:xfrm>
                <a:off x="7319514" y="2185989"/>
                <a:ext cx="5549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latin typeface="Cambria Math"/>
                        </a:rPr>
                        <m:t>−1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65" name="TextBox 6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19514" y="2185989"/>
                <a:ext cx="554960" cy="369332"/>
              </a:xfrm>
              <a:prstGeom prst="rect">
                <a:avLst/>
              </a:prstGeom>
              <a:blipFill rotWithShape="1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6" name="TextBox 65"/>
              <p:cNvSpPr txBox="1"/>
              <p:nvPr/>
            </p:nvSpPr>
            <p:spPr>
              <a:xfrm>
                <a:off x="8072765" y="1816657"/>
                <a:ext cx="5549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latin typeface="Cambria Math"/>
                        </a:rPr>
                        <m:t>−2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66" name="TextBox 6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72765" y="1816657"/>
                <a:ext cx="554960" cy="369332"/>
              </a:xfrm>
              <a:prstGeom prst="rect">
                <a:avLst/>
              </a:prstGeom>
              <a:blipFill rotWithShape="1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Box 66"/>
              <p:cNvSpPr txBox="1"/>
              <p:nvPr/>
            </p:nvSpPr>
            <p:spPr>
              <a:xfrm>
                <a:off x="7920479" y="2185989"/>
                <a:ext cx="85953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latin typeface="Cambria Math"/>
                        </a:rPr>
                        <m:t>−0,25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67" name="TextBox 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0479" y="2185989"/>
                <a:ext cx="859531" cy="369332"/>
              </a:xfrm>
              <a:prstGeom prst="rect">
                <a:avLst/>
              </a:prstGeom>
              <a:blipFill rotWithShape="1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8" name="Полилиния 67"/>
          <p:cNvSpPr/>
          <p:nvPr/>
        </p:nvSpPr>
        <p:spPr>
          <a:xfrm>
            <a:off x="2238210" y="2202878"/>
            <a:ext cx="2216022" cy="1881105"/>
          </a:xfrm>
          <a:custGeom>
            <a:avLst/>
            <a:gdLst>
              <a:gd name="connsiteX0" fmla="*/ 0 w 1406288"/>
              <a:gd name="connsiteY0" fmla="*/ 0 h 1405012"/>
              <a:gd name="connsiteX1" fmla="*/ 60960 w 1406288"/>
              <a:gd name="connsiteY1" fmla="*/ 731520 h 1405012"/>
              <a:gd name="connsiteX2" fmla="*/ 182880 w 1406288"/>
              <a:gd name="connsiteY2" fmla="*/ 1158240 h 1405012"/>
              <a:gd name="connsiteX3" fmla="*/ 426720 w 1406288"/>
              <a:gd name="connsiteY3" fmla="*/ 1371600 h 1405012"/>
              <a:gd name="connsiteX4" fmla="*/ 1310640 w 1406288"/>
              <a:gd name="connsiteY4" fmla="*/ 1402080 h 1405012"/>
              <a:gd name="connsiteX5" fmla="*/ 1341120 w 1406288"/>
              <a:gd name="connsiteY5" fmla="*/ 1402080 h 1405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06288" h="1405012">
                <a:moveTo>
                  <a:pt x="0" y="0"/>
                </a:moveTo>
                <a:cubicBezTo>
                  <a:pt x="15240" y="269240"/>
                  <a:pt x="30480" y="538480"/>
                  <a:pt x="60960" y="731520"/>
                </a:cubicBezTo>
                <a:cubicBezTo>
                  <a:pt x="91440" y="924560"/>
                  <a:pt x="121920" y="1051560"/>
                  <a:pt x="182880" y="1158240"/>
                </a:cubicBezTo>
                <a:cubicBezTo>
                  <a:pt x="243840" y="1264920"/>
                  <a:pt x="238760" y="1330960"/>
                  <a:pt x="426720" y="1371600"/>
                </a:cubicBezTo>
                <a:cubicBezTo>
                  <a:pt x="614680" y="1412240"/>
                  <a:pt x="1158240" y="1397000"/>
                  <a:pt x="1310640" y="1402080"/>
                </a:cubicBezTo>
                <a:cubicBezTo>
                  <a:pt x="1463040" y="1407160"/>
                  <a:pt x="1402080" y="1404620"/>
                  <a:pt x="1341120" y="1402080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9" name="Полилиния 68"/>
          <p:cNvSpPr/>
          <p:nvPr/>
        </p:nvSpPr>
        <p:spPr>
          <a:xfrm rot="10800000">
            <a:off x="95861" y="4478092"/>
            <a:ext cx="1946230" cy="1977457"/>
          </a:xfrm>
          <a:custGeom>
            <a:avLst/>
            <a:gdLst>
              <a:gd name="connsiteX0" fmla="*/ 0 w 1406288"/>
              <a:gd name="connsiteY0" fmla="*/ 0 h 1405012"/>
              <a:gd name="connsiteX1" fmla="*/ 60960 w 1406288"/>
              <a:gd name="connsiteY1" fmla="*/ 731520 h 1405012"/>
              <a:gd name="connsiteX2" fmla="*/ 182880 w 1406288"/>
              <a:gd name="connsiteY2" fmla="*/ 1158240 h 1405012"/>
              <a:gd name="connsiteX3" fmla="*/ 426720 w 1406288"/>
              <a:gd name="connsiteY3" fmla="*/ 1371600 h 1405012"/>
              <a:gd name="connsiteX4" fmla="*/ 1310640 w 1406288"/>
              <a:gd name="connsiteY4" fmla="*/ 1402080 h 1405012"/>
              <a:gd name="connsiteX5" fmla="*/ 1341120 w 1406288"/>
              <a:gd name="connsiteY5" fmla="*/ 1402080 h 1405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06288" h="1405012">
                <a:moveTo>
                  <a:pt x="0" y="0"/>
                </a:moveTo>
                <a:cubicBezTo>
                  <a:pt x="15240" y="269240"/>
                  <a:pt x="30480" y="538480"/>
                  <a:pt x="60960" y="731520"/>
                </a:cubicBezTo>
                <a:cubicBezTo>
                  <a:pt x="91440" y="924560"/>
                  <a:pt x="121920" y="1051560"/>
                  <a:pt x="182880" y="1158240"/>
                </a:cubicBezTo>
                <a:cubicBezTo>
                  <a:pt x="243840" y="1264920"/>
                  <a:pt x="238760" y="1330960"/>
                  <a:pt x="426720" y="1371600"/>
                </a:cubicBezTo>
                <a:cubicBezTo>
                  <a:pt x="614680" y="1412240"/>
                  <a:pt x="1158240" y="1397000"/>
                  <a:pt x="1310640" y="1402080"/>
                </a:cubicBezTo>
                <a:cubicBezTo>
                  <a:pt x="1463040" y="1407160"/>
                  <a:pt x="1402080" y="1404620"/>
                  <a:pt x="1341120" y="1402080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0" name="Прямоугольник 69"/>
          <p:cNvSpPr/>
          <p:nvPr/>
        </p:nvSpPr>
        <p:spPr>
          <a:xfrm>
            <a:off x="1159476" y="3931985"/>
            <a:ext cx="4796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-1</a:t>
            </a:r>
            <a:endParaRPr lang="ru-RU" sz="2400" b="1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1" name="TextBox 70"/>
              <p:cNvSpPr txBox="1"/>
              <p:nvPr/>
            </p:nvSpPr>
            <p:spPr>
              <a:xfrm>
                <a:off x="1614796" y="3619079"/>
                <a:ext cx="526106" cy="6258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400" b="1" dirty="0" smtClean="0">
                    <a:solidFill>
                      <a:schemeClr val="accent1"/>
                    </a:solidFill>
                  </a:rPr>
                  <a:t>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 smtClean="0">
                            <a:solidFill>
                              <a:schemeClr val="accent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400" b="1" i="1" smtClean="0">
                            <a:solidFill>
                              <a:schemeClr val="accent1"/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ru-RU" sz="2400" b="1" i="1" smtClean="0">
                            <a:solidFill>
                              <a:schemeClr val="accent1"/>
                            </a:solidFill>
                            <a:latin typeface="Cambria Math"/>
                          </a:rPr>
                          <m:t>𝟑</m:t>
                        </m:r>
                      </m:den>
                    </m:f>
                  </m:oMath>
                </a14:m>
                <a:endParaRPr lang="ru-RU" sz="2400" b="1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71" name="TextBox 7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4796" y="3619079"/>
                <a:ext cx="526106" cy="625812"/>
              </a:xfrm>
              <a:prstGeom prst="rect">
                <a:avLst/>
              </a:prstGeom>
              <a:blipFill rotWithShape="1">
                <a:blip r:embed="rId20"/>
                <a:stretch>
                  <a:fillRect l="-18605" b="-784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3" name="Прямая соединительная линия 72"/>
          <p:cNvCxnSpPr/>
          <p:nvPr/>
        </p:nvCxnSpPr>
        <p:spPr>
          <a:xfrm flipV="1">
            <a:off x="1894813" y="4276394"/>
            <a:ext cx="0" cy="12356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Овал 77"/>
          <p:cNvSpPr/>
          <p:nvPr/>
        </p:nvSpPr>
        <p:spPr>
          <a:xfrm>
            <a:off x="1824563" y="5081380"/>
            <a:ext cx="181495" cy="137033"/>
          </a:xfrm>
          <a:prstGeom prst="ellipse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9" name="Прямоугольник 78"/>
          <p:cNvSpPr/>
          <p:nvPr/>
        </p:nvSpPr>
        <p:spPr>
          <a:xfrm>
            <a:off x="4679117" y="2788672"/>
            <a:ext cx="362756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Определим,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при каких значениях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параметра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а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прямая 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у = а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не имеет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графиком общих точек.</a:t>
            </a:r>
          </a:p>
        </p:txBody>
      </p:sp>
      <p:cxnSp>
        <p:nvCxnSpPr>
          <p:cNvPr id="81" name="Прямая соединительная линия 80"/>
          <p:cNvCxnSpPr/>
          <p:nvPr/>
        </p:nvCxnSpPr>
        <p:spPr>
          <a:xfrm>
            <a:off x="131894" y="6657248"/>
            <a:ext cx="4025864" cy="8907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Скругленная прямоугольная выноска 83"/>
          <p:cNvSpPr/>
          <p:nvPr/>
        </p:nvSpPr>
        <p:spPr>
          <a:xfrm>
            <a:off x="164037" y="6088828"/>
            <a:ext cx="819455" cy="539745"/>
          </a:xfrm>
          <a:prstGeom prst="wedgeRoundRectCallout">
            <a:avLst>
              <a:gd name="adj1" fmla="val -17114"/>
              <a:gd name="adj2" fmla="val 40488"/>
              <a:gd name="adj3" fmla="val 16667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i="1" dirty="0">
                <a:solidFill>
                  <a:srgbClr val="003E6C"/>
                </a:solidFill>
                <a:latin typeface="Times New Roman" pitchFamily="18" charset="0"/>
                <a:cs typeface="Times New Roman" pitchFamily="18" charset="0"/>
              </a:rPr>
              <a:t>у = а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Прямоугольник 36"/>
              <p:cNvSpPr/>
              <p:nvPr/>
            </p:nvSpPr>
            <p:spPr>
              <a:xfrm>
                <a:off x="4444575" y="3680238"/>
                <a:ext cx="4572000" cy="1359539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r>
                  <a:rPr lang="ru-RU" dirty="0" smtClean="0">
                    <a:latin typeface="Times New Roman" pitchFamily="18" charset="0"/>
                    <a:cs typeface="Times New Roman" pitchFamily="18" charset="0"/>
                  </a:rPr>
                  <a:t>Очевидно, что горизонтальная прямая </a:t>
                </a:r>
                <a:r>
                  <a:rPr lang="ru-RU" i="1" dirty="0" smtClean="0">
                    <a:latin typeface="Times New Roman" pitchFamily="18" charset="0"/>
                    <a:cs typeface="Times New Roman" pitchFamily="18" charset="0"/>
                  </a:rPr>
                  <a:t>y = а </a:t>
                </a:r>
                <a:r>
                  <a:rPr lang="ru-RU" dirty="0" smtClean="0">
                    <a:latin typeface="Times New Roman" pitchFamily="18" charset="0"/>
                    <a:cs typeface="Times New Roman" pitchFamily="18" charset="0"/>
                  </a:rPr>
                  <a:t>не </a:t>
                </a:r>
                <a:r>
                  <a:rPr lang="ru-RU" dirty="0">
                    <a:latin typeface="Times New Roman" pitchFamily="18" charset="0"/>
                    <a:cs typeface="Times New Roman" pitchFamily="18" charset="0"/>
                  </a:rPr>
                  <a:t>имеет с графиком ни одной общей </a:t>
                </a:r>
                <a:r>
                  <a:rPr lang="ru-RU" dirty="0" smtClean="0">
                    <a:latin typeface="Times New Roman" pitchFamily="18" charset="0"/>
                    <a:cs typeface="Times New Roman" pitchFamily="18" charset="0"/>
                  </a:rPr>
                  <a:t>точки при </a:t>
                </a:r>
                <a:r>
                  <a:rPr lang="ru-RU" sz="2000" b="1" i="1" dirty="0" smtClean="0">
                    <a:latin typeface="Times New Roman" pitchFamily="18" charset="0"/>
                    <a:cs typeface="Times New Roman" pitchFamily="18" charset="0"/>
                  </a:rPr>
                  <a:t>а </a:t>
                </a:r>
                <a:r>
                  <a:rPr lang="ru-RU" sz="2000" b="1" dirty="0" smtClean="0">
                    <a:latin typeface="Times New Roman" pitchFamily="18" charset="0"/>
                    <a:cs typeface="Times New Roman" pitchFamily="18" charset="0"/>
                  </a:rPr>
                  <a:t>= 0  </a:t>
                </a:r>
                <a:r>
                  <a:rPr lang="ru-RU" dirty="0" smtClean="0">
                    <a:latin typeface="Times New Roman" pitchFamily="18" charset="0"/>
                    <a:cs typeface="Times New Roman" pitchFamily="18" charset="0"/>
                  </a:rPr>
                  <a:t>и в </a:t>
                </a:r>
                <a:r>
                  <a:rPr lang="ru-RU" dirty="0">
                    <a:latin typeface="Times New Roman" pitchFamily="18" charset="0"/>
                    <a:cs typeface="Times New Roman" pitchFamily="18" charset="0"/>
                  </a:rPr>
                  <a:t>"исключенной" </a:t>
                </a:r>
                <a:r>
                  <a:rPr lang="ru-RU" dirty="0" smtClean="0">
                    <a:latin typeface="Times New Roman" pitchFamily="18" charset="0"/>
                    <a:cs typeface="Times New Roman" pitchFamily="18" charset="0"/>
                  </a:rPr>
                  <a:t>точке x =</a:t>
                </a:r>
                <a:r>
                  <a:rPr lang="ru-RU" sz="2000" dirty="0" smtClean="0">
                    <a:latin typeface="Times New Roman" pitchFamily="18" charset="0"/>
                    <a:cs typeface="Times New Roman" pitchFamily="18" charset="0"/>
                  </a:rPr>
                  <a:t> 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20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sz="2000" b="0" i="1" smtClean="0"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2000" dirty="0" smtClean="0">
                    <a:latin typeface="Times New Roman" pitchFamily="18" charset="0"/>
                    <a:cs typeface="Times New Roman" pitchFamily="18" charset="0"/>
                  </a:rPr>
                  <a:t>.</a:t>
                </a:r>
                <a:endParaRPr lang="ru-RU" sz="2000" dirty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ru-RU" dirty="0" smtClean="0">
                    <a:latin typeface="Times New Roman" pitchFamily="18" charset="0"/>
                    <a:cs typeface="Times New Roman" pitchFamily="18" charset="0"/>
                  </a:rPr>
                  <a:t>Найдем соответствующую ординату:</a:t>
                </a:r>
                <a:endParaRPr lang="ru-RU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7" name="Прямоугольник 3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4575" y="3680238"/>
                <a:ext cx="4572000" cy="1359539"/>
              </a:xfrm>
              <a:prstGeom prst="rect">
                <a:avLst/>
              </a:prstGeom>
              <a:blipFill rotWithShape="1">
                <a:blip r:embed="rId21"/>
                <a:stretch>
                  <a:fillRect l="-1067" t="-2242" b="-627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/>
              <p:cNvSpPr txBox="1"/>
              <p:nvPr/>
            </p:nvSpPr>
            <p:spPr>
              <a:xfrm>
                <a:off x="4417840" y="4985802"/>
                <a:ext cx="1149674" cy="6109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latin typeface="Cambria Math"/>
                        </a:rPr>
                        <m:t>у=</m:t>
                      </m:r>
                      <m:f>
                        <m:fPr>
                          <m:ctrlPr>
                            <a:rPr lang="ru-RU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ru-RU" b="0" i="1" smtClean="0">
                              <a:latin typeface="Cambria Math"/>
                            </a:rPr>
                            <m:t>2х</m:t>
                          </m:r>
                        </m:den>
                      </m:f>
                      <m:r>
                        <a:rPr lang="ru-RU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5" name="TextBox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7840" y="4985802"/>
                <a:ext cx="1149674" cy="610936"/>
              </a:xfrm>
              <a:prstGeom prst="rect">
                <a:avLst/>
              </a:prstGeom>
              <a:blipFill rotWithShape="1"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/>
              <p:cNvSpPr txBox="1"/>
              <p:nvPr/>
            </p:nvSpPr>
            <p:spPr>
              <a:xfrm>
                <a:off x="5499350" y="5024755"/>
                <a:ext cx="792205" cy="6109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b="0" i="1" smtClean="0">
                              <a:latin typeface="Cambria Math"/>
                            </a:rPr>
                            <m:t>−3</m:t>
                          </m:r>
                        </m:num>
                        <m:den>
                          <m:r>
                            <a:rPr lang="ru-RU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ru-RU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2" name="TextBox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99350" y="5024755"/>
                <a:ext cx="792205" cy="610936"/>
              </a:xfrm>
              <a:prstGeom prst="rect">
                <a:avLst/>
              </a:prstGeom>
              <a:blipFill rotWithShape="1"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4" name="TextBox 53"/>
          <p:cNvSpPr txBox="1"/>
          <p:nvPr/>
        </p:nvSpPr>
        <p:spPr>
          <a:xfrm>
            <a:off x="6217827" y="5145557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- 1,5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/>
              <p:cNvSpPr txBox="1"/>
              <p:nvPr/>
            </p:nvSpPr>
            <p:spPr>
              <a:xfrm>
                <a:off x="6694590" y="5116077"/>
                <a:ext cx="44755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 smtClean="0">
                          <a:latin typeface="Cambria Math"/>
                          <a:ea typeface="Cambria Math"/>
                        </a:rPr>
                        <m:t>→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5" name="TextBox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94590" y="5116077"/>
                <a:ext cx="447558" cy="369332"/>
              </a:xfrm>
              <a:prstGeom prst="rect">
                <a:avLst/>
              </a:prstGeom>
              <a:blipFill rotWithShape="1"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2" name="TextBox 71"/>
          <p:cNvSpPr txBox="1"/>
          <p:nvPr/>
        </p:nvSpPr>
        <p:spPr>
          <a:xfrm>
            <a:off x="7135757" y="5106604"/>
            <a:ext cx="9909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= -1,5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" name="Скругленная прямоугольная выноска 81"/>
          <p:cNvSpPr/>
          <p:nvPr/>
        </p:nvSpPr>
        <p:spPr>
          <a:xfrm>
            <a:off x="59828" y="3680238"/>
            <a:ext cx="819455" cy="539745"/>
          </a:xfrm>
          <a:prstGeom prst="wedgeRoundRectCallout">
            <a:avLst>
              <a:gd name="adj1" fmla="val -17114"/>
              <a:gd name="adj2" fmla="val 40488"/>
              <a:gd name="adj3" fmla="val 16667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i="1" dirty="0" smtClean="0">
                <a:solidFill>
                  <a:srgbClr val="003E6C"/>
                </a:solidFill>
                <a:latin typeface="Times New Roman" pitchFamily="18" charset="0"/>
                <a:cs typeface="Times New Roman" pitchFamily="18" charset="0"/>
              </a:rPr>
              <a:t>а = 0</a:t>
            </a:r>
            <a:endParaRPr lang="ru-RU" sz="2000" b="1" i="1" dirty="0">
              <a:solidFill>
                <a:srgbClr val="003E6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6" name="Прямая соединительная линия 75"/>
          <p:cNvCxnSpPr/>
          <p:nvPr/>
        </p:nvCxnSpPr>
        <p:spPr>
          <a:xfrm>
            <a:off x="95861" y="4285587"/>
            <a:ext cx="4124010" cy="4048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5350624" y="6174034"/>
            <a:ext cx="19352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Ответ: 0 и – 1,5.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5" name="Скругленная прямоугольная выноска 84"/>
          <p:cNvSpPr/>
          <p:nvPr/>
        </p:nvSpPr>
        <p:spPr>
          <a:xfrm>
            <a:off x="142672" y="4610151"/>
            <a:ext cx="1256613" cy="539745"/>
          </a:xfrm>
          <a:prstGeom prst="wedgeRoundRectCallout">
            <a:avLst>
              <a:gd name="adj1" fmla="val -17114"/>
              <a:gd name="adj2" fmla="val 40488"/>
              <a:gd name="adj3" fmla="val 16667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i="1" dirty="0" smtClean="0">
                <a:solidFill>
                  <a:srgbClr val="003E6C"/>
                </a:solidFill>
                <a:latin typeface="Times New Roman" pitchFamily="18" charset="0"/>
                <a:cs typeface="Times New Roman" pitchFamily="18" charset="0"/>
              </a:rPr>
              <a:t>а = -1,5</a:t>
            </a:r>
            <a:endParaRPr lang="ru-RU" sz="2000" b="1" i="1" dirty="0">
              <a:solidFill>
                <a:srgbClr val="003E6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4392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2000"/>
                            </p:stCondLst>
                            <p:childTnLst>
                              <p:par>
                                <p:cTn id="10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6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10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6127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11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6127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12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3360"/>
                            </p:stCondLst>
                            <p:childTnLst>
                              <p:par>
                                <p:cTn id="1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3860"/>
                            </p:stCondLst>
                            <p:childTnLst>
                              <p:par>
                                <p:cTn id="119" presetID="53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2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2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8" dur="2000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2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3.7037E-6 L -0.00226 -0.21922 " pathEditMode="relative" rAng="0" ptsTypes="AA">
                                      <p:cBhvr>
                                        <p:cTn id="146" dur="2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2" y="-109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2000"/>
                            </p:stCondLst>
                            <p:childTnLst>
                              <p:par>
                                <p:cTn id="148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3000"/>
                            </p:stCondLst>
                            <p:childTnLst>
                              <p:par>
                                <p:cTn id="151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3" dur="20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22" presetClass="entr" presetSubtype="1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8" dur="2000"/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3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8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3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1000"/>
                            </p:stCondLst>
                            <p:childTnLst>
                              <p:par>
                                <p:cTn id="1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1500"/>
                            </p:stCondLst>
                            <p:childTnLst>
                              <p:par>
                                <p:cTn id="179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1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3500"/>
                            </p:stCondLst>
                            <p:childTnLst>
                              <p:par>
                                <p:cTn id="185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7" dur="20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8" grpId="0"/>
      <p:bldP spid="49" grpId="0"/>
      <p:bldP spid="50" grpId="0"/>
      <p:bldP spid="51" grpId="0"/>
      <p:bldP spid="38" grpId="0" animBg="1"/>
      <p:bldP spid="40" grpId="0" animBg="1"/>
      <p:bldP spid="40" grpId="1" animBg="1"/>
      <p:bldP spid="41" grpId="0" animBg="1"/>
      <p:bldP spid="42" grpId="0" animBg="1"/>
      <p:bldP spid="44" grpId="0" animBg="1"/>
      <p:bldP spid="56" grpId="0" animBg="1"/>
      <p:bldP spid="57" grpId="0" animBg="1"/>
      <p:bldP spid="58" grpId="0" animBg="1"/>
      <p:bldP spid="59" grpId="0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/>
      <p:bldP spid="71" grpId="0" animBg="1"/>
      <p:bldP spid="78" grpId="0" animBg="1"/>
      <p:bldP spid="84" grpId="0" animBg="1"/>
      <p:bldP spid="84" grpId="1" animBg="1"/>
      <p:bldP spid="37" grpId="0" build="p" bldLvl="4"/>
      <p:bldP spid="45" grpId="0" animBg="1"/>
      <p:bldP spid="52" grpId="0" animBg="1"/>
      <p:bldP spid="54" grpId="0"/>
      <p:bldP spid="55" grpId="0" animBg="1"/>
      <p:bldP spid="72" grpId="0"/>
      <p:bldP spid="82" grpId="0" animBg="1"/>
      <p:bldP spid="8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Прямая соединительная линия 28"/>
          <p:cNvCxnSpPr/>
          <p:nvPr/>
        </p:nvCxnSpPr>
        <p:spPr>
          <a:xfrm>
            <a:off x="5357818" y="2897251"/>
            <a:ext cx="2786082" cy="1588"/>
          </a:xfrm>
          <a:prstGeom prst="line">
            <a:avLst/>
          </a:prstGeom>
          <a:ln w="38100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072066" y="1071546"/>
          <a:ext cx="3672000" cy="366047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7200"/>
                <a:gridCol w="367200"/>
                <a:gridCol w="367200"/>
                <a:gridCol w="367200"/>
                <a:gridCol w="367200"/>
                <a:gridCol w="367200"/>
                <a:gridCol w="367200"/>
                <a:gridCol w="367200"/>
                <a:gridCol w="367200"/>
                <a:gridCol w="367200"/>
              </a:tblGrid>
              <a:tr h="328558"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</a:tr>
              <a:tr h="328558"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</a:tr>
              <a:tr h="328558"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</a:tr>
              <a:tr h="328558"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</a:tr>
              <a:tr h="328558"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</a:tr>
              <a:tr h="328558"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</a:tr>
              <a:tr h="328558"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</a:tr>
              <a:tr h="368638"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</a:tr>
              <a:tr h="328558"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</a:tr>
              <a:tr h="328558"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5" name="Прямая со стрелкой 4"/>
          <p:cNvCxnSpPr/>
          <p:nvPr/>
        </p:nvCxnSpPr>
        <p:spPr>
          <a:xfrm>
            <a:off x="5072066" y="4000504"/>
            <a:ext cx="3571900" cy="1588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rot="5400000" flipH="1" flipV="1">
            <a:off x="5306039" y="2750339"/>
            <a:ext cx="3214710" cy="1588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55"/>
          <p:cNvGrpSpPr/>
          <p:nvPr/>
        </p:nvGrpSpPr>
        <p:grpSpPr>
          <a:xfrm rot="16200000">
            <a:off x="5378414" y="1413577"/>
            <a:ext cx="3073732" cy="2960636"/>
            <a:chOff x="5385238" y="1440873"/>
            <a:chExt cx="3073732" cy="2960636"/>
          </a:xfrm>
        </p:grpSpPr>
        <p:sp>
          <p:nvSpPr>
            <p:cNvPr id="11" name="Полилиния 10"/>
            <p:cNvSpPr/>
            <p:nvPr/>
          </p:nvSpPr>
          <p:spPr>
            <a:xfrm>
              <a:off x="6991927" y="1440873"/>
              <a:ext cx="1467043" cy="1419320"/>
            </a:xfrm>
            <a:custGeom>
              <a:avLst/>
              <a:gdLst>
                <a:gd name="connsiteX0" fmla="*/ 0 w 1467043"/>
                <a:gd name="connsiteY0" fmla="*/ 0 h 1419320"/>
                <a:gd name="connsiteX1" fmla="*/ 92364 w 1467043"/>
                <a:gd name="connsiteY1" fmla="*/ 738909 h 1419320"/>
                <a:gd name="connsiteX2" fmla="*/ 295564 w 1467043"/>
                <a:gd name="connsiteY2" fmla="*/ 1099127 h 1419320"/>
                <a:gd name="connsiteX3" fmla="*/ 655782 w 1467043"/>
                <a:gd name="connsiteY3" fmla="*/ 1293091 h 1419320"/>
                <a:gd name="connsiteX4" fmla="*/ 1025237 w 1467043"/>
                <a:gd name="connsiteY4" fmla="*/ 1366982 h 1419320"/>
                <a:gd name="connsiteX5" fmla="*/ 1403928 w 1467043"/>
                <a:gd name="connsiteY5" fmla="*/ 1413163 h 1419320"/>
                <a:gd name="connsiteX6" fmla="*/ 1403928 w 1467043"/>
                <a:gd name="connsiteY6" fmla="*/ 1403927 h 1419320"/>
                <a:gd name="connsiteX7" fmla="*/ 1394691 w 1467043"/>
                <a:gd name="connsiteY7" fmla="*/ 1413163 h 1419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67043" h="1419320">
                  <a:moveTo>
                    <a:pt x="0" y="0"/>
                  </a:moveTo>
                  <a:cubicBezTo>
                    <a:pt x="21551" y="277860"/>
                    <a:pt x="43103" y="555721"/>
                    <a:pt x="92364" y="738909"/>
                  </a:cubicBezTo>
                  <a:cubicBezTo>
                    <a:pt x="141625" y="922097"/>
                    <a:pt x="201661" y="1006763"/>
                    <a:pt x="295564" y="1099127"/>
                  </a:cubicBezTo>
                  <a:cubicBezTo>
                    <a:pt x="389467" y="1191491"/>
                    <a:pt x="534170" y="1248449"/>
                    <a:pt x="655782" y="1293091"/>
                  </a:cubicBezTo>
                  <a:cubicBezTo>
                    <a:pt x="777394" y="1337733"/>
                    <a:pt x="900546" y="1346970"/>
                    <a:pt x="1025237" y="1366982"/>
                  </a:cubicBezTo>
                  <a:cubicBezTo>
                    <a:pt x="1149928" y="1386994"/>
                    <a:pt x="1340813" y="1407006"/>
                    <a:pt x="1403928" y="1413163"/>
                  </a:cubicBezTo>
                  <a:cubicBezTo>
                    <a:pt x="1467043" y="1419320"/>
                    <a:pt x="1405467" y="1403927"/>
                    <a:pt x="1403928" y="1403927"/>
                  </a:cubicBezTo>
                  <a:cubicBezTo>
                    <a:pt x="1402389" y="1403927"/>
                    <a:pt x="1398540" y="1408545"/>
                    <a:pt x="1394691" y="1413163"/>
                  </a:cubicBezTo>
                </a:path>
              </a:pathLst>
            </a:cu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олилиния 11"/>
            <p:cNvSpPr/>
            <p:nvPr/>
          </p:nvSpPr>
          <p:spPr>
            <a:xfrm rot="10800000">
              <a:off x="5385238" y="2982189"/>
              <a:ext cx="1467043" cy="1419320"/>
            </a:xfrm>
            <a:custGeom>
              <a:avLst/>
              <a:gdLst>
                <a:gd name="connsiteX0" fmla="*/ 0 w 1467043"/>
                <a:gd name="connsiteY0" fmla="*/ 0 h 1419320"/>
                <a:gd name="connsiteX1" fmla="*/ 92364 w 1467043"/>
                <a:gd name="connsiteY1" fmla="*/ 738909 h 1419320"/>
                <a:gd name="connsiteX2" fmla="*/ 295564 w 1467043"/>
                <a:gd name="connsiteY2" fmla="*/ 1099127 h 1419320"/>
                <a:gd name="connsiteX3" fmla="*/ 655782 w 1467043"/>
                <a:gd name="connsiteY3" fmla="*/ 1293091 h 1419320"/>
                <a:gd name="connsiteX4" fmla="*/ 1025237 w 1467043"/>
                <a:gd name="connsiteY4" fmla="*/ 1366982 h 1419320"/>
                <a:gd name="connsiteX5" fmla="*/ 1403928 w 1467043"/>
                <a:gd name="connsiteY5" fmla="*/ 1413163 h 1419320"/>
                <a:gd name="connsiteX6" fmla="*/ 1403928 w 1467043"/>
                <a:gd name="connsiteY6" fmla="*/ 1403927 h 1419320"/>
                <a:gd name="connsiteX7" fmla="*/ 1394691 w 1467043"/>
                <a:gd name="connsiteY7" fmla="*/ 1413163 h 1419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67043" h="1419320">
                  <a:moveTo>
                    <a:pt x="0" y="0"/>
                  </a:moveTo>
                  <a:cubicBezTo>
                    <a:pt x="21551" y="277860"/>
                    <a:pt x="43103" y="555721"/>
                    <a:pt x="92364" y="738909"/>
                  </a:cubicBezTo>
                  <a:cubicBezTo>
                    <a:pt x="141625" y="922097"/>
                    <a:pt x="201661" y="1006763"/>
                    <a:pt x="295564" y="1099127"/>
                  </a:cubicBezTo>
                  <a:cubicBezTo>
                    <a:pt x="389467" y="1191491"/>
                    <a:pt x="534170" y="1248449"/>
                    <a:pt x="655782" y="1293091"/>
                  </a:cubicBezTo>
                  <a:cubicBezTo>
                    <a:pt x="777394" y="1337733"/>
                    <a:pt x="900546" y="1346970"/>
                    <a:pt x="1025237" y="1366982"/>
                  </a:cubicBezTo>
                  <a:cubicBezTo>
                    <a:pt x="1149928" y="1386994"/>
                    <a:pt x="1340813" y="1407006"/>
                    <a:pt x="1403928" y="1413163"/>
                  </a:cubicBezTo>
                  <a:cubicBezTo>
                    <a:pt x="1467043" y="1419320"/>
                    <a:pt x="1405467" y="1403927"/>
                    <a:pt x="1403928" y="1403927"/>
                  </a:cubicBezTo>
                  <a:cubicBezTo>
                    <a:pt x="1402389" y="1403927"/>
                    <a:pt x="1398540" y="1408545"/>
                    <a:pt x="1394691" y="1413163"/>
                  </a:cubicBezTo>
                </a:path>
              </a:pathLst>
            </a:cu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142852"/>
            <a:ext cx="557213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93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itchFamily="18" charset="0"/>
              </a:rPr>
              <a:t>Постройте график  функции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itchFamily="18" charset="0"/>
              </a:rPr>
              <a:t> 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itchFamily="18" charset="0"/>
              </a:rPr>
              <a:t> 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itchFamily="18" charset="0"/>
              </a:rPr>
              <a:t> 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cs typeface="Times New Roman" pitchFamily="18" charset="0"/>
            </a:endParaRPr>
          </a:p>
          <a:p>
            <a:pPr marL="0" marR="0" lvl="0" indent="1793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itchFamily="18" charset="0"/>
              </a:rPr>
              <a:t>и определите, при каких          значениях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itchFamily="18" charset="0"/>
              </a:rPr>
              <a:t>m</a:t>
            </a:r>
            <a:r>
              <a:rPr lang="en-US" sz="2400" dirty="0" smtClean="0"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itchFamily="18" charset="0"/>
              </a:rPr>
              <a:t>прямая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itchFamily="18" charset="0"/>
              </a:rPr>
              <a:t> y=m</a:t>
            </a:r>
            <a:r>
              <a:rPr lang="en-US" sz="2400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endParaRPr lang="ru-RU" sz="24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0" marR="0" lvl="0" indent="1793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itchFamily="18" charset="0"/>
              </a:rPr>
              <a:t>не имеет с графиком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itchFamily="18" charset="0"/>
              </a:rPr>
              <a:t> </a:t>
            </a:r>
          </a:p>
          <a:p>
            <a:pPr marL="0" marR="0" lvl="0" indent="1793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itchFamily="18" charset="0"/>
              </a:rPr>
              <a:t>общих точек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028" name="AutoShape 4" descr="https://oge.sdamgia.ru/formula/svg/ed/edac15508f0e0648cb01dde0b42e9aeb.svg"/>
          <p:cNvSpPr>
            <a:spLocks noChangeAspect="1" noChangeArrowheads="1"/>
          </p:cNvSpPr>
          <p:nvPr/>
        </p:nvSpPr>
        <p:spPr bwMode="auto">
          <a:xfrm>
            <a:off x="20447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9" name="AutoShape 5" descr="https://oge.sdamgia.ru/formula/svg/8c/8ce4b16b22b58894aa86c421e8759df3.svg"/>
          <p:cNvSpPr>
            <a:spLocks noChangeAspect="1" noChangeArrowheads="1"/>
          </p:cNvSpPr>
          <p:nvPr/>
        </p:nvSpPr>
        <p:spPr bwMode="auto">
          <a:xfrm>
            <a:off x="440372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oge.sdamgia.ru/formula/svg/62/624990db4b5fbcc7ac4962dfff4592ee.svg"/>
          <p:cNvSpPr>
            <a:spLocks noChangeAspect="1" noChangeArrowheads="1"/>
          </p:cNvSpPr>
          <p:nvPr/>
        </p:nvSpPr>
        <p:spPr bwMode="auto">
          <a:xfrm>
            <a:off x="4989513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" name="Объект 1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6425" y="61913"/>
            <a:ext cx="1779588" cy="735012"/>
          </a:xfrm>
          <a:prstGeom prst="rect">
            <a:avLst/>
          </a:prstGeom>
          <a:noFill/>
        </p:spPr>
      </p:pic>
      <p:pic>
        <p:nvPicPr>
          <p:cNvPr id="18" name="Объект 17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3714752"/>
            <a:ext cx="4835526" cy="1357313"/>
          </a:xfrm>
          <a:prstGeom prst="rect">
            <a:avLst/>
          </a:prstGeom>
          <a:noFill/>
        </p:spPr>
      </p:pic>
      <p:cxnSp>
        <p:nvCxnSpPr>
          <p:cNvPr id="26" name="Прямая соединительная линия 25"/>
          <p:cNvCxnSpPr/>
          <p:nvPr/>
        </p:nvCxnSpPr>
        <p:spPr>
          <a:xfrm rot="16200000" flipH="1">
            <a:off x="5586884" y="3366255"/>
            <a:ext cx="1171709" cy="3992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5357818" y="2898265"/>
            <a:ext cx="2786082" cy="1588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" name="Объект 43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414418" y="3585445"/>
            <a:ext cx="396156" cy="391448"/>
          </a:xfrm>
          <a:prstGeom prst="rect">
            <a:avLst/>
          </a:prstGeom>
          <a:noFill/>
        </p:spPr>
      </p:pic>
      <p:pic>
        <p:nvPicPr>
          <p:cNvPr id="45" name="Объект 44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81763" y="1058033"/>
            <a:ext cx="436562" cy="462034"/>
          </a:xfrm>
          <a:prstGeom prst="rect">
            <a:avLst/>
          </a:prstGeom>
          <a:noFill/>
        </p:spPr>
      </p:pic>
      <p:pic>
        <p:nvPicPr>
          <p:cNvPr id="1035" name="Object 11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00760" y="4071942"/>
            <a:ext cx="360362" cy="261938"/>
          </a:xfrm>
          <a:prstGeom prst="rect">
            <a:avLst/>
          </a:prstGeom>
          <a:noFill/>
        </p:spPr>
      </p:pic>
      <p:pic>
        <p:nvPicPr>
          <p:cNvPr id="47" name="Object 11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730921" y="3994214"/>
            <a:ext cx="200025" cy="252408"/>
          </a:xfrm>
          <a:prstGeom prst="rect">
            <a:avLst/>
          </a:prstGeom>
          <a:noFill/>
        </p:spPr>
      </p:pic>
      <p:pic>
        <p:nvPicPr>
          <p:cNvPr id="48" name="Object 11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357818" y="2928934"/>
            <a:ext cx="557212" cy="320675"/>
          </a:xfrm>
          <a:prstGeom prst="rect">
            <a:avLst/>
          </a:prstGeom>
          <a:noFill/>
        </p:spPr>
      </p:pic>
      <p:pic>
        <p:nvPicPr>
          <p:cNvPr id="49" name="Object 11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921503" y="3417274"/>
            <a:ext cx="139700" cy="233870"/>
          </a:xfrm>
          <a:prstGeom prst="rect">
            <a:avLst/>
          </a:prstGeom>
          <a:noFill/>
        </p:spPr>
      </p:pic>
      <p:pic>
        <p:nvPicPr>
          <p:cNvPr id="1039" name="Object 11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754287" y="2496162"/>
            <a:ext cx="720725" cy="287337"/>
          </a:xfrm>
          <a:prstGeom prst="rect">
            <a:avLst/>
          </a:prstGeom>
          <a:noFill/>
        </p:spPr>
      </p:pic>
      <p:sp>
        <p:nvSpPr>
          <p:cNvPr id="54" name="TextBox 53"/>
          <p:cNvSpPr txBox="1"/>
          <p:nvPr/>
        </p:nvSpPr>
        <p:spPr>
          <a:xfrm>
            <a:off x="928662" y="6000768"/>
            <a:ext cx="30700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Ответ:  </a:t>
            </a:r>
            <a:r>
              <a:rPr lang="en-US" sz="2400" dirty="0" smtClean="0"/>
              <a:t>m=3, m=3,5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pic>
        <p:nvPicPr>
          <p:cNvPr id="16398" name="Object 14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143768" y="3762337"/>
            <a:ext cx="139700" cy="234950"/>
          </a:xfrm>
          <a:prstGeom prst="rect">
            <a:avLst/>
          </a:prstGeom>
          <a:noFill/>
        </p:spPr>
      </p:pic>
      <p:cxnSp>
        <p:nvCxnSpPr>
          <p:cNvPr id="33" name="Прямая соединительная линия 32"/>
          <p:cNvCxnSpPr>
            <a:stCxn id="27" idx="6"/>
          </p:cNvCxnSpPr>
          <p:nvPr/>
        </p:nvCxnSpPr>
        <p:spPr>
          <a:xfrm flipV="1">
            <a:off x="6240319" y="2714620"/>
            <a:ext cx="689135" cy="3486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>
            <a:off x="5357818" y="2709334"/>
            <a:ext cx="2786082" cy="1588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Овал 26"/>
          <p:cNvSpPr/>
          <p:nvPr/>
        </p:nvSpPr>
        <p:spPr>
          <a:xfrm>
            <a:off x="6111737" y="2653815"/>
            <a:ext cx="128582" cy="128582"/>
          </a:xfrm>
          <a:prstGeom prst="ellipse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6" name="Object 14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6900863" y="2494469"/>
            <a:ext cx="339725" cy="290513"/>
          </a:xfrm>
          <a:prstGeom prst="rect">
            <a:avLst/>
          </a:prstGeom>
          <a:noFill/>
        </p:spPr>
      </p:pic>
      <p:sp>
        <p:nvSpPr>
          <p:cNvPr id="31" name="TextBox 30"/>
          <p:cNvSpPr txBox="1"/>
          <p:nvPr/>
        </p:nvSpPr>
        <p:spPr>
          <a:xfrm>
            <a:off x="76053" y="2071678"/>
            <a:ext cx="501130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AutoNum type="arabicParenR"/>
            </a:pPr>
            <a:r>
              <a:rPr lang="ru-RU" sz="2400" dirty="0" smtClean="0"/>
              <a:t>Найдем область определения</a:t>
            </a:r>
          </a:p>
          <a:p>
            <a:pPr marL="457200" indent="-457200"/>
            <a:r>
              <a:rPr lang="ru-RU" sz="2400" dirty="0" smtClean="0"/>
              <a:t>     функции:</a:t>
            </a:r>
            <a:endParaRPr lang="ru-RU" sz="2400" dirty="0"/>
          </a:p>
        </p:txBody>
      </p:sp>
      <p:pic>
        <p:nvPicPr>
          <p:cNvPr id="32" name="Объект 31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2143108" y="2428868"/>
            <a:ext cx="2087773" cy="530228"/>
          </a:xfrm>
          <a:prstGeom prst="rect">
            <a:avLst/>
          </a:prstGeom>
          <a:noFill/>
        </p:spPr>
      </p:pic>
      <p:sp>
        <p:nvSpPr>
          <p:cNvPr id="34" name="TextBox 33"/>
          <p:cNvSpPr txBox="1"/>
          <p:nvPr/>
        </p:nvSpPr>
        <p:spPr>
          <a:xfrm>
            <a:off x="0" y="2928934"/>
            <a:ext cx="41312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/>
            <a:r>
              <a:rPr lang="ru-RU" sz="2400" dirty="0" smtClean="0"/>
              <a:t>2) Упростим правую часть </a:t>
            </a:r>
          </a:p>
          <a:p>
            <a:pPr marL="457200" indent="-457200"/>
            <a:r>
              <a:rPr lang="ru-RU" sz="2400" dirty="0" smtClean="0"/>
              <a:t>    формулы: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387771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0" dur="50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000"/>
                            </p:stCondLst>
                            <p:childTnLst>
                              <p:par>
                                <p:cTn id="72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7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27" grpId="0" animBg="1"/>
      <p:bldP spid="31" grpId="0"/>
      <p:bldP spid="3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357686" y="2000240"/>
          <a:ext cx="3672000" cy="3657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7200"/>
                <a:gridCol w="367200"/>
                <a:gridCol w="367200"/>
                <a:gridCol w="367200"/>
                <a:gridCol w="367200"/>
                <a:gridCol w="367200"/>
                <a:gridCol w="367200"/>
                <a:gridCol w="367200"/>
                <a:gridCol w="367200"/>
                <a:gridCol w="367200"/>
              </a:tblGrid>
              <a:tr h="328558"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</a:tr>
              <a:tr h="328558"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</a:tr>
              <a:tr h="328558"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</a:tr>
              <a:tr h="328558"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</a:tr>
              <a:tr h="328558"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</a:tr>
              <a:tr h="328558"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</a:tr>
              <a:tr h="328558"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</a:tr>
              <a:tr h="328558"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</a:tr>
              <a:tr h="328558"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</a:tr>
              <a:tr h="328558"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5" name="Прямая со стрелкой 4"/>
          <p:cNvCxnSpPr/>
          <p:nvPr/>
        </p:nvCxnSpPr>
        <p:spPr>
          <a:xfrm>
            <a:off x="4357686" y="3824764"/>
            <a:ext cx="3571900" cy="1588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rot="5400000" flipH="1" flipV="1">
            <a:off x="4579938" y="3606801"/>
            <a:ext cx="3214710" cy="1588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55"/>
          <p:cNvGrpSpPr/>
          <p:nvPr/>
        </p:nvGrpSpPr>
        <p:grpSpPr>
          <a:xfrm rot="5400000">
            <a:off x="4643438" y="2356188"/>
            <a:ext cx="3073732" cy="2960636"/>
            <a:chOff x="5385238" y="1440873"/>
            <a:chExt cx="3073732" cy="2960636"/>
          </a:xfrm>
        </p:grpSpPr>
        <p:sp>
          <p:nvSpPr>
            <p:cNvPr id="11" name="Полилиния 10"/>
            <p:cNvSpPr/>
            <p:nvPr/>
          </p:nvSpPr>
          <p:spPr>
            <a:xfrm>
              <a:off x="6991927" y="1440873"/>
              <a:ext cx="1467043" cy="1419320"/>
            </a:xfrm>
            <a:custGeom>
              <a:avLst/>
              <a:gdLst>
                <a:gd name="connsiteX0" fmla="*/ 0 w 1467043"/>
                <a:gd name="connsiteY0" fmla="*/ 0 h 1419320"/>
                <a:gd name="connsiteX1" fmla="*/ 92364 w 1467043"/>
                <a:gd name="connsiteY1" fmla="*/ 738909 h 1419320"/>
                <a:gd name="connsiteX2" fmla="*/ 295564 w 1467043"/>
                <a:gd name="connsiteY2" fmla="*/ 1099127 h 1419320"/>
                <a:gd name="connsiteX3" fmla="*/ 655782 w 1467043"/>
                <a:gd name="connsiteY3" fmla="*/ 1293091 h 1419320"/>
                <a:gd name="connsiteX4" fmla="*/ 1025237 w 1467043"/>
                <a:gd name="connsiteY4" fmla="*/ 1366982 h 1419320"/>
                <a:gd name="connsiteX5" fmla="*/ 1403928 w 1467043"/>
                <a:gd name="connsiteY5" fmla="*/ 1413163 h 1419320"/>
                <a:gd name="connsiteX6" fmla="*/ 1403928 w 1467043"/>
                <a:gd name="connsiteY6" fmla="*/ 1403927 h 1419320"/>
                <a:gd name="connsiteX7" fmla="*/ 1394691 w 1467043"/>
                <a:gd name="connsiteY7" fmla="*/ 1413163 h 1419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67043" h="1419320">
                  <a:moveTo>
                    <a:pt x="0" y="0"/>
                  </a:moveTo>
                  <a:cubicBezTo>
                    <a:pt x="21551" y="277860"/>
                    <a:pt x="43103" y="555721"/>
                    <a:pt x="92364" y="738909"/>
                  </a:cubicBezTo>
                  <a:cubicBezTo>
                    <a:pt x="141625" y="922097"/>
                    <a:pt x="201661" y="1006763"/>
                    <a:pt x="295564" y="1099127"/>
                  </a:cubicBezTo>
                  <a:cubicBezTo>
                    <a:pt x="389467" y="1191491"/>
                    <a:pt x="534170" y="1248449"/>
                    <a:pt x="655782" y="1293091"/>
                  </a:cubicBezTo>
                  <a:cubicBezTo>
                    <a:pt x="777394" y="1337733"/>
                    <a:pt x="900546" y="1346970"/>
                    <a:pt x="1025237" y="1366982"/>
                  </a:cubicBezTo>
                  <a:cubicBezTo>
                    <a:pt x="1149928" y="1386994"/>
                    <a:pt x="1340813" y="1407006"/>
                    <a:pt x="1403928" y="1413163"/>
                  </a:cubicBezTo>
                  <a:cubicBezTo>
                    <a:pt x="1467043" y="1419320"/>
                    <a:pt x="1405467" y="1403927"/>
                    <a:pt x="1403928" y="1403927"/>
                  </a:cubicBezTo>
                  <a:cubicBezTo>
                    <a:pt x="1402389" y="1403927"/>
                    <a:pt x="1398540" y="1408545"/>
                    <a:pt x="1394691" y="1413163"/>
                  </a:cubicBezTo>
                </a:path>
              </a:pathLst>
            </a:custGeom>
            <a:ln w="38100">
              <a:solidFill>
                <a:srgbClr val="00206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олилиния 11"/>
            <p:cNvSpPr/>
            <p:nvPr/>
          </p:nvSpPr>
          <p:spPr>
            <a:xfrm rot="10800000">
              <a:off x="5385238" y="2982189"/>
              <a:ext cx="1467043" cy="1419320"/>
            </a:xfrm>
            <a:custGeom>
              <a:avLst/>
              <a:gdLst>
                <a:gd name="connsiteX0" fmla="*/ 0 w 1467043"/>
                <a:gd name="connsiteY0" fmla="*/ 0 h 1419320"/>
                <a:gd name="connsiteX1" fmla="*/ 92364 w 1467043"/>
                <a:gd name="connsiteY1" fmla="*/ 738909 h 1419320"/>
                <a:gd name="connsiteX2" fmla="*/ 295564 w 1467043"/>
                <a:gd name="connsiteY2" fmla="*/ 1099127 h 1419320"/>
                <a:gd name="connsiteX3" fmla="*/ 655782 w 1467043"/>
                <a:gd name="connsiteY3" fmla="*/ 1293091 h 1419320"/>
                <a:gd name="connsiteX4" fmla="*/ 1025237 w 1467043"/>
                <a:gd name="connsiteY4" fmla="*/ 1366982 h 1419320"/>
                <a:gd name="connsiteX5" fmla="*/ 1403928 w 1467043"/>
                <a:gd name="connsiteY5" fmla="*/ 1413163 h 1419320"/>
                <a:gd name="connsiteX6" fmla="*/ 1403928 w 1467043"/>
                <a:gd name="connsiteY6" fmla="*/ 1403927 h 1419320"/>
                <a:gd name="connsiteX7" fmla="*/ 1394691 w 1467043"/>
                <a:gd name="connsiteY7" fmla="*/ 1413163 h 1419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67043" h="1419320">
                  <a:moveTo>
                    <a:pt x="0" y="0"/>
                  </a:moveTo>
                  <a:cubicBezTo>
                    <a:pt x="21551" y="277860"/>
                    <a:pt x="43103" y="555721"/>
                    <a:pt x="92364" y="738909"/>
                  </a:cubicBezTo>
                  <a:cubicBezTo>
                    <a:pt x="141625" y="922097"/>
                    <a:pt x="201661" y="1006763"/>
                    <a:pt x="295564" y="1099127"/>
                  </a:cubicBezTo>
                  <a:cubicBezTo>
                    <a:pt x="389467" y="1191491"/>
                    <a:pt x="534170" y="1248449"/>
                    <a:pt x="655782" y="1293091"/>
                  </a:cubicBezTo>
                  <a:cubicBezTo>
                    <a:pt x="777394" y="1337733"/>
                    <a:pt x="900546" y="1346970"/>
                    <a:pt x="1025237" y="1366982"/>
                  </a:cubicBezTo>
                  <a:cubicBezTo>
                    <a:pt x="1149928" y="1386994"/>
                    <a:pt x="1340813" y="1407006"/>
                    <a:pt x="1403928" y="1413163"/>
                  </a:cubicBezTo>
                  <a:cubicBezTo>
                    <a:pt x="1467043" y="1419320"/>
                    <a:pt x="1405467" y="1403927"/>
                    <a:pt x="1403928" y="1403927"/>
                  </a:cubicBezTo>
                  <a:cubicBezTo>
                    <a:pt x="1402389" y="1403927"/>
                    <a:pt x="1398540" y="1408545"/>
                    <a:pt x="1394691" y="1413163"/>
                  </a:cubicBezTo>
                </a:path>
              </a:pathLst>
            </a:custGeom>
            <a:ln w="38100">
              <a:solidFill>
                <a:srgbClr val="00206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142852"/>
            <a:ext cx="557213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93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itchFamily="18" charset="0"/>
              </a:rPr>
              <a:t>Постройте график  функции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itchFamily="18" charset="0"/>
              </a:rPr>
              <a:t> 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itchFamily="18" charset="0"/>
              </a:rPr>
              <a:t> 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itchFamily="18" charset="0"/>
              </a:rPr>
              <a:t> 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cs typeface="Times New Roman" pitchFamily="18" charset="0"/>
            </a:endParaRPr>
          </a:p>
          <a:p>
            <a:pPr marL="0" marR="0" lvl="0" indent="1793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itchFamily="18" charset="0"/>
              </a:rPr>
              <a:t>и определите, при каких        значениях</a:t>
            </a:r>
            <a:r>
              <a:rPr lang="en-US" sz="2400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cs typeface="Times New Roman" pitchFamily="18" charset="0"/>
              </a:rPr>
              <a:t>параметра с</a:t>
            </a:r>
            <a:r>
              <a:rPr lang="en-US" sz="2400" dirty="0" smtClean="0"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itchFamily="18" charset="0"/>
              </a:rPr>
              <a:t>прямая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itchFamily="18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cs typeface="Times New Roman" pitchFamily="18" charset="0"/>
            </a:endParaRPr>
          </a:p>
          <a:p>
            <a:pPr marL="0" marR="0" lvl="0" indent="1793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itchFamily="18" charset="0"/>
              </a:rPr>
              <a:t>y=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itchFamily="18" charset="0"/>
              </a:rPr>
              <a:t>с</a:t>
            </a:r>
            <a:r>
              <a:rPr lang="en-US" sz="2400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itchFamily="18" charset="0"/>
              </a:rPr>
              <a:t>имеет с графиком ровно одну   общую точку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028" name="AutoShape 4" descr="https://oge.sdamgia.ru/formula/svg/ed/edac15508f0e0648cb01dde0b42e9aeb.svg"/>
          <p:cNvSpPr>
            <a:spLocks noChangeAspect="1" noChangeArrowheads="1"/>
          </p:cNvSpPr>
          <p:nvPr/>
        </p:nvSpPr>
        <p:spPr bwMode="auto">
          <a:xfrm>
            <a:off x="20447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9" name="AutoShape 5" descr="https://oge.sdamgia.ru/formula/svg/8c/8ce4b16b22b58894aa86c421e8759df3.svg"/>
          <p:cNvSpPr>
            <a:spLocks noChangeAspect="1" noChangeArrowheads="1"/>
          </p:cNvSpPr>
          <p:nvPr/>
        </p:nvSpPr>
        <p:spPr bwMode="auto">
          <a:xfrm>
            <a:off x="440372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oge.sdamgia.ru/formula/svg/62/624990db4b5fbcc7ac4962dfff4592ee.svg"/>
          <p:cNvSpPr>
            <a:spLocks noChangeAspect="1" noChangeArrowheads="1"/>
          </p:cNvSpPr>
          <p:nvPr/>
        </p:nvSpPr>
        <p:spPr bwMode="auto">
          <a:xfrm>
            <a:off x="4989513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" name="Объект 1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0"/>
            <a:ext cx="1806575" cy="1281113"/>
          </a:xfrm>
          <a:prstGeom prst="rect">
            <a:avLst/>
          </a:prstGeom>
          <a:noFill/>
        </p:spPr>
      </p:pic>
      <p:cxnSp>
        <p:nvCxnSpPr>
          <p:cNvPr id="26" name="Прямая соединительная линия 25"/>
          <p:cNvCxnSpPr>
            <a:endCxn id="27" idx="4"/>
          </p:cNvCxnSpPr>
          <p:nvPr/>
        </p:nvCxnSpPr>
        <p:spPr>
          <a:xfrm rot="16200000" flipH="1">
            <a:off x="6355967" y="4062812"/>
            <a:ext cx="414334" cy="3965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V="1">
            <a:off x="4357686" y="4143380"/>
            <a:ext cx="3643338" cy="11112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" name="Объект 4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43834" y="3805240"/>
            <a:ext cx="396156" cy="391448"/>
          </a:xfrm>
          <a:prstGeom prst="rect">
            <a:avLst/>
          </a:prstGeom>
          <a:noFill/>
        </p:spPr>
      </p:pic>
      <p:pic>
        <p:nvPicPr>
          <p:cNvPr id="45" name="Объект 44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86446" y="1928802"/>
            <a:ext cx="436562" cy="462034"/>
          </a:xfrm>
          <a:prstGeom prst="rect">
            <a:avLst/>
          </a:prstGeom>
          <a:noFill/>
        </p:spPr>
      </p:pic>
      <p:pic>
        <p:nvPicPr>
          <p:cNvPr id="47" name="Object 11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69036" y="3798890"/>
            <a:ext cx="200025" cy="252408"/>
          </a:xfrm>
          <a:prstGeom prst="rect">
            <a:avLst/>
          </a:prstGeom>
          <a:noFill/>
        </p:spPr>
      </p:pic>
      <p:pic>
        <p:nvPicPr>
          <p:cNvPr id="48" name="Object 11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881688" y="4156075"/>
            <a:ext cx="320675" cy="260350"/>
          </a:xfrm>
          <a:prstGeom prst="rect">
            <a:avLst/>
          </a:prstGeom>
          <a:noFill/>
        </p:spPr>
      </p:pic>
      <p:pic>
        <p:nvPicPr>
          <p:cNvPr id="49" name="Object 11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572264" y="3571876"/>
            <a:ext cx="139700" cy="233870"/>
          </a:xfrm>
          <a:prstGeom prst="rect">
            <a:avLst/>
          </a:prstGeom>
          <a:noFill/>
        </p:spPr>
      </p:pic>
      <p:pic>
        <p:nvPicPr>
          <p:cNvPr id="1039" name="Object 11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215074" y="3214686"/>
            <a:ext cx="139700" cy="233870"/>
          </a:xfrm>
          <a:prstGeom prst="rect">
            <a:avLst/>
          </a:prstGeom>
          <a:noFill/>
        </p:spPr>
      </p:pic>
      <p:sp>
        <p:nvSpPr>
          <p:cNvPr id="54" name="TextBox 53"/>
          <p:cNvSpPr txBox="1"/>
          <p:nvPr/>
        </p:nvSpPr>
        <p:spPr>
          <a:xfrm>
            <a:off x="214282" y="4000504"/>
            <a:ext cx="36433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Ответ:  при -1</a:t>
            </a:r>
            <a:r>
              <a:rPr lang="en-US" sz="2400" dirty="0" smtClean="0"/>
              <a:t>&lt; c ≤ 0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29" name="Полилиния 28"/>
          <p:cNvSpPr/>
          <p:nvPr/>
        </p:nvSpPr>
        <p:spPr>
          <a:xfrm>
            <a:off x="5454650" y="2343782"/>
            <a:ext cx="1473200" cy="1455208"/>
          </a:xfrm>
          <a:custGeom>
            <a:avLst/>
            <a:gdLst>
              <a:gd name="connsiteX0" fmla="*/ 0 w 1473200"/>
              <a:gd name="connsiteY0" fmla="*/ 0 h 1455208"/>
              <a:gd name="connsiteX1" fmla="*/ 374650 w 1473200"/>
              <a:gd name="connsiteY1" fmla="*/ 1098550 h 1455208"/>
              <a:gd name="connsiteX2" fmla="*/ 730250 w 1473200"/>
              <a:gd name="connsiteY2" fmla="*/ 1454150 h 1455208"/>
              <a:gd name="connsiteX3" fmla="*/ 1104900 w 1473200"/>
              <a:gd name="connsiteY3" fmla="*/ 1104900 h 1455208"/>
              <a:gd name="connsiteX4" fmla="*/ 1473200 w 1473200"/>
              <a:gd name="connsiteY4" fmla="*/ 6350 h 1455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73200" h="1455208">
                <a:moveTo>
                  <a:pt x="0" y="0"/>
                </a:moveTo>
                <a:cubicBezTo>
                  <a:pt x="126471" y="428096"/>
                  <a:pt x="252942" y="856192"/>
                  <a:pt x="374650" y="1098550"/>
                </a:cubicBezTo>
                <a:cubicBezTo>
                  <a:pt x="496358" y="1340908"/>
                  <a:pt x="608542" y="1453092"/>
                  <a:pt x="730250" y="1454150"/>
                </a:cubicBezTo>
                <a:cubicBezTo>
                  <a:pt x="851958" y="1455208"/>
                  <a:pt x="981075" y="1346200"/>
                  <a:pt x="1104900" y="1104900"/>
                </a:cubicBezTo>
                <a:cubicBezTo>
                  <a:pt x="1228725" y="863600"/>
                  <a:pt x="1350962" y="434975"/>
                  <a:pt x="1473200" y="6350"/>
                </a:cubicBezTo>
              </a:path>
            </a:pathLst>
          </a:custGeom>
          <a:ln w="3175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олилиния 30"/>
          <p:cNvSpPr/>
          <p:nvPr/>
        </p:nvSpPr>
        <p:spPr>
          <a:xfrm>
            <a:off x="5822950" y="3460750"/>
            <a:ext cx="736600" cy="363008"/>
          </a:xfrm>
          <a:custGeom>
            <a:avLst/>
            <a:gdLst>
              <a:gd name="connsiteX0" fmla="*/ 0 w 736600"/>
              <a:gd name="connsiteY0" fmla="*/ 0 h 363008"/>
              <a:gd name="connsiteX1" fmla="*/ 361950 w 736600"/>
              <a:gd name="connsiteY1" fmla="*/ 361950 h 363008"/>
              <a:gd name="connsiteX2" fmla="*/ 736600 w 736600"/>
              <a:gd name="connsiteY2" fmla="*/ 6350 h 363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36600" h="363008">
                <a:moveTo>
                  <a:pt x="0" y="0"/>
                </a:moveTo>
                <a:cubicBezTo>
                  <a:pt x="119591" y="180446"/>
                  <a:pt x="239183" y="360892"/>
                  <a:pt x="361950" y="361950"/>
                </a:cubicBezTo>
                <a:cubicBezTo>
                  <a:pt x="484717" y="363008"/>
                  <a:pt x="610658" y="184679"/>
                  <a:pt x="736600" y="6350"/>
                </a:cubicBezTo>
              </a:path>
            </a:pathLst>
          </a:cu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9" name="Группа 38"/>
          <p:cNvGrpSpPr/>
          <p:nvPr/>
        </p:nvGrpSpPr>
        <p:grpSpPr>
          <a:xfrm>
            <a:off x="4701654" y="3459707"/>
            <a:ext cx="2962796" cy="731293"/>
            <a:chOff x="4701654" y="3459707"/>
            <a:chExt cx="2962796" cy="731293"/>
          </a:xfrm>
        </p:grpSpPr>
        <p:sp>
          <p:nvSpPr>
            <p:cNvPr id="36" name="Полилиния 35"/>
            <p:cNvSpPr/>
            <p:nvPr/>
          </p:nvSpPr>
          <p:spPr>
            <a:xfrm>
              <a:off x="4701654" y="3459707"/>
              <a:ext cx="1119116" cy="307075"/>
            </a:xfrm>
            <a:custGeom>
              <a:avLst/>
              <a:gdLst>
                <a:gd name="connsiteX0" fmla="*/ 0 w 1119116"/>
                <a:gd name="connsiteY0" fmla="*/ 307075 h 307075"/>
                <a:gd name="connsiteX1" fmla="*/ 197892 w 1119116"/>
                <a:gd name="connsiteY1" fmla="*/ 293427 h 307075"/>
                <a:gd name="connsiteX2" fmla="*/ 388961 w 1119116"/>
                <a:gd name="connsiteY2" fmla="*/ 272956 h 307075"/>
                <a:gd name="connsiteX3" fmla="*/ 566382 w 1119116"/>
                <a:gd name="connsiteY3" fmla="*/ 252484 h 307075"/>
                <a:gd name="connsiteX4" fmla="*/ 750627 w 1119116"/>
                <a:gd name="connsiteY4" fmla="*/ 218365 h 307075"/>
                <a:gd name="connsiteX5" fmla="*/ 907576 w 1119116"/>
                <a:gd name="connsiteY5" fmla="*/ 156950 h 307075"/>
                <a:gd name="connsiteX6" fmla="*/ 1119116 w 1119116"/>
                <a:gd name="connsiteY6" fmla="*/ 0 h 307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9116" h="307075">
                  <a:moveTo>
                    <a:pt x="0" y="307075"/>
                  </a:moveTo>
                  <a:lnTo>
                    <a:pt x="197892" y="293427"/>
                  </a:lnTo>
                  <a:cubicBezTo>
                    <a:pt x="262719" y="287741"/>
                    <a:pt x="388961" y="272956"/>
                    <a:pt x="388961" y="272956"/>
                  </a:cubicBezTo>
                  <a:cubicBezTo>
                    <a:pt x="450376" y="266132"/>
                    <a:pt x="506104" y="261582"/>
                    <a:pt x="566382" y="252484"/>
                  </a:cubicBezTo>
                  <a:cubicBezTo>
                    <a:pt x="626660" y="243386"/>
                    <a:pt x="693761" y="234287"/>
                    <a:pt x="750627" y="218365"/>
                  </a:cubicBezTo>
                  <a:cubicBezTo>
                    <a:pt x="807493" y="202443"/>
                    <a:pt x="846161" y="193344"/>
                    <a:pt x="907576" y="156950"/>
                  </a:cubicBezTo>
                  <a:cubicBezTo>
                    <a:pt x="968991" y="120556"/>
                    <a:pt x="1044053" y="60278"/>
                    <a:pt x="1119116" y="0"/>
                  </a:cubicBezTo>
                </a:path>
              </a:pathLst>
            </a:cu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Полилиния 37"/>
            <p:cNvSpPr/>
            <p:nvPr/>
          </p:nvSpPr>
          <p:spPr>
            <a:xfrm>
              <a:off x="6553200" y="3905250"/>
              <a:ext cx="1111250" cy="285750"/>
            </a:xfrm>
            <a:custGeom>
              <a:avLst/>
              <a:gdLst>
                <a:gd name="connsiteX0" fmla="*/ 0 w 1111250"/>
                <a:gd name="connsiteY0" fmla="*/ 285750 h 285750"/>
                <a:gd name="connsiteX1" fmla="*/ 158750 w 1111250"/>
                <a:gd name="connsiteY1" fmla="*/ 171450 h 285750"/>
                <a:gd name="connsiteX2" fmla="*/ 374650 w 1111250"/>
                <a:gd name="connsiteY2" fmla="*/ 95250 h 285750"/>
                <a:gd name="connsiteX3" fmla="*/ 558800 w 1111250"/>
                <a:gd name="connsiteY3" fmla="*/ 57150 h 285750"/>
                <a:gd name="connsiteX4" fmla="*/ 704850 w 1111250"/>
                <a:gd name="connsiteY4" fmla="*/ 38100 h 285750"/>
                <a:gd name="connsiteX5" fmla="*/ 920750 w 1111250"/>
                <a:gd name="connsiteY5" fmla="*/ 19050 h 285750"/>
                <a:gd name="connsiteX6" fmla="*/ 1111250 w 1111250"/>
                <a:gd name="connsiteY6" fmla="*/ 0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1250" h="285750">
                  <a:moveTo>
                    <a:pt x="0" y="285750"/>
                  </a:moveTo>
                  <a:cubicBezTo>
                    <a:pt x="48154" y="244475"/>
                    <a:pt x="96308" y="203200"/>
                    <a:pt x="158750" y="171450"/>
                  </a:cubicBezTo>
                  <a:cubicBezTo>
                    <a:pt x="221192" y="139700"/>
                    <a:pt x="307975" y="114300"/>
                    <a:pt x="374650" y="95250"/>
                  </a:cubicBezTo>
                  <a:cubicBezTo>
                    <a:pt x="441325" y="76200"/>
                    <a:pt x="503767" y="66675"/>
                    <a:pt x="558800" y="57150"/>
                  </a:cubicBezTo>
                  <a:cubicBezTo>
                    <a:pt x="613833" y="47625"/>
                    <a:pt x="644525" y="44450"/>
                    <a:pt x="704850" y="38100"/>
                  </a:cubicBezTo>
                  <a:cubicBezTo>
                    <a:pt x="765175" y="31750"/>
                    <a:pt x="920750" y="19050"/>
                    <a:pt x="920750" y="19050"/>
                  </a:cubicBezTo>
                  <a:lnTo>
                    <a:pt x="1111250" y="0"/>
                  </a:lnTo>
                </a:path>
              </a:pathLst>
            </a:cu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Овал 26"/>
          <p:cNvSpPr/>
          <p:nvPr/>
        </p:nvSpPr>
        <p:spPr>
          <a:xfrm>
            <a:off x="6500826" y="4143380"/>
            <a:ext cx="128582" cy="128582"/>
          </a:xfrm>
          <a:prstGeom prst="ellipse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2" name="Object 11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537208" y="3575052"/>
            <a:ext cx="320675" cy="260350"/>
          </a:xfrm>
          <a:prstGeom prst="rect">
            <a:avLst/>
          </a:prstGeom>
          <a:noFill/>
        </p:spPr>
      </p:pic>
      <p:cxnSp>
        <p:nvCxnSpPr>
          <p:cNvPr id="64" name="Прямая соединительная линия 63"/>
          <p:cNvCxnSpPr/>
          <p:nvPr/>
        </p:nvCxnSpPr>
        <p:spPr>
          <a:xfrm flipV="1">
            <a:off x="4357686" y="4071942"/>
            <a:ext cx="3643338" cy="11112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/>
          <p:nvPr/>
        </p:nvCxnSpPr>
        <p:spPr>
          <a:xfrm flipV="1">
            <a:off x="4374800" y="3954784"/>
            <a:ext cx="3643338" cy="11112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/>
          <p:nvPr/>
        </p:nvCxnSpPr>
        <p:spPr>
          <a:xfrm>
            <a:off x="5838834" y="3831910"/>
            <a:ext cx="714380" cy="158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/>
          <p:nvPr/>
        </p:nvCxnSpPr>
        <p:spPr>
          <a:xfrm flipV="1">
            <a:off x="4357686" y="3818576"/>
            <a:ext cx="3643338" cy="11112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142844" y="2357430"/>
            <a:ext cx="346761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Область определения </a:t>
            </a:r>
          </a:p>
          <a:p>
            <a:r>
              <a:rPr lang="ru-RU" sz="2400" dirty="0" smtClean="0"/>
              <a:t>функции:</a:t>
            </a:r>
            <a:endParaRPr lang="ru-RU" sz="2400" dirty="0"/>
          </a:p>
        </p:txBody>
      </p:sp>
      <p:pic>
        <p:nvPicPr>
          <p:cNvPr id="35" name="Объект 34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662724" y="2786058"/>
            <a:ext cx="1802888" cy="4569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53604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5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500"/>
                            </p:stCondLst>
                            <p:childTnLst>
                              <p:par>
                                <p:cTn id="7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29" grpId="0" animBg="1"/>
      <p:bldP spid="29" grpId="1" animBg="1"/>
      <p:bldP spid="31" grpId="0" animBg="1"/>
      <p:bldP spid="27" grpId="0" animBg="1"/>
      <p:bldP spid="3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19075"/>
            <a:ext cx="9753600" cy="729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43096" y="1052736"/>
            <a:ext cx="7457811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5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Основной </a:t>
            </a:r>
          </a:p>
          <a:p>
            <a:pPr algn="ctr"/>
            <a:r>
              <a:rPr lang="ru-RU" sz="5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Государственный</a:t>
            </a:r>
          </a:p>
          <a:p>
            <a:pPr algn="ctr"/>
            <a:r>
              <a:rPr lang="ru-RU" sz="5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Экзамен</a:t>
            </a:r>
          </a:p>
          <a:p>
            <a:pPr algn="ctr"/>
            <a:endParaRPr lang="ru-RU" sz="3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получение аттестата об основном</a:t>
            </a:r>
          </a:p>
          <a:p>
            <a:pPr algn="ctr"/>
            <a:r>
              <a: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бщем образовании</a:t>
            </a:r>
          </a:p>
        </p:txBody>
      </p:sp>
      <p:pic>
        <p:nvPicPr>
          <p:cNvPr id="4" name="Picture 9" descr="SUPER04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788" y="215930"/>
            <a:ext cx="1392238" cy="299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9850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072066" y="1071546"/>
          <a:ext cx="3672000" cy="3657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7200"/>
                <a:gridCol w="367200"/>
                <a:gridCol w="367200"/>
                <a:gridCol w="367200"/>
                <a:gridCol w="367200"/>
                <a:gridCol w="367200"/>
                <a:gridCol w="367200"/>
                <a:gridCol w="367200"/>
                <a:gridCol w="367200"/>
                <a:gridCol w="367200"/>
              </a:tblGrid>
              <a:tr h="328558"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</a:tr>
              <a:tr h="328558"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</a:tr>
              <a:tr h="328558"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</a:tr>
              <a:tr h="328558"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</a:tr>
              <a:tr h="328558"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</a:tr>
              <a:tr h="328558"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</a:tr>
              <a:tr h="328558"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</a:tr>
              <a:tr h="328558"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</a:tr>
              <a:tr h="328558"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</a:tr>
              <a:tr h="328558"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5" name="Прямая со стрелкой 4"/>
          <p:cNvCxnSpPr/>
          <p:nvPr/>
        </p:nvCxnSpPr>
        <p:spPr>
          <a:xfrm>
            <a:off x="5072066" y="2903638"/>
            <a:ext cx="3571900" cy="1588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rot="5400000" flipH="1" flipV="1">
            <a:off x="5306039" y="2750339"/>
            <a:ext cx="3214710" cy="1588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142852"/>
            <a:ext cx="557213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93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itchFamily="18" charset="0"/>
              </a:rPr>
              <a:t>Постройте график  функции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itchFamily="18" charset="0"/>
              </a:rPr>
              <a:t> 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itchFamily="18" charset="0"/>
              </a:rPr>
              <a:t> 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itchFamily="18" charset="0"/>
              </a:rPr>
              <a:t> 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cs typeface="Times New Roman" pitchFamily="18" charset="0"/>
            </a:endParaRPr>
          </a:p>
          <a:p>
            <a:pPr marL="0" marR="0" lvl="0" indent="1793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itchFamily="18" charset="0"/>
              </a:rPr>
              <a:t>и определите, при каких        значениях а</a:t>
            </a:r>
            <a:r>
              <a:rPr lang="en-US" sz="2400" dirty="0" smtClean="0"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itchFamily="18" charset="0"/>
              </a:rPr>
              <a:t>прямая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itchFamily="18" charset="0"/>
              </a:rPr>
              <a:t> y=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itchFamily="18" charset="0"/>
              </a:rPr>
              <a:t>а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itchFamily="18" charset="0"/>
              </a:rPr>
              <a:t>не имеет</a:t>
            </a:r>
          </a:p>
          <a:p>
            <a:pPr marL="0" marR="0" lvl="0" indent="1793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itchFamily="18" charset="0"/>
              </a:rPr>
              <a:t> с графиком данной функции  общих точек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028" name="AutoShape 4" descr="https://oge.sdamgia.ru/formula/svg/ed/edac15508f0e0648cb01dde0b42e9aeb.svg"/>
          <p:cNvSpPr>
            <a:spLocks noChangeAspect="1" noChangeArrowheads="1"/>
          </p:cNvSpPr>
          <p:nvPr/>
        </p:nvSpPr>
        <p:spPr bwMode="auto">
          <a:xfrm>
            <a:off x="20447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9" name="AutoShape 5" descr="https://oge.sdamgia.ru/formula/svg/8c/8ce4b16b22b58894aa86c421e8759df3.svg"/>
          <p:cNvSpPr>
            <a:spLocks noChangeAspect="1" noChangeArrowheads="1"/>
          </p:cNvSpPr>
          <p:nvPr/>
        </p:nvSpPr>
        <p:spPr bwMode="auto">
          <a:xfrm>
            <a:off x="440372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oge.sdamgia.ru/formula/svg/62/624990db4b5fbcc7ac4962dfff4592ee.svg"/>
          <p:cNvSpPr>
            <a:spLocks noChangeAspect="1" noChangeArrowheads="1"/>
          </p:cNvSpPr>
          <p:nvPr/>
        </p:nvSpPr>
        <p:spPr bwMode="auto">
          <a:xfrm>
            <a:off x="4989513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" name="Объект 1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32314" y="-41275"/>
            <a:ext cx="2301875" cy="828675"/>
          </a:xfrm>
          <a:prstGeom prst="rect">
            <a:avLst/>
          </a:prstGeom>
          <a:noFill/>
        </p:spPr>
      </p:pic>
      <p:cxnSp>
        <p:nvCxnSpPr>
          <p:cNvPr id="26" name="Прямая соединительная линия 25"/>
          <p:cNvCxnSpPr/>
          <p:nvPr/>
        </p:nvCxnSpPr>
        <p:spPr>
          <a:xfrm rot="5400000">
            <a:off x="7838125" y="2720970"/>
            <a:ext cx="357190" cy="1588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5400000" flipH="1" flipV="1">
            <a:off x="6322231" y="1964521"/>
            <a:ext cx="2286016" cy="2214578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" name="Объект 4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23158" y="2951096"/>
            <a:ext cx="396156" cy="391448"/>
          </a:xfrm>
          <a:prstGeom prst="rect">
            <a:avLst/>
          </a:prstGeom>
          <a:noFill/>
        </p:spPr>
      </p:pic>
      <p:pic>
        <p:nvPicPr>
          <p:cNvPr id="45" name="Объект 4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81763" y="1058033"/>
            <a:ext cx="436562" cy="462034"/>
          </a:xfrm>
          <a:prstGeom prst="rect">
            <a:avLst/>
          </a:prstGeom>
          <a:noFill/>
        </p:spPr>
      </p:pic>
      <p:pic>
        <p:nvPicPr>
          <p:cNvPr id="1035" name="Object 11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24428" y="2886170"/>
            <a:ext cx="200025" cy="260350"/>
          </a:xfrm>
          <a:prstGeom prst="rect">
            <a:avLst/>
          </a:prstGeom>
          <a:noFill/>
        </p:spPr>
      </p:pic>
      <p:pic>
        <p:nvPicPr>
          <p:cNvPr id="47" name="Object 11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956425" y="2890840"/>
            <a:ext cx="200025" cy="252408"/>
          </a:xfrm>
          <a:prstGeom prst="rect">
            <a:avLst/>
          </a:prstGeom>
          <a:noFill/>
        </p:spPr>
      </p:pic>
      <p:pic>
        <p:nvPicPr>
          <p:cNvPr id="48" name="Object 11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921500" y="3509963"/>
            <a:ext cx="360363" cy="260350"/>
          </a:xfrm>
          <a:prstGeom prst="rect">
            <a:avLst/>
          </a:prstGeom>
          <a:noFill/>
        </p:spPr>
      </p:pic>
      <p:pic>
        <p:nvPicPr>
          <p:cNvPr id="49" name="Object 11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245350" y="2665953"/>
            <a:ext cx="139700" cy="233870"/>
          </a:xfrm>
          <a:prstGeom prst="rect">
            <a:avLst/>
          </a:prstGeom>
          <a:noFill/>
        </p:spPr>
      </p:pic>
      <p:pic>
        <p:nvPicPr>
          <p:cNvPr id="1039" name="Object 11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894529" y="2299232"/>
            <a:ext cx="139700" cy="233870"/>
          </a:xfrm>
          <a:prstGeom prst="rect">
            <a:avLst/>
          </a:prstGeom>
          <a:noFill/>
        </p:spPr>
      </p:pic>
      <p:sp>
        <p:nvSpPr>
          <p:cNvPr id="28" name="TextBox 27"/>
          <p:cNvSpPr txBox="1"/>
          <p:nvPr/>
        </p:nvSpPr>
        <p:spPr>
          <a:xfrm>
            <a:off x="142844" y="2071678"/>
            <a:ext cx="501130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AutoNum type="arabicParenR"/>
            </a:pPr>
            <a:r>
              <a:rPr lang="ru-RU" sz="2400" dirty="0" smtClean="0"/>
              <a:t>Найдем область определения</a:t>
            </a:r>
          </a:p>
          <a:p>
            <a:pPr marL="457200" indent="-457200"/>
            <a:r>
              <a:rPr lang="ru-RU" sz="2400" dirty="0" smtClean="0"/>
              <a:t>функции:</a:t>
            </a:r>
            <a:endParaRPr lang="ru-RU" sz="2400" dirty="0"/>
          </a:p>
        </p:txBody>
      </p:sp>
      <p:pic>
        <p:nvPicPr>
          <p:cNvPr id="29" name="Объект 28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000232" y="2500306"/>
            <a:ext cx="2105541" cy="1000132"/>
          </a:xfrm>
          <a:prstGeom prst="rect">
            <a:avLst/>
          </a:prstGeom>
          <a:noFill/>
        </p:spPr>
      </p:pic>
      <p:pic>
        <p:nvPicPr>
          <p:cNvPr id="31" name="Объект 30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785918" y="3500438"/>
            <a:ext cx="2552700" cy="479425"/>
          </a:xfrm>
          <a:prstGeom prst="rect">
            <a:avLst/>
          </a:prstGeom>
          <a:noFill/>
        </p:spPr>
      </p:pic>
      <p:pic>
        <p:nvPicPr>
          <p:cNvPr id="19472" name="Object 11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7993695" y="2885546"/>
            <a:ext cx="179388" cy="280987"/>
          </a:xfrm>
          <a:prstGeom prst="rect">
            <a:avLst/>
          </a:prstGeom>
          <a:noFill/>
        </p:spPr>
      </p:pic>
      <p:cxnSp>
        <p:nvCxnSpPr>
          <p:cNvPr id="40" name="Прямая соединительная линия 39"/>
          <p:cNvCxnSpPr/>
          <p:nvPr/>
        </p:nvCxnSpPr>
        <p:spPr>
          <a:xfrm rot="5400000" flipH="1" flipV="1">
            <a:off x="7632822" y="2543609"/>
            <a:ext cx="357190" cy="345970"/>
          </a:xfrm>
          <a:prstGeom prst="line">
            <a:avLst/>
          </a:prstGeom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Овал 55"/>
          <p:cNvSpPr/>
          <p:nvPr/>
        </p:nvSpPr>
        <p:spPr>
          <a:xfrm>
            <a:off x="7605735" y="2871784"/>
            <a:ext cx="57144" cy="57144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4" name="Прямая соединительная линия 33"/>
          <p:cNvCxnSpPr/>
          <p:nvPr/>
        </p:nvCxnSpPr>
        <p:spPr>
          <a:xfrm>
            <a:off x="5409574" y="2643182"/>
            <a:ext cx="2928958" cy="1588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5357818" y="2786058"/>
            <a:ext cx="2928958" cy="1588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5357818" y="2848870"/>
            <a:ext cx="2928958" cy="1588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5429256" y="2537240"/>
            <a:ext cx="2928958" cy="1588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Овал 26"/>
          <p:cNvSpPr/>
          <p:nvPr/>
        </p:nvSpPr>
        <p:spPr>
          <a:xfrm>
            <a:off x="7939111" y="2466975"/>
            <a:ext cx="128582" cy="128582"/>
          </a:xfrm>
          <a:prstGeom prst="ellipse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8" name="Группа 37"/>
          <p:cNvGrpSpPr/>
          <p:nvPr/>
        </p:nvGrpSpPr>
        <p:grpSpPr>
          <a:xfrm>
            <a:off x="5643570" y="6072206"/>
            <a:ext cx="2143140" cy="487440"/>
            <a:chOff x="285720" y="6000768"/>
            <a:chExt cx="2143140" cy="487440"/>
          </a:xfrm>
        </p:grpSpPr>
        <p:sp>
          <p:nvSpPr>
            <p:cNvPr id="54" name="TextBox 53"/>
            <p:cNvSpPr txBox="1"/>
            <p:nvPr/>
          </p:nvSpPr>
          <p:spPr>
            <a:xfrm>
              <a:off x="285720" y="6000768"/>
              <a:ext cx="146546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dirty="0" smtClean="0"/>
                <a:t>Ответ:    </a:t>
              </a:r>
              <a:endParaRPr lang="ru-RU" sz="2400" dirty="0"/>
            </a:p>
          </p:txBody>
        </p:sp>
        <p:pic>
          <p:nvPicPr>
            <p:cNvPr id="37" name="Объект 36"/>
            <p:cNvPicPr>
              <a:picLocks noChangeAspect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1357290" y="6043898"/>
              <a:ext cx="1071570" cy="444310"/>
            </a:xfrm>
            <a:prstGeom prst="rect">
              <a:avLst/>
            </a:prstGeom>
            <a:noFill/>
          </p:spPr>
        </p:pic>
      </p:grpSp>
      <p:pic>
        <p:nvPicPr>
          <p:cNvPr id="19471" name="Object 7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285720" y="4857760"/>
            <a:ext cx="4406900" cy="1752601"/>
          </a:xfrm>
          <a:prstGeom prst="rect">
            <a:avLst/>
          </a:prstGeom>
          <a:noFill/>
        </p:spPr>
      </p:pic>
      <p:sp>
        <p:nvSpPr>
          <p:cNvPr id="39" name="TextBox 38"/>
          <p:cNvSpPr txBox="1"/>
          <p:nvPr/>
        </p:nvSpPr>
        <p:spPr>
          <a:xfrm>
            <a:off x="357158" y="4000505"/>
            <a:ext cx="40463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/>
            <a:r>
              <a:rPr lang="ru-RU" sz="2400" dirty="0" smtClean="0"/>
              <a:t>2) Упростим правую часть</a:t>
            </a:r>
          </a:p>
          <a:p>
            <a:pPr marL="457200" indent="-457200"/>
            <a:r>
              <a:rPr lang="ru-RU" sz="2400" dirty="0" smtClean="0"/>
              <a:t>     формулы :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011812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9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1" dur="500"/>
                                        <p:tgtEl>
                                          <p:spTgt spid="19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500"/>
                            </p:stCondLst>
                            <p:childTnLst>
                              <p:par>
                                <p:cTn id="6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000"/>
                            </p:stCondLst>
                            <p:childTnLst>
                              <p:par>
                                <p:cTn id="6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500"/>
                            </p:stCondLst>
                            <p:childTnLst>
                              <p:par>
                                <p:cTn id="72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56" grpId="0" animBg="1"/>
      <p:bldP spid="27" grpId="0" animBg="1"/>
      <p:bldP spid="3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439"/>
          <p:cNvGrpSpPr>
            <a:grpSpLocks/>
          </p:cNvGrpSpPr>
          <p:nvPr/>
        </p:nvGrpSpPr>
        <p:grpSpPr bwMode="auto">
          <a:xfrm>
            <a:off x="115533" y="2708920"/>
            <a:ext cx="3232331" cy="3977630"/>
            <a:chOff x="2496" y="144"/>
            <a:chExt cx="3072" cy="4032"/>
          </a:xfrm>
        </p:grpSpPr>
        <p:sp>
          <p:nvSpPr>
            <p:cNvPr id="5" name="Line 722"/>
            <p:cNvSpPr>
              <a:spLocks noChangeShapeType="1"/>
            </p:cNvSpPr>
            <p:nvPr/>
          </p:nvSpPr>
          <p:spPr bwMode="auto">
            <a:xfrm>
              <a:off x="5568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  <a:solidFill>
                  <a:prstClr val="black"/>
                </a:solidFill>
              </a:endParaRPr>
            </a:p>
          </p:txBody>
        </p:sp>
        <p:sp>
          <p:nvSpPr>
            <p:cNvPr id="6" name="Line 751"/>
            <p:cNvSpPr>
              <a:spLocks noChangeShapeType="1"/>
            </p:cNvSpPr>
            <p:nvPr/>
          </p:nvSpPr>
          <p:spPr bwMode="auto">
            <a:xfrm>
              <a:off x="2496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  <a:solidFill>
                  <a:prstClr val="black"/>
                </a:solidFill>
              </a:endParaRPr>
            </a:p>
          </p:txBody>
        </p:sp>
        <p:sp>
          <p:nvSpPr>
            <p:cNvPr id="7" name="Line 754"/>
            <p:cNvSpPr>
              <a:spLocks noChangeShapeType="1"/>
            </p:cNvSpPr>
            <p:nvPr/>
          </p:nvSpPr>
          <p:spPr bwMode="auto">
            <a:xfrm>
              <a:off x="2752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  <a:solidFill>
                  <a:prstClr val="black"/>
                </a:solidFill>
              </a:endParaRPr>
            </a:p>
          </p:txBody>
        </p:sp>
        <p:sp>
          <p:nvSpPr>
            <p:cNvPr id="8" name="Line 757"/>
            <p:cNvSpPr>
              <a:spLocks noChangeShapeType="1"/>
            </p:cNvSpPr>
            <p:nvPr/>
          </p:nvSpPr>
          <p:spPr bwMode="auto">
            <a:xfrm>
              <a:off x="3008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  <a:solidFill>
                  <a:prstClr val="black"/>
                </a:solidFill>
              </a:endParaRPr>
            </a:p>
          </p:txBody>
        </p:sp>
        <p:sp>
          <p:nvSpPr>
            <p:cNvPr id="9" name="Line 760"/>
            <p:cNvSpPr>
              <a:spLocks noChangeShapeType="1"/>
            </p:cNvSpPr>
            <p:nvPr/>
          </p:nvSpPr>
          <p:spPr bwMode="auto">
            <a:xfrm>
              <a:off x="3264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  <a:solidFill>
                  <a:prstClr val="black"/>
                </a:solidFill>
              </a:endParaRPr>
            </a:p>
          </p:txBody>
        </p:sp>
        <p:sp>
          <p:nvSpPr>
            <p:cNvPr id="10" name="Line 763"/>
            <p:cNvSpPr>
              <a:spLocks noChangeShapeType="1"/>
            </p:cNvSpPr>
            <p:nvPr/>
          </p:nvSpPr>
          <p:spPr bwMode="auto">
            <a:xfrm>
              <a:off x="3520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  <a:solidFill>
                  <a:prstClr val="black"/>
                </a:solidFill>
              </a:endParaRPr>
            </a:p>
          </p:txBody>
        </p:sp>
        <p:sp>
          <p:nvSpPr>
            <p:cNvPr id="11" name="Line 766"/>
            <p:cNvSpPr>
              <a:spLocks noChangeShapeType="1"/>
            </p:cNvSpPr>
            <p:nvPr/>
          </p:nvSpPr>
          <p:spPr bwMode="auto">
            <a:xfrm>
              <a:off x="3776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  <a:solidFill>
                  <a:prstClr val="black"/>
                </a:solidFill>
              </a:endParaRPr>
            </a:p>
          </p:txBody>
        </p:sp>
        <p:sp>
          <p:nvSpPr>
            <p:cNvPr id="12" name="Line 769"/>
            <p:cNvSpPr>
              <a:spLocks noChangeShapeType="1"/>
            </p:cNvSpPr>
            <p:nvPr/>
          </p:nvSpPr>
          <p:spPr bwMode="auto">
            <a:xfrm>
              <a:off x="4032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  <a:solidFill>
                  <a:prstClr val="black"/>
                </a:solidFill>
              </a:endParaRPr>
            </a:p>
          </p:txBody>
        </p:sp>
        <p:sp>
          <p:nvSpPr>
            <p:cNvPr id="13" name="Line 772"/>
            <p:cNvSpPr>
              <a:spLocks noChangeShapeType="1"/>
            </p:cNvSpPr>
            <p:nvPr/>
          </p:nvSpPr>
          <p:spPr bwMode="auto">
            <a:xfrm>
              <a:off x="4288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  <a:solidFill>
                  <a:prstClr val="black"/>
                </a:solidFill>
              </a:endParaRPr>
            </a:p>
          </p:txBody>
        </p:sp>
        <p:sp>
          <p:nvSpPr>
            <p:cNvPr id="14" name="Line 775"/>
            <p:cNvSpPr>
              <a:spLocks noChangeShapeType="1"/>
            </p:cNvSpPr>
            <p:nvPr/>
          </p:nvSpPr>
          <p:spPr bwMode="auto">
            <a:xfrm>
              <a:off x="4544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  <a:solidFill>
                  <a:prstClr val="black"/>
                </a:solidFill>
              </a:endParaRPr>
            </a:p>
          </p:txBody>
        </p:sp>
        <p:sp>
          <p:nvSpPr>
            <p:cNvPr id="15" name="Line 778"/>
            <p:cNvSpPr>
              <a:spLocks noChangeShapeType="1"/>
            </p:cNvSpPr>
            <p:nvPr/>
          </p:nvSpPr>
          <p:spPr bwMode="auto">
            <a:xfrm>
              <a:off x="4800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  <a:solidFill>
                  <a:prstClr val="black"/>
                </a:solidFill>
              </a:endParaRPr>
            </a:p>
          </p:txBody>
        </p:sp>
        <p:sp>
          <p:nvSpPr>
            <p:cNvPr id="16" name="Line 781"/>
            <p:cNvSpPr>
              <a:spLocks noChangeShapeType="1"/>
            </p:cNvSpPr>
            <p:nvPr/>
          </p:nvSpPr>
          <p:spPr bwMode="auto">
            <a:xfrm>
              <a:off x="5056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  <a:solidFill>
                  <a:prstClr val="black"/>
                </a:solidFill>
              </a:endParaRPr>
            </a:p>
          </p:txBody>
        </p:sp>
        <p:sp>
          <p:nvSpPr>
            <p:cNvPr id="17" name="Line 784"/>
            <p:cNvSpPr>
              <a:spLocks noChangeShapeType="1"/>
            </p:cNvSpPr>
            <p:nvPr/>
          </p:nvSpPr>
          <p:spPr bwMode="auto">
            <a:xfrm>
              <a:off x="5312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  <a:solidFill>
                  <a:prstClr val="black"/>
                </a:solidFill>
              </a:endParaRPr>
            </a:p>
          </p:txBody>
        </p:sp>
        <p:grpSp>
          <p:nvGrpSpPr>
            <p:cNvPr id="18" name="Group 2433"/>
            <p:cNvGrpSpPr>
              <a:grpSpLocks/>
            </p:cNvGrpSpPr>
            <p:nvPr/>
          </p:nvGrpSpPr>
          <p:grpSpPr bwMode="auto">
            <a:xfrm>
              <a:off x="2496" y="144"/>
              <a:ext cx="3072" cy="4032"/>
              <a:chOff x="192" y="144"/>
              <a:chExt cx="5376" cy="4032"/>
            </a:xfrm>
          </p:grpSpPr>
          <p:sp>
            <p:nvSpPr>
              <p:cNvPr id="19" name="Line 719"/>
              <p:cNvSpPr>
                <a:spLocks noChangeShapeType="1"/>
              </p:cNvSpPr>
              <p:nvPr/>
            </p:nvSpPr>
            <p:spPr bwMode="auto">
              <a:xfrm>
                <a:off x="192" y="144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  <a:solidFill>
                    <a:prstClr val="black"/>
                  </a:solidFill>
                </a:endParaRPr>
              </a:p>
            </p:txBody>
          </p:sp>
          <p:sp>
            <p:nvSpPr>
              <p:cNvPr id="20" name="Line 720"/>
              <p:cNvSpPr>
                <a:spLocks noChangeShapeType="1"/>
              </p:cNvSpPr>
              <p:nvPr/>
            </p:nvSpPr>
            <p:spPr bwMode="auto">
              <a:xfrm>
                <a:off x="192" y="4176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  <a:solidFill>
                    <a:prstClr val="black"/>
                  </a:solidFill>
                </a:endParaRPr>
              </a:p>
            </p:txBody>
          </p:sp>
          <p:sp>
            <p:nvSpPr>
              <p:cNvPr id="21" name="Line 725"/>
              <p:cNvSpPr>
                <a:spLocks noChangeShapeType="1"/>
              </p:cNvSpPr>
              <p:nvPr/>
            </p:nvSpPr>
            <p:spPr bwMode="auto">
              <a:xfrm>
                <a:off x="192" y="381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  <a:solidFill>
                    <a:prstClr val="black"/>
                  </a:solidFill>
                </a:endParaRPr>
              </a:p>
            </p:txBody>
          </p:sp>
          <p:sp>
            <p:nvSpPr>
              <p:cNvPr id="22" name="Line 788"/>
              <p:cNvSpPr>
                <a:spLocks noChangeShapeType="1"/>
              </p:cNvSpPr>
              <p:nvPr/>
            </p:nvSpPr>
            <p:spPr bwMode="auto">
              <a:xfrm>
                <a:off x="192" y="618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  <a:solidFill>
                    <a:prstClr val="black"/>
                  </a:solidFill>
                </a:endParaRPr>
              </a:p>
            </p:txBody>
          </p:sp>
          <p:sp>
            <p:nvSpPr>
              <p:cNvPr id="23" name="Line 891"/>
              <p:cNvSpPr>
                <a:spLocks noChangeShapeType="1"/>
              </p:cNvSpPr>
              <p:nvPr/>
            </p:nvSpPr>
            <p:spPr bwMode="auto">
              <a:xfrm>
                <a:off x="192" y="856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  <a:solidFill>
                    <a:prstClr val="black"/>
                  </a:solidFill>
                </a:endParaRPr>
              </a:p>
            </p:txBody>
          </p:sp>
          <p:sp>
            <p:nvSpPr>
              <p:cNvPr id="24" name="Line 994"/>
              <p:cNvSpPr>
                <a:spLocks noChangeShapeType="1"/>
              </p:cNvSpPr>
              <p:nvPr/>
            </p:nvSpPr>
            <p:spPr bwMode="auto">
              <a:xfrm>
                <a:off x="192" y="1093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  <a:solidFill>
                    <a:prstClr val="black"/>
                  </a:solidFill>
                </a:endParaRPr>
              </a:p>
            </p:txBody>
          </p:sp>
          <p:sp>
            <p:nvSpPr>
              <p:cNvPr id="25" name="Line 1097"/>
              <p:cNvSpPr>
                <a:spLocks noChangeShapeType="1"/>
              </p:cNvSpPr>
              <p:nvPr/>
            </p:nvSpPr>
            <p:spPr bwMode="auto">
              <a:xfrm>
                <a:off x="192" y="1330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  <a:solidFill>
                    <a:prstClr val="black"/>
                  </a:solidFill>
                </a:endParaRPr>
              </a:p>
            </p:txBody>
          </p:sp>
          <p:sp>
            <p:nvSpPr>
              <p:cNvPr id="26" name="Line 1200"/>
              <p:cNvSpPr>
                <a:spLocks noChangeShapeType="1"/>
              </p:cNvSpPr>
              <p:nvPr/>
            </p:nvSpPr>
            <p:spPr bwMode="auto">
              <a:xfrm>
                <a:off x="192" y="1567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  <a:solidFill>
                    <a:prstClr val="black"/>
                  </a:solidFill>
                </a:endParaRPr>
              </a:p>
            </p:txBody>
          </p:sp>
          <p:sp>
            <p:nvSpPr>
              <p:cNvPr id="27" name="Line 1303"/>
              <p:cNvSpPr>
                <a:spLocks noChangeShapeType="1"/>
              </p:cNvSpPr>
              <p:nvPr/>
            </p:nvSpPr>
            <p:spPr bwMode="auto">
              <a:xfrm>
                <a:off x="192" y="1804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  <a:solidFill>
                    <a:prstClr val="black"/>
                  </a:solidFill>
                </a:endParaRPr>
              </a:p>
            </p:txBody>
          </p:sp>
          <p:sp>
            <p:nvSpPr>
              <p:cNvPr id="28" name="Line 1406"/>
              <p:cNvSpPr>
                <a:spLocks noChangeShapeType="1"/>
              </p:cNvSpPr>
              <p:nvPr/>
            </p:nvSpPr>
            <p:spPr bwMode="auto">
              <a:xfrm>
                <a:off x="192" y="2041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  <a:solidFill>
                    <a:prstClr val="black"/>
                  </a:solidFill>
                </a:endParaRPr>
              </a:p>
            </p:txBody>
          </p:sp>
          <p:sp>
            <p:nvSpPr>
              <p:cNvPr id="29" name="Line 1509"/>
              <p:cNvSpPr>
                <a:spLocks noChangeShapeType="1"/>
              </p:cNvSpPr>
              <p:nvPr/>
            </p:nvSpPr>
            <p:spPr bwMode="auto">
              <a:xfrm>
                <a:off x="192" y="2279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  <a:solidFill>
                    <a:prstClr val="black"/>
                  </a:solidFill>
                </a:endParaRPr>
              </a:p>
            </p:txBody>
          </p:sp>
          <p:sp>
            <p:nvSpPr>
              <p:cNvPr id="30" name="Line 1612"/>
              <p:cNvSpPr>
                <a:spLocks noChangeShapeType="1"/>
              </p:cNvSpPr>
              <p:nvPr/>
            </p:nvSpPr>
            <p:spPr bwMode="auto">
              <a:xfrm>
                <a:off x="192" y="2516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  <a:solidFill>
                    <a:prstClr val="black"/>
                  </a:solidFill>
                </a:endParaRPr>
              </a:p>
            </p:txBody>
          </p:sp>
          <p:sp>
            <p:nvSpPr>
              <p:cNvPr id="31" name="Line 1715"/>
              <p:cNvSpPr>
                <a:spLocks noChangeShapeType="1"/>
              </p:cNvSpPr>
              <p:nvPr/>
            </p:nvSpPr>
            <p:spPr bwMode="auto">
              <a:xfrm>
                <a:off x="192" y="2753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  <a:solidFill>
                    <a:prstClr val="black"/>
                  </a:solidFill>
                </a:endParaRPr>
              </a:p>
            </p:txBody>
          </p:sp>
          <p:sp>
            <p:nvSpPr>
              <p:cNvPr id="32" name="Line 1818"/>
              <p:cNvSpPr>
                <a:spLocks noChangeShapeType="1"/>
              </p:cNvSpPr>
              <p:nvPr/>
            </p:nvSpPr>
            <p:spPr bwMode="auto">
              <a:xfrm>
                <a:off x="192" y="2990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  <a:solidFill>
                    <a:prstClr val="black"/>
                  </a:solidFill>
                </a:endParaRPr>
              </a:p>
            </p:txBody>
          </p:sp>
          <p:sp>
            <p:nvSpPr>
              <p:cNvPr id="33" name="Line 1921"/>
              <p:cNvSpPr>
                <a:spLocks noChangeShapeType="1"/>
              </p:cNvSpPr>
              <p:nvPr/>
            </p:nvSpPr>
            <p:spPr bwMode="auto">
              <a:xfrm>
                <a:off x="192" y="3227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  <a:solidFill>
                    <a:prstClr val="black"/>
                  </a:solidFill>
                </a:endParaRPr>
              </a:p>
            </p:txBody>
          </p:sp>
          <p:sp>
            <p:nvSpPr>
              <p:cNvPr id="34" name="Line 2024"/>
              <p:cNvSpPr>
                <a:spLocks noChangeShapeType="1"/>
              </p:cNvSpPr>
              <p:nvPr/>
            </p:nvSpPr>
            <p:spPr bwMode="auto">
              <a:xfrm>
                <a:off x="192" y="3464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  <a:solidFill>
                    <a:prstClr val="black"/>
                  </a:solidFill>
                </a:endParaRPr>
              </a:p>
            </p:txBody>
          </p:sp>
          <p:sp>
            <p:nvSpPr>
              <p:cNvPr id="35" name="Line 2127"/>
              <p:cNvSpPr>
                <a:spLocks noChangeShapeType="1"/>
              </p:cNvSpPr>
              <p:nvPr/>
            </p:nvSpPr>
            <p:spPr bwMode="auto">
              <a:xfrm>
                <a:off x="192" y="3702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  <a:solidFill>
                    <a:prstClr val="black"/>
                  </a:solidFill>
                </a:endParaRPr>
              </a:p>
            </p:txBody>
          </p:sp>
          <p:sp>
            <p:nvSpPr>
              <p:cNvPr id="36" name="Line 2230"/>
              <p:cNvSpPr>
                <a:spLocks noChangeShapeType="1"/>
              </p:cNvSpPr>
              <p:nvPr/>
            </p:nvSpPr>
            <p:spPr bwMode="auto">
              <a:xfrm>
                <a:off x="192" y="3939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  <a:solidFill>
                    <a:prstClr val="black"/>
                  </a:solidFill>
                </a:endParaRPr>
              </a:p>
            </p:txBody>
          </p:sp>
        </p:grpSp>
      </p:grpSp>
      <p:cxnSp>
        <p:nvCxnSpPr>
          <p:cNvPr id="39" name="Прямая со стрелкой 38"/>
          <p:cNvCxnSpPr/>
          <p:nvPr/>
        </p:nvCxnSpPr>
        <p:spPr>
          <a:xfrm flipV="1">
            <a:off x="1731699" y="2672128"/>
            <a:ext cx="0" cy="3816424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>
            <a:endCxn id="29" idx="1"/>
          </p:cNvCxnSpPr>
          <p:nvPr/>
        </p:nvCxnSpPr>
        <p:spPr>
          <a:xfrm>
            <a:off x="109603" y="4815130"/>
            <a:ext cx="3238261" cy="1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1290656" y="2742669"/>
            <a:ext cx="3433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У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006104" y="4888388"/>
            <a:ext cx="3417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Х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1399157" y="4395674"/>
            <a:ext cx="3193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1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1462338" y="4719111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0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1841400" y="4790930"/>
            <a:ext cx="3193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/>
              <p:cNvSpPr/>
              <p:nvPr/>
            </p:nvSpPr>
            <p:spPr>
              <a:xfrm>
                <a:off x="50284" y="140748"/>
                <a:ext cx="9115440" cy="71487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sz="2000" b="1" i="1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Постройте график функции </a:t>
                </a:r>
                <a14:m>
                  <m:oMath xmlns:m="http://schemas.openxmlformats.org/officeDocument/2006/math">
                    <m:r>
                      <a:rPr lang="ru-RU" sz="2000" b="1" i="1">
                        <a:solidFill>
                          <a:prstClr val="black"/>
                        </a:solidFill>
                        <a:latin typeface="Cambria Math"/>
                      </a:rPr>
                      <m:t>у=</m:t>
                    </m:r>
                    <m:sSup>
                      <m:sSupPr>
                        <m:ctrlPr>
                          <a:rPr lang="ru-RU" sz="2000" b="1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sz="2000" b="1" i="1">
                            <a:solidFill>
                              <a:prstClr val="black"/>
                            </a:solidFill>
                            <a:latin typeface="Cambria Math"/>
                          </a:rPr>
                          <m:t>х</m:t>
                        </m:r>
                      </m:e>
                      <m:sup>
                        <m:r>
                          <a:rPr lang="ru-RU" sz="2000" b="1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ru-RU" sz="2000" b="1" i="1">
                        <a:solidFill>
                          <a:prstClr val="black"/>
                        </a:solidFill>
                        <a:latin typeface="Cambria Math"/>
                      </a:rPr>
                      <m:t>−</m:t>
                    </m:r>
                    <m:r>
                      <a:rPr lang="ru-RU" sz="2000" b="1" i="1">
                        <a:solidFill>
                          <a:prstClr val="black"/>
                        </a:solidFill>
                        <a:latin typeface="Cambria Math"/>
                      </a:rPr>
                      <m:t>𝟒</m:t>
                    </m:r>
                    <m:d>
                      <m:dPr>
                        <m:begChr m:val="|"/>
                        <m:endChr m:val="|"/>
                        <m:ctrlPr>
                          <a:rPr lang="ru-RU" sz="2000" b="1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ru-RU" sz="2000" b="1" i="1">
                            <a:solidFill>
                              <a:prstClr val="black"/>
                            </a:solidFill>
                            <a:latin typeface="Cambria Math"/>
                          </a:rPr>
                          <m:t>х</m:t>
                        </m:r>
                      </m:e>
                    </m:d>
                    <m:r>
                      <a:rPr lang="ru-RU" sz="2000" b="1" i="1">
                        <a:solidFill>
                          <a:prstClr val="black"/>
                        </a:solidFill>
                        <a:latin typeface="Cambria Math"/>
                      </a:rPr>
                      <m:t>+</m:t>
                    </m:r>
                    <m:r>
                      <a:rPr lang="ru-RU" sz="2000" b="1" i="1">
                        <a:solidFill>
                          <a:prstClr val="black"/>
                        </a:solidFill>
                        <a:latin typeface="Cambria Math"/>
                      </a:rPr>
                      <m:t>𝟑</m:t>
                    </m:r>
                  </m:oMath>
                </a14:m>
                <a:r>
                  <a:rPr lang="ru-RU" sz="2000" b="1" i="1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  и определите, при каких значениях параметра а прямая у=а имеет с графиком ровно две общие точки.</a:t>
                </a:r>
              </a:p>
            </p:txBody>
          </p:sp>
        </mc:Choice>
        <mc:Fallback xmlns=""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84" y="140748"/>
                <a:ext cx="9115440" cy="714876"/>
              </a:xfrm>
              <a:prstGeom prst="rect">
                <a:avLst/>
              </a:prstGeom>
              <a:blipFill rotWithShape="1">
                <a:blip r:embed="rId3"/>
                <a:stretch>
                  <a:fillRect l="-334" t="-3419" r="-267" b="-1453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Прямоугольник 40"/>
          <p:cNvSpPr/>
          <p:nvPr/>
        </p:nvSpPr>
        <p:spPr>
          <a:xfrm>
            <a:off x="150193" y="751461"/>
            <a:ext cx="63904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Воспользуемся определением модуля числа: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Прямоугольник 41"/>
              <p:cNvSpPr/>
              <p:nvPr/>
            </p:nvSpPr>
            <p:spPr>
              <a:xfrm>
                <a:off x="4932040" y="824948"/>
                <a:ext cx="2229585" cy="64113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ru-RU" sz="2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ru-RU" sz="20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а</m:t>
                          </m:r>
                        </m:e>
                      </m:d>
                      <m:r>
                        <a:rPr lang="ru-RU" sz="2000" i="1">
                          <a:solidFill>
                            <a:prstClr val="black"/>
                          </a:solidFill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ru-RU" sz="20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ru-RU" sz="2000" i="1" spc="300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ru-RU" sz="2000" i="1" spc="300" smtClean="0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а,</m:t>
                              </m:r>
                              <m:r>
                                <a:rPr lang="ru-RU" sz="2000" i="1" spc="300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 а≥0</m:t>
                              </m:r>
                            </m:e>
                            <m:e>
                              <m:r>
                                <a:rPr lang="ru-RU" sz="2000" i="1" spc="300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−а</m:t>
                              </m:r>
                              <m:r>
                                <a:rPr lang="ru-RU" sz="2000" i="1" spc="300" smtClean="0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,</m:t>
                              </m:r>
                              <m:r>
                                <a:rPr lang="ru-RU" sz="2000" i="1" spc="300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а&lt;0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ru-RU" sz="20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42" name="Прямоугольник 4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2040" y="824948"/>
                <a:ext cx="2229585" cy="641138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Прямоугольник 44"/>
          <p:cNvSpPr/>
          <p:nvPr/>
        </p:nvSpPr>
        <p:spPr>
          <a:xfrm>
            <a:off x="150193" y="1466086"/>
            <a:ext cx="30500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 преобразуем функцию: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Прямоугольник 45"/>
              <p:cNvSpPr/>
              <p:nvPr/>
            </p:nvSpPr>
            <p:spPr>
              <a:xfrm>
                <a:off x="3078502" y="1460404"/>
                <a:ext cx="3653737" cy="71019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ru-RU" i="1" smtClean="0">
                        <a:solidFill>
                          <a:prstClr val="black"/>
                        </a:solidFill>
                        <a:latin typeface="Cambria Math"/>
                      </a:rPr>
                      <m:t>у=</m:t>
                    </m:r>
                    <m:d>
                      <m:dPr>
                        <m:begChr m:val="{"/>
                        <m:endChr m:val=""/>
                        <m:ctrlPr>
                          <a:rPr lang="ru-RU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ru-RU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х≥0</m:t>
                            </m:r>
                            <m:r>
                              <a:rPr lang="ru-RU" i="1" spc="-30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, </m:t>
                            </m:r>
                            <m:r>
                              <a:rPr lang="ru-RU" i="1" spc="-300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 </m:t>
                            </m:r>
                            <m:sSup>
                              <m:sSupPr>
                                <m:ctrlPr>
                                  <a:rPr lang="ru-RU" i="1" spc="-300">
                                    <a:solidFill>
                                      <a:prstClr val="black"/>
                                    </a:solidFill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ru-RU" i="1" spc="-300">
                                    <a:solidFill>
                                      <a:prstClr val="black"/>
                                    </a:solidFill>
                                    <a:latin typeface="Cambria Math"/>
                                  </a:rPr>
                                  <m:t>х</m:t>
                                </m:r>
                              </m:e>
                              <m:sup>
                                <m:r>
                                  <a:rPr lang="ru-RU" i="1" spc="-300">
                                    <a:solidFill>
                                      <a:prstClr val="black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ru-RU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−4х+3    </m:t>
                            </m:r>
                            <m:r>
                              <a:rPr lang="ru-RU" b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(</m:t>
                            </m:r>
                            <m:r>
                              <a:rPr lang="ru-RU" b="1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𝟏</m:t>
                            </m:r>
                            <m:r>
                              <a:rPr lang="ru-RU" b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)</m:t>
                            </m:r>
                          </m:e>
                          <m:e>
                            <m:r>
                              <a:rPr lang="ru-RU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х&lt;0</m:t>
                            </m:r>
                            <m:r>
                              <a:rPr lang="ru-RU" i="1" spc="-30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,   </m:t>
                            </m:r>
                            <m:sSup>
                              <m:sSupPr>
                                <m:ctrlPr>
                                  <a:rPr lang="ru-RU" i="1" spc="-300">
                                    <a:solidFill>
                                      <a:prstClr val="black"/>
                                    </a:solidFill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ru-RU" i="1" spc="-300">
                                    <a:solidFill>
                                      <a:prstClr val="black"/>
                                    </a:solidFill>
                                    <a:latin typeface="Cambria Math"/>
                                  </a:rPr>
                                  <m:t>х</m:t>
                                </m:r>
                              </m:e>
                              <m:sup>
                                <m:r>
                                  <a:rPr lang="ru-RU" i="1" spc="-300">
                                    <a:solidFill>
                                      <a:prstClr val="black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ru-RU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+4х+3  </m:t>
                            </m:r>
                            <m:r>
                              <a:rPr lang="ru-RU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   </m:t>
                            </m:r>
                            <m:r>
                              <a:rPr lang="ru-RU" b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(</m:t>
                            </m:r>
                            <m:r>
                              <a:rPr lang="ru-RU" b="1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𝟐</m:t>
                            </m:r>
                            <m:r>
                              <a:rPr lang="ru-RU" b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)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dirty="0" smtClean="0">
                    <a:solidFill>
                      <a:prstClr val="black"/>
                    </a:solidFill>
                  </a:rPr>
                  <a:t>,</a:t>
                </a:r>
                <a:endParaRPr lang="ru-RU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46" name="Прямоугольник 4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78502" y="1460404"/>
                <a:ext cx="3653737" cy="710194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" name="Прямоугольник 51"/>
          <p:cNvSpPr/>
          <p:nvPr/>
        </p:nvSpPr>
        <p:spPr>
          <a:xfrm>
            <a:off x="6372212" y="1537721"/>
            <a:ext cx="221721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построим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график </a:t>
            </a:r>
            <a:endParaRPr lang="ru-RU" sz="20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каждой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функции.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3" name="Прямоугольник 52"/>
              <p:cNvSpPr/>
              <p:nvPr/>
            </p:nvSpPr>
            <p:spPr>
              <a:xfrm>
                <a:off x="2967876" y="2272018"/>
                <a:ext cx="122322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20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1</a:t>
                </a:r>
                <a:r>
                  <a:rPr lang="ru-RU" sz="20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.  </a:t>
                </a:r>
                <a14:m>
                  <m:oMath xmlns:m="http://schemas.openxmlformats.org/officeDocument/2006/math">
                    <m:r>
                      <a:rPr lang="ru-RU" sz="2000" i="1">
                        <a:solidFill>
                          <a:prstClr val="black"/>
                        </a:solidFill>
                        <a:latin typeface="Cambria Math"/>
                      </a:rPr>
                      <m:t>х≥0,</m:t>
                    </m:r>
                  </m:oMath>
                </a14:m>
                <a:endParaRPr lang="ru-RU" sz="20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53" name="Прямоугольник 5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67876" y="2272018"/>
                <a:ext cx="1223220" cy="400110"/>
              </a:xfrm>
              <a:prstGeom prst="rect">
                <a:avLst/>
              </a:prstGeom>
              <a:blipFill rotWithShape="1">
                <a:blip r:embed="rId6"/>
                <a:stretch>
                  <a:fillRect l="-5473" t="-7692" b="-2769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Прямоугольник 53"/>
              <p:cNvSpPr/>
              <p:nvPr/>
            </p:nvSpPr>
            <p:spPr>
              <a:xfrm>
                <a:off x="4115358" y="2245607"/>
                <a:ext cx="2026132" cy="4070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000" i="1" smtClean="0">
                          <a:solidFill>
                            <a:prstClr val="black"/>
                          </a:solidFill>
                          <a:latin typeface="Cambria Math"/>
                        </a:rPr>
                        <m:t>у=</m:t>
                      </m:r>
                      <m:sSup>
                        <m:sSupPr>
                          <m:ctrlPr>
                            <a:rPr lang="ru-RU" sz="20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ru-RU" sz="20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х</m:t>
                          </m:r>
                        </m:e>
                        <m:sup>
                          <m:r>
                            <a:rPr lang="ru-RU" sz="20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ru-RU" sz="2000" i="1">
                          <a:solidFill>
                            <a:prstClr val="black"/>
                          </a:solidFill>
                          <a:latin typeface="Cambria Math"/>
                        </a:rPr>
                        <m:t>−4х+3</m:t>
                      </m:r>
                      <m:r>
                        <a:rPr lang="ru-RU" sz="2000" i="1" smtClean="0">
                          <a:solidFill>
                            <a:prstClr val="black"/>
                          </a:solidFill>
                          <a:latin typeface="Cambria Math"/>
                        </a:rPr>
                        <m:t>,</m:t>
                      </m:r>
                    </m:oMath>
                  </m:oMathPara>
                </a14:m>
                <a:endParaRPr lang="ru-RU" sz="20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54" name="Прямоугольник 5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5358" y="2245607"/>
                <a:ext cx="2026132" cy="407099"/>
              </a:xfrm>
              <a:prstGeom prst="rect">
                <a:avLst/>
              </a:prstGeom>
              <a:blipFill rotWithShape="1">
                <a:blip r:embed="rId7"/>
                <a:stretch>
                  <a:fillRect b="-746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Прямоугольник 54"/>
              <p:cNvSpPr/>
              <p:nvPr/>
            </p:nvSpPr>
            <p:spPr>
              <a:xfrm>
                <a:off x="3413614" y="2588781"/>
                <a:ext cx="5752110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2000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график </a:t>
                </a:r>
                <a:r>
                  <a:rPr lang="ru-RU" sz="20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парабола, ветви </a:t>
                </a:r>
                <a14:m>
                  <m:oMath xmlns:m="http://schemas.openxmlformats.org/officeDocument/2006/math">
                    <m:r>
                      <a:rPr lang="ru-RU" sz="2000" i="1" smtClean="0">
                        <a:solidFill>
                          <a:prstClr val="black"/>
                        </a:solidFill>
                        <a:latin typeface="Cambria Math"/>
                        <a:cs typeface="Times New Roman" pitchFamily="18" charset="0"/>
                      </a:rPr>
                      <m:t>напарвлены вверх</m:t>
                    </m:r>
                  </m:oMath>
                </a14:m>
                <a:r>
                  <a:rPr lang="ru-RU" sz="2000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0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(</a:t>
                </a:r>
                <a:r>
                  <a:rPr lang="ru-RU" sz="2000" i="1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а</a:t>
                </a:r>
                <a14:m>
                  <m:oMath xmlns:m="http://schemas.openxmlformats.org/officeDocument/2006/math">
                    <m:r>
                      <a:rPr lang="ru-RU" sz="2000" i="1">
                        <a:solidFill>
                          <a:prstClr val="black"/>
                        </a:solidFill>
                        <a:latin typeface="Cambria Math"/>
                      </a:rPr>
                      <m:t>&gt;0</m:t>
                    </m:r>
                  </m:oMath>
                </a14:m>
                <a:r>
                  <a:rPr lang="ru-RU" sz="20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).</a:t>
                </a:r>
              </a:p>
            </p:txBody>
          </p:sp>
        </mc:Choice>
        <mc:Fallback xmlns="">
          <p:sp>
            <p:nvSpPr>
              <p:cNvPr id="55" name="Прямоугольник 5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3614" y="2588781"/>
                <a:ext cx="5752110" cy="400110"/>
              </a:xfrm>
              <a:prstGeom prst="rect">
                <a:avLst/>
              </a:prstGeom>
              <a:blipFill rotWithShape="1">
                <a:blip r:embed="rId8"/>
                <a:stretch>
                  <a:fillRect l="-1165" t="-7692" r="-953" b="-2769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6" name="Прямоугольник 55"/>
          <p:cNvSpPr/>
          <p:nvPr/>
        </p:nvSpPr>
        <p:spPr>
          <a:xfrm>
            <a:off x="6115906" y="2272018"/>
            <a:ext cx="27939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квадратичная функция,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7" name="Прямоугольник 56"/>
              <p:cNvSpPr/>
              <p:nvPr/>
            </p:nvSpPr>
            <p:spPr>
              <a:xfrm>
                <a:off x="3806854" y="3052470"/>
                <a:ext cx="1380121" cy="53463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ru-RU" sz="2000" i="1">
                        <a:solidFill>
                          <a:prstClr val="black"/>
                        </a:solidFill>
                        <a:latin typeface="Cambria Math"/>
                      </a:rPr>
                      <m:t>𝑚</m:t>
                    </m:r>
                    <m:r>
                      <a:rPr lang="ru-RU" sz="2000" i="1">
                        <a:solidFill>
                          <a:prstClr val="black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sz="2000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0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4</m:t>
                        </m:r>
                      </m:num>
                      <m:den>
                        <m:r>
                          <a:rPr lang="ru-RU" sz="20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ru-RU" sz="2000" i="1">
                        <a:solidFill>
                          <a:prstClr val="black"/>
                        </a:solidFill>
                        <a:latin typeface="Cambria Math"/>
                      </a:rPr>
                      <m:t>=2</m:t>
                    </m:r>
                  </m:oMath>
                </a14:m>
                <a:r>
                  <a:rPr lang="ru-RU" sz="20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,</a:t>
                </a:r>
              </a:p>
            </p:txBody>
          </p:sp>
        </mc:Choice>
        <mc:Fallback xmlns="">
          <p:sp>
            <p:nvSpPr>
              <p:cNvPr id="57" name="Прямоугольник 5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06854" y="3052470"/>
                <a:ext cx="1380121" cy="534634"/>
              </a:xfrm>
              <a:prstGeom prst="rect">
                <a:avLst/>
              </a:prstGeom>
              <a:blipFill rotWithShape="1">
                <a:blip r:embed="rId9"/>
                <a:stretch>
                  <a:fillRect r="-4405" b="-689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Прямоугольник 57"/>
              <p:cNvSpPr/>
              <p:nvPr/>
            </p:nvSpPr>
            <p:spPr>
              <a:xfrm>
                <a:off x="5168287" y="3132611"/>
                <a:ext cx="3704476" cy="42851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ru-RU" sz="2000" i="1">
                        <a:solidFill>
                          <a:prstClr val="black"/>
                        </a:solidFill>
                        <a:latin typeface="Cambria Math"/>
                      </a:rPr>
                      <m:t>𝑛</m:t>
                    </m:r>
                    <m:r>
                      <a:rPr lang="ru-RU" sz="2000" i="1">
                        <a:solidFill>
                          <a:prstClr val="black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sz="2000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sz="20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ru-RU" sz="20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ru-RU" sz="2000" i="1">
                        <a:solidFill>
                          <a:prstClr val="black"/>
                        </a:solidFill>
                        <a:latin typeface="Cambria Math"/>
                      </a:rPr>
                      <m:t>−4∙2+3=−1</m:t>
                    </m:r>
                    <m:r>
                      <a:rPr lang="ru-RU" sz="2000" i="1" smtClean="0">
                        <a:solidFill>
                          <a:prstClr val="black"/>
                        </a:solidFill>
                        <a:latin typeface="Cambria Math"/>
                      </a:rPr>
                      <m:t>,</m:t>
                    </m:r>
                  </m:oMath>
                </a14:m>
                <a:r>
                  <a:rPr lang="ru-RU" sz="20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   (2;-1)</a:t>
                </a:r>
              </a:p>
            </p:txBody>
          </p:sp>
        </mc:Choice>
        <mc:Fallback xmlns="">
          <p:sp>
            <p:nvSpPr>
              <p:cNvPr id="58" name="Прямоугольник 5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68287" y="3132611"/>
                <a:ext cx="3704476" cy="428515"/>
              </a:xfrm>
              <a:prstGeom prst="rect">
                <a:avLst/>
              </a:prstGeom>
              <a:blipFill rotWithShape="1">
                <a:blip r:embed="rId10"/>
                <a:stretch>
                  <a:fillRect t="-7143" r="-1151" b="-1857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9" name="Прямоугольник 58"/>
          <p:cNvSpPr/>
          <p:nvPr/>
        </p:nvSpPr>
        <p:spPr>
          <a:xfrm>
            <a:off x="3631451" y="3461328"/>
            <a:ext cx="529982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Найдем дополнительные точки:  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1;0), (0;3).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0" name="Прямоугольник 59"/>
              <p:cNvSpPr/>
              <p:nvPr/>
            </p:nvSpPr>
            <p:spPr>
              <a:xfrm>
                <a:off x="3389598" y="4022195"/>
                <a:ext cx="5899644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20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ru-RU" sz="20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.  График функции при</a:t>
                </a:r>
                <a14:m>
                  <m:oMath xmlns:m="http://schemas.openxmlformats.org/officeDocument/2006/math">
                    <m:r>
                      <a:rPr lang="ru-RU" sz="2000" i="1">
                        <a:solidFill>
                          <a:prstClr val="black"/>
                        </a:solidFill>
                        <a:latin typeface="Cambria Math"/>
                      </a:rPr>
                      <m:t> х&lt;0</m:t>
                    </m:r>
                  </m:oMath>
                </a14:m>
                <a:r>
                  <a:rPr lang="ru-RU" sz="20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, </a:t>
                </a:r>
                <a:r>
                  <a:rPr lang="ru-RU" sz="2000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симметричен</a:t>
                </a:r>
                <a:endParaRPr lang="ru-RU" sz="20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60" name="Прямоугольник 5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9598" y="4022195"/>
                <a:ext cx="5899644" cy="400110"/>
              </a:xfrm>
              <a:prstGeom prst="rect">
                <a:avLst/>
              </a:prstGeom>
              <a:blipFill rotWithShape="1">
                <a:blip r:embed="rId11"/>
                <a:stretch>
                  <a:fillRect l="-1033" t="-7692" b="-2769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" name="Прямоугольник 60"/>
          <p:cNvSpPr/>
          <p:nvPr/>
        </p:nvSpPr>
        <p:spPr>
          <a:xfrm>
            <a:off x="4867784" y="3712621"/>
            <a:ext cx="193008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Строим график.</a:t>
            </a:r>
          </a:p>
        </p:txBody>
      </p:sp>
      <p:sp>
        <p:nvSpPr>
          <p:cNvPr id="62" name="Полилиния 61"/>
          <p:cNvSpPr/>
          <p:nvPr/>
        </p:nvSpPr>
        <p:spPr>
          <a:xfrm>
            <a:off x="1731698" y="4051819"/>
            <a:ext cx="547201" cy="985302"/>
          </a:xfrm>
          <a:custGeom>
            <a:avLst/>
            <a:gdLst>
              <a:gd name="connsiteX0" fmla="*/ 0 w 946852"/>
              <a:gd name="connsiteY0" fmla="*/ 0 h 2275387"/>
              <a:gd name="connsiteX1" fmla="*/ 157655 w 946852"/>
              <a:gd name="connsiteY1" fmla="*/ 788275 h 2275387"/>
              <a:gd name="connsiteX2" fmla="*/ 283779 w 946852"/>
              <a:gd name="connsiteY2" fmla="*/ 1198179 h 2275387"/>
              <a:gd name="connsiteX3" fmla="*/ 504496 w 946852"/>
              <a:gd name="connsiteY3" fmla="*/ 1765737 h 2275387"/>
              <a:gd name="connsiteX4" fmla="*/ 756744 w 946852"/>
              <a:gd name="connsiteY4" fmla="*/ 2175641 h 2275387"/>
              <a:gd name="connsiteX5" fmla="*/ 930165 w 946852"/>
              <a:gd name="connsiteY5" fmla="*/ 2270234 h 2275387"/>
              <a:gd name="connsiteX6" fmla="*/ 930165 w 946852"/>
              <a:gd name="connsiteY6" fmla="*/ 2254468 h 2275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46852" h="2275387">
                <a:moveTo>
                  <a:pt x="0" y="0"/>
                </a:moveTo>
                <a:cubicBezTo>
                  <a:pt x="55179" y="294289"/>
                  <a:pt x="110359" y="588579"/>
                  <a:pt x="157655" y="788275"/>
                </a:cubicBezTo>
                <a:cubicBezTo>
                  <a:pt x="204951" y="987971"/>
                  <a:pt x="225972" y="1035269"/>
                  <a:pt x="283779" y="1198179"/>
                </a:cubicBezTo>
                <a:cubicBezTo>
                  <a:pt x="341586" y="1361089"/>
                  <a:pt x="425669" y="1602827"/>
                  <a:pt x="504496" y="1765737"/>
                </a:cubicBezTo>
                <a:cubicBezTo>
                  <a:pt x="583323" y="1928647"/>
                  <a:pt x="685799" y="2091558"/>
                  <a:pt x="756744" y="2175641"/>
                </a:cubicBezTo>
                <a:cubicBezTo>
                  <a:pt x="827689" y="2259724"/>
                  <a:pt x="901262" y="2257096"/>
                  <a:pt x="930165" y="2270234"/>
                </a:cubicBezTo>
                <a:cubicBezTo>
                  <a:pt x="959068" y="2283372"/>
                  <a:pt x="944616" y="2268920"/>
                  <a:pt x="930165" y="2254468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63" name="Полилиния 62"/>
          <p:cNvSpPr/>
          <p:nvPr/>
        </p:nvSpPr>
        <p:spPr>
          <a:xfrm flipH="1">
            <a:off x="2278900" y="3066517"/>
            <a:ext cx="916564" cy="1970604"/>
          </a:xfrm>
          <a:custGeom>
            <a:avLst/>
            <a:gdLst>
              <a:gd name="connsiteX0" fmla="*/ 0 w 946852"/>
              <a:gd name="connsiteY0" fmla="*/ 0 h 2275387"/>
              <a:gd name="connsiteX1" fmla="*/ 157655 w 946852"/>
              <a:gd name="connsiteY1" fmla="*/ 788275 h 2275387"/>
              <a:gd name="connsiteX2" fmla="*/ 283779 w 946852"/>
              <a:gd name="connsiteY2" fmla="*/ 1198179 h 2275387"/>
              <a:gd name="connsiteX3" fmla="*/ 504496 w 946852"/>
              <a:gd name="connsiteY3" fmla="*/ 1765737 h 2275387"/>
              <a:gd name="connsiteX4" fmla="*/ 756744 w 946852"/>
              <a:gd name="connsiteY4" fmla="*/ 2175641 h 2275387"/>
              <a:gd name="connsiteX5" fmla="*/ 930165 w 946852"/>
              <a:gd name="connsiteY5" fmla="*/ 2270234 h 2275387"/>
              <a:gd name="connsiteX6" fmla="*/ 930165 w 946852"/>
              <a:gd name="connsiteY6" fmla="*/ 2254468 h 2275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46852" h="2275387">
                <a:moveTo>
                  <a:pt x="0" y="0"/>
                </a:moveTo>
                <a:cubicBezTo>
                  <a:pt x="55179" y="294289"/>
                  <a:pt x="110359" y="588579"/>
                  <a:pt x="157655" y="788275"/>
                </a:cubicBezTo>
                <a:cubicBezTo>
                  <a:pt x="204951" y="987971"/>
                  <a:pt x="225972" y="1035269"/>
                  <a:pt x="283779" y="1198179"/>
                </a:cubicBezTo>
                <a:cubicBezTo>
                  <a:pt x="341586" y="1361089"/>
                  <a:pt x="425669" y="1602827"/>
                  <a:pt x="504496" y="1765737"/>
                </a:cubicBezTo>
                <a:cubicBezTo>
                  <a:pt x="583323" y="1928647"/>
                  <a:pt x="685799" y="2091558"/>
                  <a:pt x="756744" y="2175641"/>
                </a:cubicBezTo>
                <a:cubicBezTo>
                  <a:pt x="827689" y="2259724"/>
                  <a:pt x="901262" y="2257096"/>
                  <a:pt x="930165" y="2270234"/>
                </a:cubicBezTo>
                <a:cubicBezTo>
                  <a:pt x="959068" y="2283372"/>
                  <a:pt x="944616" y="2268920"/>
                  <a:pt x="930165" y="2254468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3413614" y="4380285"/>
            <a:ext cx="648431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построенной параболе относительно оси ординат.</a:t>
            </a:r>
          </a:p>
        </p:txBody>
      </p:sp>
      <p:sp>
        <p:nvSpPr>
          <p:cNvPr id="65" name="Полилиния 64"/>
          <p:cNvSpPr/>
          <p:nvPr/>
        </p:nvSpPr>
        <p:spPr>
          <a:xfrm flipH="1">
            <a:off x="1223426" y="4051819"/>
            <a:ext cx="511808" cy="985302"/>
          </a:xfrm>
          <a:custGeom>
            <a:avLst/>
            <a:gdLst>
              <a:gd name="connsiteX0" fmla="*/ 0 w 946852"/>
              <a:gd name="connsiteY0" fmla="*/ 0 h 2275387"/>
              <a:gd name="connsiteX1" fmla="*/ 157655 w 946852"/>
              <a:gd name="connsiteY1" fmla="*/ 788275 h 2275387"/>
              <a:gd name="connsiteX2" fmla="*/ 283779 w 946852"/>
              <a:gd name="connsiteY2" fmla="*/ 1198179 h 2275387"/>
              <a:gd name="connsiteX3" fmla="*/ 504496 w 946852"/>
              <a:gd name="connsiteY3" fmla="*/ 1765737 h 2275387"/>
              <a:gd name="connsiteX4" fmla="*/ 756744 w 946852"/>
              <a:gd name="connsiteY4" fmla="*/ 2175641 h 2275387"/>
              <a:gd name="connsiteX5" fmla="*/ 930165 w 946852"/>
              <a:gd name="connsiteY5" fmla="*/ 2270234 h 2275387"/>
              <a:gd name="connsiteX6" fmla="*/ 930165 w 946852"/>
              <a:gd name="connsiteY6" fmla="*/ 2254468 h 2275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46852" h="2275387">
                <a:moveTo>
                  <a:pt x="0" y="0"/>
                </a:moveTo>
                <a:cubicBezTo>
                  <a:pt x="55179" y="294289"/>
                  <a:pt x="110359" y="588579"/>
                  <a:pt x="157655" y="788275"/>
                </a:cubicBezTo>
                <a:cubicBezTo>
                  <a:pt x="204951" y="987971"/>
                  <a:pt x="225972" y="1035269"/>
                  <a:pt x="283779" y="1198179"/>
                </a:cubicBezTo>
                <a:cubicBezTo>
                  <a:pt x="341586" y="1361089"/>
                  <a:pt x="425669" y="1602827"/>
                  <a:pt x="504496" y="1765737"/>
                </a:cubicBezTo>
                <a:cubicBezTo>
                  <a:pt x="583323" y="1928647"/>
                  <a:pt x="685799" y="2091558"/>
                  <a:pt x="756744" y="2175641"/>
                </a:cubicBezTo>
                <a:cubicBezTo>
                  <a:pt x="827689" y="2259724"/>
                  <a:pt x="901262" y="2257096"/>
                  <a:pt x="930165" y="2270234"/>
                </a:cubicBezTo>
                <a:cubicBezTo>
                  <a:pt x="959068" y="2283372"/>
                  <a:pt x="944616" y="2268920"/>
                  <a:pt x="930165" y="2254468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66" name="Полилиния 65"/>
          <p:cNvSpPr/>
          <p:nvPr/>
        </p:nvSpPr>
        <p:spPr>
          <a:xfrm>
            <a:off x="294278" y="3052470"/>
            <a:ext cx="893091" cy="1970604"/>
          </a:xfrm>
          <a:custGeom>
            <a:avLst/>
            <a:gdLst>
              <a:gd name="connsiteX0" fmla="*/ 0 w 946852"/>
              <a:gd name="connsiteY0" fmla="*/ 0 h 2275387"/>
              <a:gd name="connsiteX1" fmla="*/ 157655 w 946852"/>
              <a:gd name="connsiteY1" fmla="*/ 788275 h 2275387"/>
              <a:gd name="connsiteX2" fmla="*/ 283779 w 946852"/>
              <a:gd name="connsiteY2" fmla="*/ 1198179 h 2275387"/>
              <a:gd name="connsiteX3" fmla="*/ 504496 w 946852"/>
              <a:gd name="connsiteY3" fmla="*/ 1765737 h 2275387"/>
              <a:gd name="connsiteX4" fmla="*/ 756744 w 946852"/>
              <a:gd name="connsiteY4" fmla="*/ 2175641 h 2275387"/>
              <a:gd name="connsiteX5" fmla="*/ 930165 w 946852"/>
              <a:gd name="connsiteY5" fmla="*/ 2270234 h 2275387"/>
              <a:gd name="connsiteX6" fmla="*/ 930165 w 946852"/>
              <a:gd name="connsiteY6" fmla="*/ 2254468 h 2275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46852" h="2275387">
                <a:moveTo>
                  <a:pt x="0" y="0"/>
                </a:moveTo>
                <a:cubicBezTo>
                  <a:pt x="55179" y="294289"/>
                  <a:pt x="110359" y="588579"/>
                  <a:pt x="157655" y="788275"/>
                </a:cubicBezTo>
                <a:cubicBezTo>
                  <a:pt x="204951" y="987971"/>
                  <a:pt x="225972" y="1035269"/>
                  <a:pt x="283779" y="1198179"/>
                </a:cubicBezTo>
                <a:cubicBezTo>
                  <a:pt x="341586" y="1361089"/>
                  <a:pt x="425669" y="1602827"/>
                  <a:pt x="504496" y="1765737"/>
                </a:cubicBezTo>
                <a:cubicBezTo>
                  <a:pt x="583323" y="1928647"/>
                  <a:pt x="685799" y="2091558"/>
                  <a:pt x="756744" y="2175641"/>
                </a:cubicBezTo>
                <a:cubicBezTo>
                  <a:pt x="827689" y="2259724"/>
                  <a:pt x="901262" y="2257096"/>
                  <a:pt x="930165" y="2270234"/>
                </a:cubicBezTo>
                <a:cubicBezTo>
                  <a:pt x="959068" y="2283372"/>
                  <a:pt x="944616" y="2268920"/>
                  <a:pt x="930165" y="2254468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3546447" y="4652430"/>
            <a:ext cx="532631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Определим при каких значениях параметра </a:t>
            </a:r>
            <a:r>
              <a:rPr lang="ru-RU" sz="20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 </a:t>
            </a:r>
            <a:endParaRPr lang="ru-RU" sz="2000" i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прямая у=</a:t>
            </a:r>
            <a:r>
              <a:rPr lang="ru-RU" sz="20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 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имеет с графиком 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ровно</a:t>
            </a:r>
          </a:p>
          <a:p>
            <a:pPr algn="ctr"/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две общие точки.</a:t>
            </a:r>
          </a:p>
        </p:txBody>
      </p:sp>
      <p:cxnSp>
        <p:nvCxnSpPr>
          <p:cNvPr id="40" name="Прямая соединительная линия 39"/>
          <p:cNvCxnSpPr>
            <a:endCxn id="34" idx="1"/>
          </p:cNvCxnSpPr>
          <p:nvPr/>
        </p:nvCxnSpPr>
        <p:spPr>
          <a:xfrm>
            <a:off x="294278" y="5984151"/>
            <a:ext cx="3053586" cy="1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Овал 68"/>
          <p:cNvSpPr/>
          <p:nvPr/>
        </p:nvSpPr>
        <p:spPr>
          <a:xfrm>
            <a:off x="1116819" y="5007497"/>
            <a:ext cx="141100" cy="117395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70" name="Овал 69"/>
          <p:cNvSpPr/>
          <p:nvPr/>
        </p:nvSpPr>
        <p:spPr>
          <a:xfrm>
            <a:off x="2208349" y="5007496"/>
            <a:ext cx="141100" cy="117395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71" name="Овал 70"/>
          <p:cNvSpPr/>
          <p:nvPr/>
        </p:nvSpPr>
        <p:spPr>
          <a:xfrm>
            <a:off x="384894" y="3645123"/>
            <a:ext cx="141100" cy="117395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72" name="Овал 71"/>
          <p:cNvSpPr/>
          <p:nvPr/>
        </p:nvSpPr>
        <p:spPr>
          <a:xfrm>
            <a:off x="3006104" y="3645122"/>
            <a:ext cx="141100" cy="117395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73" name="Прямоугольник 72"/>
          <p:cNvSpPr/>
          <p:nvPr/>
        </p:nvSpPr>
        <p:spPr>
          <a:xfrm>
            <a:off x="3645240" y="5592904"/>
            <a:ext cx="19255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 = -1,       </a:t>
            </a:r>
            <a:r>
              <a:rPr lang="ru-RU" sz="20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= -1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9" name="Прямоугольник 78"/>
              <p:cNvSpPr/>
              <p:nvPr/>
            </p:nvSpPr>
            <p:spPr>
              <a:xfrm>
                <a:off x="6499980" y="5584041"/>
                <a:ext cx="1540678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2000" i="1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а</a:t>
                </a:r>
                <a14:m>
                  <m:oMath xmlns:m="http://schemas.openxmlformats.org/officeDocument/2006/math">
                    <m:r>
                      <a:rPr lang="ru-RU" sz="2000" i="1">
                        <a:solidFill>
                          <a:prstClr val="black"/>
                        </a:solidFill>
                        <a:latin typeface="Cambria Math"/>
                      </a:rPr>
                      <m:t> ∈</m:t>
                    </m:r>
                    <m:d>
                      <m:dPr>
                        <m:ctrlPr>
                          <a:rPr lang="ru-RU" sz="2000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ru-RU" sz="20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3;+∞</m:t>
                        </m:r>
                      </m:e>
                    </m:d>
                  </m:oMath>
                </a14:m>
                <a:endParaRPr lang="ru-RU" sz="20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79" name="Прямоугольник 7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9980" y="5584041"/>
                <a:ext cx="1540678" cy="400110"/>
              </a:xfrm>
              <a:prstGeom prst="rect">
                <a:avLst/>
              </a:prstGeom>
              <a:blipFill rotWithShape="1">
                <a:blip r:embed="rId12"/>
                <a:stretch>
                  <a:fillRect t="-7576" b="-257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0" name="Прямоугольник 79"/>
              <p:cNvSpPr/>
              <p:nvPr/>
            </p:nvSpPr>
            <p:spPr>
              <a:xfrm>
                <a:off x="5570767" y="6042451"/>
                <a:ext cx="2749279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24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Ответ: -1;  (3;+</a:t>
                </a:r>
                <a14:m>
                  <m:oMath xmlns:m="http://schemas.openxmlformats.org/officeDocument/2006/math">
                    <m:r>
                      <a:rPr lang="ru-RU" sz="2400" i="1">
                        <a:solidFill>
                          <a:prstClr val="black"/>
                        </a:solidFill>
                        <a:latin typeface="Cambria Math"/>
                      </a:rPr>
                      <m:t>∞)</m:t>
                    </m:r>
                  </m:oMath>
                </a14:m>
                <a:endParaRPr lang="ru-RU" sz="24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80" name="Прямоугольник 7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70767" y="6042451"/>
                <a:ext cx="2749279" cy="461665"/>
              </a:xfrm>
              <a:prstGeom prst="rect">
                <a:avLst/>
              </a:prstGeom>
              <a:blipFill rotWithShape="1">
                <a:blip r:embed="rId13"/>
                <a:stretch>
                  <a:fillRect l="-3548" t="-10526" b="-2894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1" name="TextBox 80"/>
          <p:cNvSpPr txBox="1"/>
          <p:nvPr/>
        </p:nvSpPr>
        <p:spPr>
          <a:xfrm>
            <a:off x="1320747" y="4881528"/>
            <a:ext cx="4042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3E6C"/>
                </a:solidFill>
              </a:rPr>
              <a:t>-1</a:t>
            </a:r>
            <a:endParaRPr lang="ru-RU" b="1" dirty="0">
              <a:solidFill>
                <a:srgbClr val="003E6C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725025" y="3958346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3E6C"/>
                </a:solidFill>
              </a:rPr>
              <a:t>3</a:t>
            </a:r>
            <a:endParaRPr lang="ru-RU" b="1" dirty="0">
              <a:solidFill>
                <a:srgbClr val="003E6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6140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20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20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3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3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3000"/>
                            </p:stCondLst>
                            <p:childTnLst>
                              <p:par>
                                <p:cTn id="8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3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50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3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2500"/>
                            </p:stCondLst>
                            <p:childTnLst>
                              <p:par>
                                <p:cTn id="97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5500"/>
                            </p:stCondLst>
                            <p:childTnLst>
                              <p:par>
                                <p:cTn id="10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4" dur="3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16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19" presetID="64" presetClass="path" presetSubtype="0" accel="50000" decel="5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1.94444E-6 4.81481E-6 L 0.00156 -0.13125 " pathEditMode="relative" rAng="0" ptsTypes="AA">
                                      <p:cBhvr>
                                        <p:cTn id="120" dur="3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-65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8000"/>
                            </p:stCondLst>
                            <p:childTnLst>
                              <p:par>
                                <p:cTn id="122" presetID="53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3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3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3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3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3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33" presetID="22" presetClass="entr" presetSubtype="8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3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56 -0.13125 L 0.00156 -0.33079 " pathEditMode="relative" rAng="0" ptsTypes="AA">
                                      <p:cBhvr>
                                        <p:cTn id="139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9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2000"/>
                            </p:stCondLst>
                            <p:childTnLst>
                              <p:par>
                                <p:cTn id="141" presetID="53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2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2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2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5000"/>
                            </p:stCondLst>
                            <p:childTnLst>
                              <p:par>
                                <p:cTn id="152" presetID="22" presetClass="entr" presetSubtype="8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4" dur="2000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8500"/>
                            </p:stCondLst>
                            <p:childTnLst>
                              <p:par>
                                <p:cTn id="15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8" grpId="0"/>
      <p:bldP spid="49" grpId="0"/>
      <p:bldP spid="50" grpId="0"/>
      <p:bldP spid="51" grpId="0"/>
      <p:bldP spid="41" grpId="0"/>
      <p:bldP spid="42" grpId="0" animBg="1"/>
      <p:bldP spid="52" grpId="0"/>
      <p:bldP spid="53" grpId="0" animBg="1"/>
      <p:bldP spid="54" grpId="0" animBg="1"/>
      <p:bldP spid="55" grpId="0" animBg="1"/>
      <p:bldP spid="56" grpId="0"/>
      <p:bldP spid="58" grpId="0" animBg="1"/>
      <p:bldP spid="59" grpId="0"/>
      <p:bldP spid="60" grpId="0" animBg="1"/>
      <p:bldP spid="61" grpId="0"/>
      <p:bldP spid="62" grpId="0" animBg="1"/>
      <p:bldP spid="63" grpId="0" animBg="1"/>
      <p:bldP spid="64" grpId="0"/>
      <p:bldP spid="65" grpId="0" animBg="1"/>
      <p:bldP spid="66" grpId="0" animBg="1"/>
      <p:bldP spid="37" grpId="0"/>
      <p:bldP spid="69" grpId="0" animBg="1"/>
      <p:bldP spid="70" grpId="0" animBg="1"/>
      <p:bldP spid="71" grpId="0" animBg="1"/>
      <p:bldP spid="72" grpId="0" animBg="1"/>
      <p:bldP spid="73" grpId="0"/>
      <p:bldP spid="80" grpId="0" animBg="1"/>
      <p:bldP spid="81" grpId="0"/>
      <p:bldP spid="8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439"/>
          <p:cNvGrpSpPr>
            <a:grpSpLocks/>
          </p:cNvGrpSpPr>
          <p:nvPr/>
        </p:nvGrpSpPr>
        <p:grpSpPr bwMode="auto">
          <a:xfrm>
            <a:off x="-65924" y="2777977"/>
            <a:ext cx="3152518" cy="3959898"/>
            <a:chOff x="2496" y="144"/>
            <a:chExt cx="3072" cy="4032"/>
          </a:xfrm>
        </p:grpSpPr>
        <p:sp>
          <p:nvSpPr>
            <p:cNvPr id="5" name="Line 722"/>
            <p:cNvSpPr>
              <a:spLocks noChangeShapeType="1"/>
            </p:cNvSpPr>
            <p:nvPr/>
          </p:nvSpPr>
          <p:spPr bwMode="auto">
            <a:xfrm>
              <a:off x="5568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6" name="Line 751"/>
            <p:cNvSpPr>
              <a:spLocks noChangeShapeType="1"/>
            </p:cNvSpPr>
            <p:nvPr/>
          </p:nvSpPr>
          <p:spPr bwMode="auto">
            <a:xfrm>
              <a:off x="2496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7" name="Line 754"/>
            <p:cNvSpPr>
              <a:spLocks noChangeShapeType="1"/>
            </p:cNvSpPr>
            <p:nvPr/>
          </p:nvSpPr>
          <p:spPr bwMode="auto">
            <a:xfrm>
              <a:off x="2752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8" name="Line 757"/>
            <p:cNvSpPr>
              <a:spLocks noChangeShapeType="1"/>
            </p:cNvSpPr>
            <p:nvPr/>
          </p:nvSpPr>
          <p:spPr bwMode="auto">
            <a:xfrm>
              <a:off x="3008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9" name="Line 760"/>
            <p:cNvSpPr>
              <a:spLocks noChangeShapeType="1"/>
            </p:cNvSpPr>
            <p:nvPr/>
          </p:nvSpPr>
          <p:spPr bwMode="auto">
            <a:xfrm>
              <a:off x="3264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0" name="Line 763"/>
            <p:cNvSpPr>
              <a:spLocks noChangeShapeType="1"/>
            </p:cNvSpPr>
            <p:nvPr/>
          </p:nvSpPr>
          <p:spPr bwMode="auto">
            <a:xfrm>
              <a:off x="3520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1" name="Line 766"/>
            <p:cNvSpPr>
              <a:spLocks noChangeShapeType="1"/>
            </p:cNvSpPr>
            <p:nvPr/>
          </p:nvSpPr>
          <p:spPr bwMode="auto">
            <a:xfrm>
              <a:off x="3776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2" name="Line 769"/>
            <p:cNvSpPr>
              <a:spLocks noChangeShapeType="1"/>
            </p:cNvSpPr>
            <p:nvPr/>
          </p:nvSpPr>
          <p:spPr bwMode="auto">
            <a:xfrm>
              <a:off x="4032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3" name="Line 772"/>
            <p:cNvSpPr>
              <a:spLocks noChangeShapeType="1"/>
            </p:cNvSpPr>
            <p:nvPr/>
          </p:nvSpPr>
          <p:spPr bwMode="auto">
            <a:xfrm>
              <a:off x="4288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4" name="Line 775"/>
            <p:cNvSpPr>
              <a:spLocks noChangeShapeType="1"/>
            </p:cNvSpPr>
            <p:nvPr/>
          </p:nvSpPr>
          <p:spPr bwMode="auto">
            <a:xfrm>
              <a:off x="4544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5" name="Line 778"/>
            <p:cNvSpPr>
              <a:spLocks noChangeShapeType="1"/>
            </p:cNvSpPr>
            <p:nvPr/>
          </p:nvSpPr>
          <p:spPr bwMode="auto">
            <a:xfrm>
              <a:off x="4800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6" name="Line 781"/>
            <p:cNvSpPr>
              <a:spLocks noChangeShapeType="1"/>
            </p:cNvSpPr>
            <p:nvPr/>
          </p:nvSpPr>
          <p:spPr bwMode="auto">
            <a:xfrm>
              <a:off x="5056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7" name="Line 784"/>
            <p:cNvSpPr>
              <a:spLocks noChangeShapeType="1"/>
            </p:cNvSpPr>
            <p:nvPr/>
          </p:nvSpPr>
          <p:spPr bwMode="auto">
            <a:xfrm>
              <a:off x="5312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grpSp>
          <p:nvGrpSpPr>
            <p:cNvPr id="18" name="Group 2433"/>
            <p:cNvGrpSpPr>
              <a:grpSpLocks/>
            </p:cNvGrpSpPr>
            <p:nvPr/>
          </p:nvGrpSpPr>
          <p:grpSpPr bwMode="auto">
            <a:xfrm>
              <a:off x="2496" y="144"/>
              <a:ext cx="3072" cy="4032"/>
              <a:chOff x="192" y="144"/>
              <a:chExt cx="5376" cy="4032"/>
            </a:xfrm>
          </p:grpSpPr>
          <p:sp>
            <p:nvSpPr>
              <p:cNvPr id="19" name="Line 719"/>
              <p:cNvSpPr>
                <a:spLocks noChangeShapeType="1"/>
              </p:cNvSpPr>
              <p:nvPr/>
            </p:nvSpPr>
            <p:spPr bwMode="auto">
              <a:xfrm>
                <a:off x="192" y="144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0" name="Line 720"/>
              <p:cNvSpPr>
                <a:spLocks noChangeShapeType="1"/>
              </p:cNvSpPr>
              <p:nvPr/>
            </p:nvSpPr>
            <p:spPr bwMode="auto">
              <a:xfrm>
                <a:off x="192" y="4176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1" name="Line 725"/>
              <p:cNvSpPr>
                <a:spLocks noChangeShapeType="1"/>
              </p:cNvSpPr>
              <p:nvPr/>
            </p:nvSpPr>
            <p:spPr bwMode="auto">
              <a:xfrm>
                <a:off x="192" y="381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2" name="Line 788"/>
              <p:cNvSpPr>
                <a:spLocks noChangeShapeType="1"/>
              </p:cNvSpPr>
              <p:nvPr/>
            </p:nvSpPr>
            <p:spPr bwMode="auto">
              <a:xfrm>
                <a:off x="192" y="618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3" name="Line 891"/>
              <p:cNvSpPr>
                <a:spLocks noChangeShapeType="1"/>
              </p:cNvSpPr>
              <p:nvPr/>
            </p:nvSpPr>
            <p:spPr bwMode="auto">
              <a:xfrm>
                <a:off x="192" y="856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4" name="Line 994"/>
              <p:cNvSpPr>
                <a:spLocks noChangeShapeType="1"/>
              </p:cNvSpPr>
              <p:nvPr/>
            </p:nvSpPr>
            <p:spPr bwMode="auto">
              <a:xfrm>
                <a:off x="192" y="1093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5" name="Line 1097"/>
              <p:cNvSpPr>
                <a:spLocks noChangeShapeType="1"/>
              </p:cNvSpPr>
              <p:nvPr/>
            </p:nvSpPr>
            <p:spPr bwMode="auto">
              <a:xfrm>
                <a:off x="192" y="1330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6" name="Line 1200"/>
              <p:cNvSpPr>
                <a:spLocks noChangeShapeType="1"/>
              </p:cNvSpPr>
              <p:nvPr/>
            </p:nvSpPr>
            <p:spPr bwMode="auto">
              <a:xfrm>
                <a:off x="192" y="1567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7" name="Line 1303"/>
              <p:cNvSpPr>
                <a:spLocks noChangeShapeType="1"/>
              </p:cNvSpPr>
              <p:nvPr/>
            </p:nvSpPr>
            <p:spPr bwMode="auto">
              <a:xfrm>
                <a:off x="192" y="1804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8" name="Line 1406"/>
              <p:cNvSpPr>
                <a:spLocks noChangeShapeType="1"/>
              </p:cNvSpPr>
              <p:nvPr/>
            </p:nvSpPr>
            <p:spPr bwMode="auto">
              <a:xfrm>
                <a:off x="192" y="2041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9" name="Line 1509"/>
              <p:cNvSpPr>
                <a:spLocks noChangeShapeType="1"/>
              </p:cNvSpPr>
              <p:nvPr/>
            </p:nvSpPr>
            <p:spPr bwMode="auto">
              <a:xfrm>
                <a:off x="192" y="2279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0" name="Line 1612"/>
              <p:cNvSpPr>
                <a:spLocks noChangeShapeType="1"/>
              </p:cNvSpPr>
              <p:nvPr/>
            </p:nvSpPr>
            <p:spPr bwMode="auto">
              <a:xfrm>
                <a:off x="192" y="2516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1" name="Line 1715"/>
              <p:cNvSpPr>
                <a:spLocks noChangeShapeType="1"/>
              </p:cNvSpPr>
              <p:nvPr/>
            </p:nvSpPr>
            <p:spPr bwMode="auto">
              <a:xfrm>
                <a:off x="192" y="2753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2" name="Line 1818"/>
              <p:cNvSpPr>
                <a:spLocks noChangeShapeType="1"/>
              </p:cNvSpPr>
              <p:nvPr/>
            </p:nvSpPr>
            <p:spPr bwMode="auto">
              <a:xfrm>
                <a:off x="192" y="2990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3" name="Line 1921"/>
              <p:cNvSpPr>
                <a:spLocks noChangeShapeType="1"/>
              </p:cNvSpPr>
              <p:nvPr/>
            </p:nvSpPr>
            <p:spPr bwMode="auto">
              <a:xfrm>
                <a:off x="192" y="3227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4" name="Line 2024"/>
              <p:cNvSpPr>
                <a:spLocks noChangeShapeType="1"/>
              </p:cNvSpPr>
              <p:nvPr/>
            </p:nvSpPr>
            <p:spPr bwMode="auto">
              <a:xfrm>
                <a:off x="192" y="3464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5" name="Line 2127"/>
              <p:cNvSpPr>
                <a:spLocks noChangeShapeType="1"/>
              </p:cNvSpPr>
              <p:nvPr/>
            </p:nvSpPr>
            <p:spPr bwMode="auto">
              <a:xfrm>
                <a:off x="192" y="3702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6" name="Line 2230"/>
              <p:cNvSpPr>
                <a:spLocks noChangeShapeType="1"/>
              </p:cNvSpPr>
              <p:nvPr/>
            </p:nvSpPr>
            <p:spPr bwMode="auto">
              <a:xfrm>
                <a:off x="192" y="3939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</p:grpSp>
      </p:grpSp>
      <p:cxnSp>
        <p:nvCxnSpPr>
          <p:cNvPr id="39" name="Прямая со стрелкой 38"/>
          <p:cNvCxnSpPr/>
          <p:nvPr/>
        </p:nvCxnSpPr>
        <p:spPr>
          <a:xfrm flipV="1">
            <a:off x="1510335" y="2777977"/>
            <a:ext cx="0" cy="3818946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>
            <a:off x="-38558" y="4175530"/>
            <a:ext cx="3174698" cy="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1014960" y="2777977"/>
            <a:ext cx="3433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У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2814243" y="4240944"/>
            <a:ext cx="3417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Х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1213443" y="3687175"/>
            <a:ext cx="33534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</a:rPr>
              <a:t>1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1467358" y="3887230"/>
            <a:ext cx="3353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0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998590" y="4166449"/>
            <a:ext cx="42992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-1</a:t>
            </a:r>
            <a:endParaRPr lang="ru-RU" sz="2000" b="1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/>
              <p:cNvSpPr/>
              <p:nvPr/>
            </p:nvSpPr>
            <p:spPr>
              <a:xfrm>
                <a:off x="12616" y="80817"/>
                <a:ext cx="8735848" cy="105528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2000" b="1" i="1" dirty="0">
                    <a:latin typeface="Times New Roman" pitchFamily="18" charset="0"/>
                    <a:cs typeface="Times New Roman" pitchFamily="18" charset="0"/>
                  </a:rPr>
                  <a:t>Постройте график функции </a:t>
                </a:r>
                <a14:m>
                  <m:oMath xmlns:m="http://schemas.openxmlformats.org/officeDocument/2006/math">
                    <m:r>
                      <a:rPr lang="ru-RU" sz="2000" b="1" i="1">
                        <a:latin typeface="Cambria Math"/>
                      </a:rPr>
                      <m:t>у=−</m:t>
                    </m:r>
                    <m:d>
                      <m:dPr>
                        <m:begChr m:val="|"/>
                        <m:endChr m:val="|"/>
                        <m:ctrlPr>
                          <a:rPr lang="ru-RU" sz="2000" b="1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ru-RU" sz="2000" b="1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2000" b="1" i="1">
                                <a:latin typeface="Cambria Math"/>
                              </a:rPr>
                              <m:t>х</m:t>
                            </m:r>
                          </m:e>
                          <m:sup>
                            <m:r>
                              <a:rPr lang="ru-RU" sz="2000" b="1" i="1">
                                <a:latin typeface="Cambria Math"/>
                              </a:rPr>
                              <m:t>𝟐</m:t>
                            </m:r>
                          </m:sup>
                        </m:sSup>
                        <m:r>
                          <a:rPr lang="ru-RU" sz="2000" b="1" i="1">
                            <a:latin typeface="Cambria Math"/>
                          </a:rPr>
                          <m:t>+</m:t>
                        </m:r>
                        <m:r>
                          <a:rPr lang="ru-RU" sz="2000" b="1" i="1">
                            <a:latin typeface="Cambria Math"/>
                          </a:rPr>
                          <m:t>𝟐</m:t>
                        </m:r>
                        <m:r>
                          <a:rPr lang="ru-RU" sz="2000" b="1" i="1">
                            <a:latin typeface="Cambria Math"/>
                          </a:rPr>
                          <m:t>х−</m:t>
                        </m:r>
                        <m:r>
                          <a:rPr lang="ru-RU" sz="2000" b="1" i="1">
                            <a:latin typeface="Cambria Math"/>
                          </a:rPr>
                          <m:t>𝟖</m:t>
                        </m:r>
                      </m:e>
                    </m:d>
                  </m:oMath>
                </a14:m>
                <a:r>
                  <a:rPr lang="ru-RU" sz="2000" b="1" i="1" dirty="0">
                    <a:latin typeface="Times New Roman" pitchFamily="18" charset="0"/>
                    <a:cs typeface="Times New Roman" pitchFamily="18" charset="0"/>
                  </a:rPr>
                  <a:t> и определите, при каких значениях параметра а прямая у=ах  имеет с графиком три или более общих точек.</a:t>
                </a:r>
              </a:p>
            </p:txBody>
          </p:sp>
        </mc:Choice>
        <mc:Fallback xmlns=""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16" y="80817"/>
                <a:ext cx="8735848" cy="1055289"/>
              </a:xfrm>
              <a:prstGeom prst="rect">
                <a:avLst/>
              </a:prstGeom>
              <a:blipFill rotWithShape="1">
                <a:blip r:embed="rId3"/>
                <a:stretch>
                  <a:fillRect l="-698" t="-1156" b="-982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Прямоугольник 36"/>
              <p:cNvSpPr/>
              <p:nvPr/>
            </p:nvSpPr>
            <p:spPr>
              <a:xfrm>
                <a:off x="110635" y="1017199"/>
                <a:ext cx="8406680" cy="71487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2000" dirty="0" smtClean="0">
                    <a:latin typeface="Times New Roman" pitchFamily="18" charset="0"/>
                    <a:cs typeface="Times New Roman" pitchFamily="18" charset="0"/>
                  </a:rPr>
                  <a:t>Чтобы построить график данной функции, построим график квадратичной функции </a:t>
                </a:r>
                <a14:m>
                  <m:oMath xmlns:m="http://schemas.openxmlformats.org/officeDocument/2006/math">
                    <m:r>
                      <a:rPr lang="ru-RU" sz="2000" i="1">
                        <a:latin typeface="Cambria Math"/>
                      </a:rPr>
                      <m:t>у=</m:t>
                    </m:r>
                    <m:sSup>
                      <m:sSupPr>
                        <m:ctrlPr>
                          <a:rPr lang="ru-RU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000" i="1">
                            <a:latin typeface="Cambria Math"/>
                          </a:rPr>
                          <m:t>х</m:t>
                        </m:r>
                      </m:e>
                      <m:sup>
                        <m:r>
                          <a:rPr lang="ru-RU" sz="20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ru-RU" sz="2000" i="1">
                        <a:latin typeface="Cambria Math"/>
                      </a:rPr>
                      <m:t>+2х−8</m:t>
                    </m:r>
                    <m:r>
                      <a:rPr lang="ru-RU" sz="2000" b="0" i="1" smtClean="0">
                        <a:latin typeface="Cambria Math"/>
                      </a:rPr>
                      <m:t>.</m:t>
                    </m:r>
                  </m:oMath>
                </a14:m>
                <a:endParaRPr lang="ru-RU" sz="2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7" name="Прямоугольник 3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635" y="1017199"/>
                <a:ext cx="8406680" cy="714876"/>
              </a:xfrm>
              <a:prstGeom prst="rect">
                <a:avLst/>
              </a:prstGeom>
              <a:blipFill rotWithShape="1">
                <a:blip r:embed="rId4"/>
                <a:stretch>
                  <a:fillRect l="-725" t="-4274" r="-508" b="-1453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Прямоугольник 41"/>
              <p:cNvSpPr/>
              <p:nvPr/>
            </p:nvSpPr>
            <p:spPr>
              <a:xfrm>
                <a:off x="3067514" y="1323632"/>
                <a:ext cx="4226478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2000" dirty="0" smtClean="0">
                    <a:latin typeface="Times New Roman" pitchFamily="18" charset="0"/>
                    <a:cs typeface="Times New Roman" pitchFamily="18" charset="0"/>
                  </a:rPr>
                  <a:t>График парабола, </a:t>
                </a:r>
                <a:r>
                  <a:rPr lang="ru-RU" sz="2000" i="1" dirty="0">
                    <a:latin typeface="Times New Roman" pitchFamily="18" charset="0"/>
                    <a:cs typeface="Times New Roman" pitchFamily="18" charset="0"/>
                  </a:rPr>
                  <a:t>а</a:t>
                </a:r>
                <a14:m>
                  <m:oMath xmlns:m="http://schemas.openxmlformats.org/officeDocument/2006/math">
                    <m:r>
                      <a:rPr lang="ru-RU" sz="2000" i="1">
                        <a:latin typeface="Cambria Math"/>
                      </a:rPr>
                      <m:t>&gt;0</m:t>
                    </m:r>
                    <m:r>
                      <a:rPr lang="ru-RU" sz="2000" b="0" i="1" smtClean="0">
                        <a:latin typeface="Cambria Math"/>
                      </a:rPr>
                      <m:t>, </m:t>
                    </m:r>
                  </m:oMath>
                </a14:m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ветви вверх, </a:t>
                </a:r>
              </a:p>
            </p:txBody>
          </p:sp>
        </mc:Choice>
        <mc:Fallback xmlns="">
          <p:sp>
            <p:nvSpPr>
              <p:cNvPr id="42" name="Прямоугольник 4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7514" y="1323632"/>
                <a:ext cx="4226478" cy="400110"/>
              </a:xfrm>
              <a:prstGeom prst="rect">
                <a:avLst/>
              </a:prstGeom>
              <a:blipFill rotWithShape="1">
                <a:blip r:embed="rId5"/>
                <a:stretch>
                  <a:fillRect l="-1441" t="-7576" r="-576" b="-257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Прямоугольник 43"/>
              <p:cNvSpPr/>
              <p:nvPr/>
            </p:nvSpPr>
            <p:spPr>
              <a:xfrm>
                <a:off x="135430" y="1723742"/>
                <a:ext cx="2531527" cy="6311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вершина: </a:t>
                </a:r>
                <a14:m>
                  <m:oMath xmlns:m="http://schemas.openxmlformats.org/officeDocument/2006/math">
                    <m:r>
                      <a:rPr lang="ru-RU" sz="2400" i="1">
                        <a:latin typeface="Cambria Math"/>
                      </a:rPr>
                      <m:t>𝑚</m:t>
                    </m:r>
                    <m:r>
                      <a:rPr lang="ru-RU" sz="24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2400" i="1">
                            <a:latin typeface="Cambria Math"/>
                          </a:rPr>
                          <m:t>−</m:t>
                        </m:r>
                        <m:r>
                          <a:rPr lang="ru-RU" sz="2400" i="1">
                            <a:latin typeface="Cambria Math"/>
                          </a:rPr>
                          <m:t>𝑏</m:t>
                        </m:r>
                      </m:num>
                      <m:den>
                        <m:r>
                          <a:rPr lang="ru-RU" sz="2400" i="1">
                            <a:latin typeface="Cambria Math"/>
                          </a:rPr>
                          <m:t>2</m:t>
                        </m:r>
                        <m:r>
                          <a:rPr lang="ru-RU" sz="2400" i="1">
                            <a:latin typeface="Cambria Math"/>
                          </a:rPr>
                          <m:t>𝑎</m:t>
                        </m:r>
                      </m:den>
                    </m:f>
                    <m:r>
                      <a:rPr lang="ru-RU" sz="2400" i="1">
                        <a:latin typeface="Cambria Math"/>
                      </a:rPr>
                      <m:t>=</m:t>
                    </m:r>
                  </m:oMath>
                </a14:m>
                <a:endParaRPr lang="ru-RU" sz="2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44" name="Прямоугольник 4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5430" y="1723742"/>
                <a:ext cx="2531527" cy="631198"/>
              </a:xfrm>
              <a:prstGeom prst="rect">
                <a:avLst/>
              </a:prstGeom>
              <a:blipFill rotWithShape="1">
                <a:blip r:embed="rId6"/>
                <a:stretch>
                  <a:fillRect l="-2410" b="-194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Прямоугольник 44"/>
              <p:cNvSpPr/>
              <p:nvPr/>
            </p:nvSpPr>
            <p:spPr>
              <a:xfrm>
                <a:off x="2571711" y="1732075"/>
                <a:ext cx="554960" cy="6240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4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2400" i="1">
                              <a:latin typeface="Cambria Math"/>
                            </a:rPr>
                            <m:t>−2</m:t>
                          </m:r>
                        </m:num>
                        <m:den>
                          <m:r>
                            <a:rPr lang="ru-RU" sz="2400" i="1"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/>
              </a:p>
            </p:txBody>
          </p:sp>
        </mc:Choice>
        <mc:Fallback xmlns="">
          <p:sp>
            <p:nvSpPr>
              <p:cNvPr id="45" name="Прямоугольник 4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1711" y="1732075"/>
                <a:ext cx="554960" cy="62408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Прямоугольник 45"/>
          <p:cNvSpPr/>
          <p:nvPr/>
        </p:nvSpPr>
        <p:spPr>
          <a:xfrm>
            <a:off x="2985123" y="1813283"/>
            <a:ext cx="7681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= -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Прямоугольник 51"/>
              <p:cNvSpPr/>
              <p:nvPr/>
            </p:nvSpPr>
            <p:spPr>
              <a:xfrm>
                <a:off x="3753282" y="1758470"/>
                <a:ext cx="2724527" cy="43653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000" i="1">
                          <a:latin typeface="Cambria Math"/>
                        </a:rPr>
                        <m:t>𝑛</m:t>
                      </m:r>
                      <m:r>
                        <a:rPr lang="ru-RU" sz="2000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ru-RU" sz="20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ru-RU" sz="2000" i="1">
                              <a:latin typeface="Cambria Math"/>
                            </a:rPr>
                            <m:t>(−1)</m:t>
                          </m:r>
                        </m:e>
                        <m:sup>
                          <m:r>
                            <a:rPr lang="ru-RU" sz="2000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ru-RU" sz="2000" i="1">
                          <a:latin typeface="Cambria Math"/>
                        </a:rPr>
                        <m:t>+2</m:t>
                      </m:r>
                      <m:d>
                        <m:dPr>
                          <m:ctrlPr>
                            <a:rPr lang="ru-RU" sz="20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ru-RU" sz="2000" i="1">
                              <a:latin typeface="Cambria Math"/>
                            </a:rPr>
                            <m:t>−1</m:t>
                          </m:r>
                        </m:e>
                      </m:d>
                      <m:r>
                        <a:rPr lang="ru-RU" sz="2000" i="1">
                          <a:latin typeface="Cambria Math"/>
                        </a:rPr>
                        <m:t>−8</m:t>
                      </m:r>
                    </m:oMath>
                  </m:oMathPara>
                </a14:m>
                <a:endParaRPr lang="ru-RU" sz="2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52" name="Прямоугольник 5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53282" y="1758470"/>
                <a:ext cx="2724527" cy="436530"/>
              </a:xfrm>
              <a:prstGeom prst="rect">
                <a:avLst/>
              </a:prstGeom>
              <a:blipFill rotWithShape="1">
                <a:blip r:embed="rId8"/>
                <a:stretch>
                  <a:fillRect b="-1388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Прямоугольник 52"/>
              <p:cNvSpPr/>
              <p:nvPr/>
            </p:nvSpPr>
            <p:spPr>
              <a:xfrm>
                <a:off x="6348662" y="1792069"/>
                <a:ext cx="84029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=</m:t>
                    </m:r>
                  </m:oMath>
                </a14:m>
                <a:r>
                  <a:rPr lang="ru-RU" dirty="0"/>
                  <a:t> -9   </a:t>
                </a:r>
              </a:p>
            </p:txBody>
          </p:sp>
        </mc:Choice>
        <mc:Fallback xmlns="">
          <p:sp>
            <p:nvSpPr>
              <p:cNvPr id="53" name="Прямоугольник 5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48662" y="1792069"/>
                <a:ext cx="840295" cy="369332"/>
              </a:xfrm>
              <a:prstGeom prst="rect">
                <a:avLst/>
              </a:prstGeom>
              <a:blipFill rotWithShape="1">
                <a:blip r:embed="rId9"/>
                <a:stretch>
                  <a:fillRect t="-9836" r="-5072" b="-2295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4" name="Прямоугольник 53"/>
          <p:cNvSpPr/>
          <p:nvPr/>
        </p:nvSpPr>
        <p:spPr>
          <a:xfrm>
            <a:off x="7188956" y="1763664"/>
            <a:ext cx="9220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(-1;-9) </a:t>
            </a:r>
          </a:p>
        </p:txBody>
      </p:sp>
      <p:sp>
        <p:nvSpPr>
          <p:cNvPr id="55" name="Овал 54"/>
          <p:cNvSpPr/>
          <p:nvPr/>
        </p:nvSpPr>
        <p:spPr>
          <a:xfrm>
            <a:off x="1186642" y="6226673"/>
            <a:ext cx="106190" cy="9135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TextBox 55"/>
          <p:cNvSpPr txBox="1"/>
          <p:nvPr/>
        </p:nvSpPr>
        <p:spPr>
          <a:xfrm>
            <a:off x="1837967" y="6036240"/>
            <a:ext cx="4299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3E6C"/>
                </a:solidFill>
              </a:rPr>
              <a:t>-9</a:t>
            </a:r>
            <a:endParaRPr lang="ru-RU" sz="2000" b="1" dirty="0">
              <a:solidFill>
                <a:srgbClr val="003E6C"/>
              </a:solidFill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12616" y="2274948"/>
            <a:ext cx="77586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Найдём точки пересечения параболы с осью абсцисс: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8" name="Прямоугольник 57"/>
              <p:cNvSpPr/>
              <p:nvPr/>
            </p:nvSpPr>
            <p:spPr>
              <a:xfrm>
                <a:off x="6153664" y="2267959"/>
                <a:ext cx="2579168" cy="4070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у=0,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000" i="1">
                            <a:latin typeface="Cambria Math"/>
                          </a:rPr>
                          <m:t>х</m:t>
                        </m:r>
                      </m:e>
                      <m:sup>
                        <m:r>
                          <a:rPr lang="ru-RU" sz="20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ru-RU" sz="2000" i="1">
                        <a:latin typeface="Cambria Math"/>
                      </a:rPr>
                      <m:t>+2х−8=0</m:t>
                    </m:r>
                  </m:oMath>
                </a14:m>
                <a:endParaRPr lang="ru-RU" sz="2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58" name="Прямоугольник 5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3664" y="2267959"/>
                <a:ext cx="2579168" cy="407099"/>
              </a:xfrm>
              <a:prstGeom prst="rect">
                <a:avLst/>
              </a:prstGeom>
              <a:blipFill rotWithShape="1">
                <a:blip r:embed="rId10"/>
                <a:stretch>
                  <a:fillRect l="-2358" t="-5970" b="-2537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9" name="Прямоугольник 58"/>
          <p:cNvSpPr/>
          <p:nvPr/>
        </p:nvSpPr>
        <p:spPr>
          <a:xfrm>
            <a:off x="5542938" y="2591534"/>
            <a:ext cx="91723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i="1" dirty="0"/>
              <a:t>D</a:t>
            </a:r>
            <a:r>
              <a:rPr lang="ru-RU" sz="2000" dirty="0" smtClean="0"/>
              <a:t>=36</a:t>
            </a:r>
            <a:r>
              <a:rPr lang="ru-RU" sz="2000" dirty="0"/>
              <a:t>,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0" name="Прямоугольник 59"/>
              <p:cNvSpPr/>
              <p:nvPr/>
            </p:nvSpPr>
            <p:spPr>
              <a:xfrm>
                <a:off x="6568836" y="2562738"/>
                <a:ext cx="2334357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sz="2000" i="1">
                              <a:latin typeface="Cambria Math"/>
                            </a:rPr>
                            <m:t>х</m:t>
                          </m:r>
                        </m:e>
                        <m:sub>
                          <m:r>
                            <a:rPr lang="ru-RU" sz="2000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ru-RU" sz="2000" i="1">
                          <a:latin typeface="Cambria Math"/>
                        </a:rPr>
                        <m:t>=−4,  </m:t>
                      </m:r>
                      <m:sSub>
                        <m:sSubPr>
                          <m:ctrlPr>
                            <a:rPr lang="ru-RU" sz="2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sz="2000" i="1">
                              <a:latin typeface="Cambria Math"/>
                            </a:rPr>
                            <m:t>х</m:t>
                          </m:r>
                        </m:e>
                        <m:sub>
                          <m:r>
                            <a:rPr lang="ru-RU" sz="2000" i="1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ru-RU" sz="2000" i="1">
                          <a:latin typeface="Cambria Math"/>
                        </a:rPr>
                        <m:t>=2.</m:t>
                      </m:r>
                    </m:oMath>
                  </m:oMathPara>
                </a14:m>
                <a:endParaRPr/>
              </a:p>
            </p:txBody>
          </p:sp>
        </mc:Choice>
        <mc:Fallback xmlns="">
          <p:sp>
            <p:nvSpPr>
              <p:cNvPr id="60" name="Прямоугольник 5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8836" y="2562738"/>
                <a:ext cx="2334357" cy="400110"/>
              </a:xfrm>
              <a:prstGeom prst="rect">
                <a:avLst/>
              </a:prstGeom>
              <a:blipFill rotWithShape="1">
                <a:blip r:embed="rId11"/>
                <a:stretch>
                  <a:fillRect b="-151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" name="Прямоугольник 60"/>
          <p:cNvSpPr/>
          <p:nvPr/>
        </p:nvSpPr>
        <p:spPr>
          <a:xfrm>
            <a:off x="3325504" y="2961062"/>
            <a:ext cx="252639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Построим параболу. </a:t>
            </a:r>
          </a:p>
        </p:txBody>
      </p:sp>
      <p:sp>
        <p:nvSpPr>
          <p:cNvPr id="63" name="Овал 62"/>
          <p:cNvSpPr/>
          <p:nvPr/>
        </p:nvSpPr>
        <p:spPr>
          <a:xfrm>
            <a:off x="1999835" y="4112196"/>
            <a:ext cx="106190" cy="9135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Овал 63"/>
          <p:cNvSpPr/>
          <p:nvPr/>
        </p:nvSpPr>
        <p:spPr>
          <a:xfrm>
            <a:off x="406401" y="4120771"/>
            <a:ext cx="106190" cy="9135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Полилиния 64"/>
          <p:cNvSpPr/>
          <p:nvPr/>
        </p:nvSpPr>
        <p:spPr>
          <a:xfrm flipH="1">
            <a:off x="1259136" y="4203552"/>
            <a:ext cx="793794" cy="2093990"/>
          </a:xfrm>
          <a:custGeom>
            <a:avLst/>
            <a:gdLst>
              <a:gd name="connsiteX0" fmla="*/ 0 w 946852"/>
              <a:gd name="connsiteY0" fmla="*/ 0 h 2275387"/>
              <a:gd name="connsiteX1" fmla="*/ 157655 w 946852"/>
              <a:gd name="connsiteY1" fmla="*/ 788275 h 2275387"/>
              <a:gd name="connsiteX2" fmla="*/ 283779 w 946852"/>
              <a:gd name="connsiteY2" fmla="*/ 1198179 h 2275387"/>
              <a:gd name="connsiteX3" fmla="*/ 504496 w 946852"/>
              <a:gd name="connsiteY3" fmla="*/ 1765737 h 2275387"/>
              <a:gd name="connsiteX4" fmla="*/ 756744 w 946852"/>
              <a:gd name="connsiteY4" fmla="*/ 2175641 h 2275387"/>
              <a:gd name="connsiteX5" fmla="*/ 930165 w 946852"/>
              <a:gd name="connsiteY5" fmla="*/ 2270234 h 2275387"/>
              <a:gd name="connsiteX6" fmla="*/ 930165 w 946852"/>
              <a:gd name="connsiteY6" fmla="*/ 2254468 h 2275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46852" h="2275387">
                <a:moveTo>
                  <a:pt x="0" y="0"/>
                </a:moveTo>
                <a:cubicBezTo>
                  <a:pt x="55179" y="294289"/>
                  <a:pt x="110359" y="588579"/>
                  <a:pt x="157655" y="788275"/>
                </a:cubicBezTo>
                <a:cubicBezTo>
                  <a:pt x="204951" y="987971"/>
                  <a:pt x="225972" y="1035269"/>
                  <a:pt x="283779" y="1198179"/>
                </a:cubicBezTo>
                <a:cubicBezTo>
                  <a:pt x="341586" y="1361089"/>
                  <a:pt x="425669" y="1602827"/>
                  <a:pt x="504496" y="1765737"/>
                </a:cubicBezTo>
                <a:cubicBezTo>
                  <a:pt x="583323" y="1928647"/>
                  <a:pt x="685799" y="2091558"/>
                  <a:pt x="756744" y="2175641"/>
                </a:cubicBezTo>
                <a:cubicBezTo>
                  <a:pt x="827689" y="2259724"/>
                  <a:pt x="901262" y="2257096"/>
                  <a:pt x="930165" y="2270234"/>
                </a:cubicBezTo>
                <a:cubicBezTo>
                  <a:pt x="959068" y="2283372"/>
                  <a:pt x="944616" y="2268920"/>
                  <a:pt x="930165" y="2254468"/>
                </a:cubicBezTo>
              </a:path>
            </a:pathLst>
          </a:cu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6" name="Полилиния 65"/>
          <p:cNvSpPr/>
          <p:nvPr/>
        </p:nvSpPr>
        <p:spPr>
          <a:xfrm>
            <a:off x="459496" y="4203552"/>
            <a:ext cx="799640" cy="2093990"/>
          </a:xfrm>
          <a:custGeom>
            <a:avLst/>
            <a:gdLst>
              <a:gd name="connsiteX0" fmla="*/ 0 w 946852"/>
              <a:gd name="connsiteY0" fmla="*/ 0 h 2275387"/>
              <a:gd name="connsiteX1" fmla="*/ 157655 w 946852"/>
              <a:gd name="connsiteY1" fmla="*/ 788275 h 2275387"/>
              <a:gd name="connsiteX2" fmla="*/ 283779 w 946852"/>
              <a:gd name="connsiteY2" fmla="*/ 1198179 h 2275387"/>
              <a:gd name="connsiteX3" fmla="*/ 504496 w 946852"/>
              <a:gd name="connsiteY3" fmla="*/ 1765737 h 2275387"/>
              <a:gd name="connsiteX4" fmla="*/ 756744 w 946852"/>
              <a:gd name="connsiteY4" fmla="*/ 2175641 h 2275387"/>
              <a:gd name="connsiteX5" fmla="*/ 930165 w 946852"/>
              <a:gd name="connsiteY5" fmla="*/ 2270234 h 2275387"/>
              <a:gd name="connsiteX6" fmla="*/ 930165 w 946852"/>
              <a:gd name="connsiteY6" fmla="*/ 2254468 h 2275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46852" h="2275387">
                <a:moveTo>
                  <a:pt x="0" y="0"/>
                </a:moveTo>
                <a:cubicBezTo>
                  <a:pt x="55179" y="294289"/>
                  <a:pt x="110359" y="588579"/>
                  <a:pt x="157655" y="788275"/>
                </a:cubicBezTo>
                <a:cubicBezTo>
                  <a:pt x="204951" y="987971"/>
                  <a:pt x="225972" y="1035269"/>
                  <a:pt x="283779" y="1198179"/>
                </a:cubicBezTo>
                <a:cubicBezTo>
                  <a:pt x="341586" y="1361089"/>
                  <a:pt x="425669" y="1602827"/>
                  <a:pt x="504496" y="1765737"/>
                </a:cubicBezTo>
                <a:cubicBezTo>
                  <a:pt x="583323" y="1928647"/>
                  <a:pt x="685799" y="2091558"/>
                  <a:pt x="756744" y="2175641"/>
                </a:cubicBezTo>
                <a:cubicBezTo>
                  <a:pt x="827689" y="2259724"/>
                  <a:pt x="901262" y="2257096"/>
                  <a:pt x="930165" y="2270234"/>
                </a:cubicBezTo>
                <a:cubicBezTo>
                  <a:pt x="959068" y="2283372"/>
                  <a:pt x="944616" y="2268920"/>
                  <a:pt x="930165" y="2254468"/>
                </a:cubicBezTo>
              </a:path>
            </a:pathLst>
          </a:cu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67" name="Прямая соединительная линия 66"/>
          <p:cNvCxnSpPr/>
          <p:nvPr/>
        </p:nvCxnSpPr>
        <p:spPr>
          <a:xfrm>
            <a:off x="196786" y="2791589"/>
            <a:ext cx="236923" cy="133954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единительная линия 69"/>
          <p:cNvCxnSpPr/>
          <p:nvPr/>
        </p:nvCxnSpPr>
        <p:spPr>
          <a:xfrm flipH="1">
            <a:off x="2070097" y="2791589"/>
            <a:ext cx="228368" cy="1372929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2" name="Прямоугольник 71"/>
              <p:cNvSpPr/>
              <p:nvPr/>
            </p:nvSpPr>
            <p:spPr>
              <a:xfrm>
                <a:off x="3334641" y="3243501"/>
                <a:ext cx="5836934" cy="74751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2000" dirty="0" smtClean="0">
                    <a:latin typeface="Times New Roman" pitchFamily="18" charset="0"/>
                    <a:cs typeface="Times New Roman" pitchFamily="18" charset="0"/>
                  </a:rPr>
                  <a:t> Чтобы </a:t>
                </a:r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получить график функции </a:t>
                </a:r>
                <a14:m>
                  <m:oMath xmlns:m="http://schemas.openxmlformats.org/officeDocument/2006/math">
                    <m:r>
                      <a:rPr lang="ru-RU" sz="2000" i="1">
                        <a:latin typeface="Cambria Math"/>
                      </a:rPr>
                      <m:t>у=</m:t>
                    </m:r>
                    <m:d>
                      <m:dPr>
                        <m:begChr m:val="|"/>
                        <m:endChr m:val="|"/>
                        <m:ctrlPr>
                          <a:rPr lang="ru-RU" sz="20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2000" i="1">
                                <a:latin typeface="Cambria Math"/>
                              </a:rPr>
                              <m:t>х</m:t>
                            </m:r>
                          </m:e>
                          <m:sup>
                            <m:r>
                              <a:rPr lang="ru-RU" sz="20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ru-RU" sz="2000" i="1">
                            <a:latin typeface="Cambria Math"/>
                          </a:rPr>
                          <m:t>+2х−8</m:t>
                        </m:r>
                      </m:e>
                    </m:d>
                  </m:oMath>
                </a14:m>
                <a:endParaRPr lang="ru-RU" sz="20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 надо учитывать, что для этой функции  </a:t>
                </a:r>
                <a14:m>
                  <m:oMath xmlns:m="http://schemas.openxmlformats.org/officeDocument/2006/math">
                    <m:r>
                      <a:rPr lang="ru-RU" sz="2000" i="1">
                        <a:latin typeface="Cambria Math"/>
                      </a:rPr>
                      <m:t>у≥0</m:t>
                    </m:r>
                  </m:oMath>
                </a14:m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. </a:t>
                </a:r>
              </a:p>
            </p:txBody>
          </p:sp>
        </mc:Choice>
        <mc:Fallback xmlns="">
          <p:sp>
            <p:nvSpPr>
              <p:cNvPr id="72" name="Прямоугольник 7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34641" y="3243501"/>
                <a:ext cx="5836934" cy="747512"/>
              </a:xfrm>
              <a:prstGeom prst="rect">
                <a:avLst/>
              </a:prstGeom>
              <a:blipFill rotWithShape="1">
                <a:blip r:embed="rId12"/>
                <a:stretch>
                  <a:fillRect t="-1626" b="-1382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3" name="Прямоугольник 72"/>
              <p:cNvSpPr/>
              <p:nvPr/>
            </p:nvSpPr>
            <p:spPr>
              <a:xfrm>
                <a:off x="3369202" y="3887230"/>
                <a:ext cx="5610984" cy="74751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2000" dirty="0" smtClean="0">
                    <a:latin typeface="Times New Roman" pitchFamily="18" charset="0"/>
                    <a:cs typeface="Times New Roman" pitchFamily="18" charset="0"/>
                  </a:rPr>
                  <a:t> Нам </a:t>
                </a:r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нужно построить график функции </a:t>
                </a:r>
                <a14:m>
                  <m:oMath xmlns:m="http://schemas.openxmlformats.org/officeDocument/2006/math">
                    <m:r>
                      <a:rPr lang="ru-RU" sz="2000" b="0" i="0" smtClean="0">
                        <a:latin typeface="Cambria Math"/>
                      </a:rPr>
                      <m:t> </m:t>
                    </m:r>
                    <m:r>
                      <a:rPr lang="ru-RU" sz="2000" i="1">
                        <a:latin typeface="Cambria Math"/>
                      </a:rPr>
                      <m:t>у=−</m:t>
                    </m:r>
                    <m:d>
                      <m:dPr>
                        <m:begChr m:val="|"/>
                        <m:endChr m:val="|"/>
                        <m:ctrlPr>
                          <a:rPr lang="ru-RU" sz="20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2000" i="1">
                                <a:latin typeface="Cambria Math"/>
                              </a:rPr>
                              <m:t>х</m:t>
                            </m:r>
                          </m:e>
                          <m:sup>
                            <m:r>
                              <a:rPr lang="ru-RU" sz="20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ru-RU" sz="2000" i="1">
                            <a:latin typeface="Cambria Math"/>
                          </a:rPr>
                          <m:t>+2х−8</m:t>
                        </m:r>
                      </m:e>
                    </m:d>
                  </m:oMath>
                </a14:m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,  следовательно:  </a:t>
                </a:r>
                <a14:m>
                  <m:oMath xmlns:m="http://schemas.openxmlformats.org/officeDocument/2006/math">
                    <m:r>
                      <a:rPr lang="ru-RU" sz="2000" i="1">
                        <a:latin typeface="Cambria Math"/>
                      </a:rPr>
                      <m:t>у≤0.</m:t>
                    </m:r>
                  </m:oMath>
                </a14:m>
                <a:endParaRPr lang="ru-RU" sz="2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73" name="Прямоугольник 7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69202" y="3887230"/>
                <a:ext cx="5610984" cy="747512"/>
              </a:xfrm>
              <a:prstGeom prst="rect">
                <a:avLst/>
              </a:prstGeom>
              <a:blipFill rotWithShape="1">
                <a:blip r:embed="rId13"/>
                <a:stretch>
                  <a:fillRect l="-109" t="-4098" b="-1147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5" name="Полилиния 74"/>
          <p:cNvSpPr/>
          <p:nvPr/>
        </p:nvSpPr>
        <p:spPr>
          <a:xfrm rot="10800000">
            <a:off x="1289199" y="2109561"/>
            <a:ext cx="799640" cy="2093990"/>
          </a:xfrm>
          <a:custGeom>
            <a:avLst/>
            <a:gdLst>
              <a:gd name="connsiteX0" fmla="*/ 0 w 946852"/>
              <a:gd name="connsiteY0" fmla="*/ 0 h 2275387"/>
              <a:gd name="connsiteX1" fmla="*/ 157655 w 946852"/>
              <a:gd name="connsiteY1" fmla="*/ 788275 h 2275387"/>
              <a:gd name="connsiteX2" fmla="*/ 283779 w 946852"/>
              <a:gd name="connsiteY2" fmla="*/ 1198179 h 2275387"/>
              <a:gd name="connsiteX3" fmla="*/ 504496 w 946852"/>
              <a:gd name="connsiteY3" fmla="*/ 1765737 h 2275387"/>
              <a:gd name="connsiteX4" fmla="*/ 756744 w 946852"/>
              <a:gd name="connsiteY4" fmla="*/ 2175641 h 2275387"/>
              <a:gd name="connsiteX5" fmla="*/ 930165 w 946852"/>
              <a:gd name="connsiteY5" fmla="*/ 2270234 h 2275387"/>
              <a:gd name="connsiteX6" fmla="*/ 930165 w 946852"/>
              <a:gd name="connsiteY6" fmla="*/ 2254468 h 2275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46852" h="2275387">
                <a:moveTo>
                  <a:pt x="0" y="0"/>
                </a:moveTo>
                <a:cubicBezTo>
                  <a:pt x="55179" y="294289"/>
                  <a:pt x="110359" y="588579"/>
                  <a:pt x="157655" y="788275"/>
                </a:cubicBezTo>
                <a:cubicBezTo>
                  <a:pt x="204951" y="987971"/>
                  <a:pt x="225972" y="1035269"/>
                  <a:pt x="283779" y="1198179"/>
                </a:cubicBezTo>
                <a:cubicBezTo>
                  <a:pt x="341586" y="1361089"/>
                  <a:pt x="425669" y="1602827"/>
                  <a:pt x="504496" y="1765737"/>
                </a:cubicBezTo>
                <a:cubicBezTo>
                  <a:pt x="583323" y="1928647"/>
                  <a:pt x="685799" y="2091558"/>
                  <a:pt x="756744" y="2175641"/>
                </a:cubicBezTo>
                <a:cubicBezTo>
                  <a:pt x="827689" y="2259724"/>
                  <a:pt x="901262" y="2257096"/>
                  <a:pt x="930165" y="2270234"/>
                </a:cubicBezTo>
                <a:cubicBezTo>
                  <a:pt x="959068" y="2283372"/>
                  <a:pt x="944616" y="2268920"/>
                  <a:pt x="930165" y="2254468"/>
                </a:cubicBezTo>
              </a:path>
            </a:pathLst>
          </a:cu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6" name="Полилиния 75"/>
          <p:cNvSpPr/>
          <p:nvPr/>
        </p:nvSpPr>
        <p:spPr>
          <a:xfrm rot="10800000" flipH="1">
            <a:off x="430178" y="2109561"/>
            <a:ext cx="873948" cy="2093990"/>
          </a:xfrm>
          <a:custGeom>
            <a:avLst/>
            <a:gdLst>
              <a:gd name="connsiteX0" fmla="*/ 0 w 946852"/>
              <a:gd name="connsiteY0" fmla="*/ 0 h 2275387"/>
              <a:gd name="connsiteX1" fmla="*/ 157655 w 946852"/>
              <a:gd name="connsiteY1" fmla="*/ 788275 h 2275387"/>
              <a:gd name="connsiteX2" fmla="*/ 283779 w 946852"/>
              <a:gd name="connsiteY2" fmla="*/ 1198179 h 2275387"/>
              <a:gd name="connsiteX3" fmla="*/ 504496 w 946852"/>
              <a:gd name="connsiteY3" fmla="*/ 1765737 h 2275387"/>
              <a:gd name="connsiteX4" fmla="*/ 756744 w 946852"/>
              <a:gd name="connsiteY4" fmla="*/ 2175641 h 2275387"/>
              <a:gd name="connsiteX5" fmla="*/ 930165 w 946852"/>
              <a:gd name="connsiteY5" fmla="*/ 2270234 h 2275387"/>
              <a:gd name="connsiteX6" fmla="*/ 930165 w 946852"/>
              <a:gd name="connsiteY6" fmla="*/ 2254468 h 2275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46852" h="2275387">
                <a:moveTo>
                  <a:pt x="0" y="0"/>
                </a:moveTo>
                <a:cubicBezTo>
                  <a:pt x="55179" y="294289"/>
                  <a:pt x="110359" y="588579"/>
                  <a:pt x="157655" y="788275"/>
                </a:cubicBezTo>
                <a:cubicBezTo>
                  <a:pt x="204951" y="987971"/>
                  <a:pt x="225972" y="1035269"/>
                  <a:pt x="283779" y="1198179"/>
                </a:cubicBezTo>
                <a:cubicBezTo>
                  <a:pt x="341586" y="1361089"/>
                  <a:pt x="425669" y="1602827"/>
                  <a:pt x="504496" y="1765737"/>
                </a:cubicBezTo>
                <a:cubicBezTo>
                  <a:pt x="583323" y="1928647"/>
                  <a:pt x="685799" y="2091558"/>
                  <a:pt x="756744" y="2175641"/>
                </a:cubicBezTo>
                <a:cubicBezTo>
                  <a:pt x="827689" y="2259724"/>
                  <a:pt x="901262" y="2257096"/>
                  <a:pt x="930165" y="2270234"/>
                </a:cubicBezTo>
                <a:cubicBezTo>
                  <a:pt x="959068" y="2283372"/>
                  <a:pt x="944616" y="2268920"/>
                  <a:pt x="930165" y="2254468"/>
                </a:cubicBezTo>
              </a:path>
            </a:pathLst>
          </a:cu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82" name="Прямая соединительная линия 81"/>
          <p:cNvCxnSpPr/>
          <p:nvPr/>
        </p:nvCxnSpPr>
        <p:spPr>
          <a:xfrm flipH="1">
            <a:off x="-38558" y="4166449"/>
            <a:ext cx="498056" cy="2691551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Прямая соединительная линия 84"/>
          <p:cNvCxnSpPr/>
          <p:nvPr/>
        </p:nvCxnSpPr>
        <p:spPr>
          <a:xfrm>
            <a:off x="2070097" y="4112196"/>
            <a:ext cx="596860" cy="274580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Прямоугольник 90"/>
          <p:cNvSpPr/>
          <p:nvPr/>
        </p:nvSpPr>
        <p:spPr>
          <a:xfrm>
            <a:off x="3384834" y="4581857"/>
            <a:ext cx="536363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Найдем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значения параметра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при которых</a:t>
            </a:r>
          </a:p>
        </p:txBody>
      </p:sp>
      <p:sp>
        <p:nvSpPr>
          <p:cNvPr id="92" name="Прямоугольник 91"/>
          <p:cNvSpPr/>
          <p:nvPr/>
        </p:nvSpPr>
        <p:spPr>
          <a:xfrm>
            <a:off x="3462010" y="4907505"/>
            <a:ext cx="544118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прямая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у=ах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имеет с графиком три или более </a:t>
            </a:r>
          </a:p>
        </p:txBody>
      </p:sp>
      <p:sp>
        <p:nvSpPr>
          <p:cNvPr id="93" name="Прямоугольник 92"/>
          <p:cNvSpPr/>
          <p:nvPr/>
        </p:nvSpPr>
        <p:spPr>
          <a:xfrm>
            <a:off x="3462010" y="5196596"/>
            <a:ext cx="369062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общих точек, используя чертеж.</a:t>
            </a:r>
          </a:p>
        </p:txBody>
      </p:sp>
      <p:cxnSp>
        <p:nvCxnSpPr>
          <p:cNvPr id="95" name="Прямая соединительная линия 94"/>
          <p:cNvCxnSpPr/>
          <p:nvPr/>
        </p:nvCxnSpPr>
        <p:spPr>
          <a:xfrm flipV="1">
            <a:off x="-184127" y="6610735"/>
            <a:ext cx="4367924" cy="2367"/>
          </a:xfrm>
          <a:prstGeom prst="line">
            <a:avLst/>
          </a:prstGeom>
          <a:ln w="571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Овал 98"/>
          <p:cNvSpPr/>
          <p:nvPr/>
        </p:nvSpPr>
        <p:spPr>
          <a:xfrm>
            <a:off x="-38558" y="6150607"/>
            <a:ext cx="199973" cy="19043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1" name="Овал 100"/>
          <p:cNvSpPr/>
          <p:nvPr/>
        </p:nvSpPr>
        <p:spPr>
          <a:xfrm>
            <a:off x="1158351" y="6175553"/>
            <a:ext cx="199973" cy="19043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" name="Овал 101"/>
          <p:cNvSpPr/>
          <p:nvPr/>
        </p:nvSpPr>
        <p:spPr>
          <a:xfrm>
            <a:off x="2461187" y="6177134"/>
            <a:ext cx="199973" cy="19043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3" name="Овал 102"/>
          <p:cNvSpPr/>
          <p:nvPr/>
        </p:nvSpPr>
        <p:spPr>
          <a:xfrm>
            <a:off x="330191" y="4071232"/>
            <a:ext cx="199973" cy="19043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4" name="Овал 103"/>
          <p:cNvSpPr/>
          <p:nvPr/>
        </p:nvSpPr>
        <p:spPr>
          <a:xfrm>
            <a:off x="1970110" y="4062656"/>
            <a:ext cx="199973" cy="19043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0" name="Прямоугольник 99"/>
              <p:cNvSpPr/>
              <p:nvPr/>
            </p:nvSpPr>
            <p:spPr>
              <a:xfrm>
                <a:off x="3569641" y="5646607"/>
                <a:ext cx="3091808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Следовательно </a:t>
                </a:r>
                <a14:m>
                  <m:oMath xmlns:m="http://schemas.openxmlformats.org/officeDocument/2006/math">
                    <m:r>
                      <a:rPr lang="ru-RU" sz="2000" i="1">
                        <a:latin typeface="Cambria Math"/>
                      </a:rPr>
                      <m:t>а∈</m:t>
                    </m:r>
                    <m:d>
                      <m:dPr>
                        <m:begChr m:val="["/>
                        <m:endChr m:val=""/>
                        <m:ctrlPr>
                          <a:rPr lang="ru-RU" sz="2000" i="1">
                            <a:latin typeface="Cambria Math"/>
                          </a:rPr>
                        </m:ctrlPr>
                      </m:dPr>
                      <m:e>
                        <m:r>
                          <a:rPr lang="ru-RU" sz="2000" i="1">
                            <a:latin typeface="Cambria Math"/>
                          </a:rPr>
                          <m:t>−9;</m:t>
                        </m:r>
                        <m:d>
                          <m:dPr>
                            <m:begChr m:val=""/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ru-RU" sz="2000" i="1">
                                <a:latin typeface="Cambria Math"/>
                              </a:rPr>
                              <m:t>0</m:t>
                            </m:r>
                          </m:e>
                        </m:d>
                      </m:e>
                    </m:d>
                  </m:oMath>
                </a14:m>
                <a:endParaRPr lang="ru-RU" sz="2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100" name="Прямоугольник 9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9641" y="5646607"/>
                <a:ext cx="3091808" cy="400110"/>
              </a:xfrm>
              <a:prstGeom prst="rect">
                <a:avLst/>
              </a:prstGeom>
              <a:blipFill rotWithShape="1">
                <a:blip r:embed="rId14"/>
                <a:stretch>
                  <a:fillRect l="-2170" t="-124242" r="-19132" b="-19090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5" name="Прямоугольник 104"/>
              <p:cNvSpPr/>
              <p:nvPr/>
            </p:nvSpPr>
            <p:spPr>
              <a:xfrm>
                <a:off x="6857247" y="6097376"/>
                <a:ext cx="2072619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2400" dirty="0">
                    <a:latin typeface="Times New Roman" pitchFamily="18" charset="0"/>
                    <a:cs typeface="Times New Roman" pitchFamily="18" charset="0"/>
                  </a:rPr>
                  <a:t>Ответ: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"/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ru-RU" sz="2400" i="1">
                            <a:latin typeface="Cambria Math"/>
                          </a:rPr>
                          <m:t>−9;</m:t>
                        </m:r>
                        <m:d>
                          <m:dPr>
                            <m:begChr m:val=""/>
                            <m:ctrlPr>
                              <a:rPr lang="ru-RU" sz="24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ru-RU" sz="2400" i="1">
                                <a:latin typeface="Cambria Math"/>
                              </a:rPr>
                              <m:t>0</m:t>
                            </m:r>
                          </m:e>
                        </m:d>
                      </m:e>
                    </m:d>
                  </m:oMath>
                </a14:m>
                <a:endParaRPr lang="ru-RU" sz="2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105" name="Прямоугольник 10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7247" y="6097376"/>
                <a:ext cx="2072619" cy="461665"/>
              </a:xfrm>
              <a:prstGeom prst="rect">
                <a:avLst/>
              </a:prstGeom>
              <a:blipFill rotWithShape="1">
                <a:blip r:embed="rId15"/>
                <a:stretch>
                  <a:fillRect l="-4706" t="-128947" r="-34412" b="-19605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19777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3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3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3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3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3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000"/>
                            </p:stCondLst>
                            <p:childTnLst>
                              <p:par>
                                <p:cTn id="92" presetID="53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2000"/>
                            </p:stCondLst>
                            <p:childTnLst>
                              <p:par>
                                <p:cTn id="108" presetID="22" presetClass="entr" presetSubtype="1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0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5500"/>
                            </p:stCondLst>
                            <p:childTnLst>
                              <p:par>
                                <p:cTn id="1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4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7500"/>
                            </p:stCondLst>
                            <p:childTnLst>
                              <p:par>
                                <p:cTn id="1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9500"/>
                            </p:stCondLst>
                            <p:childTnLst>
                              <p:par>
                                <p:cTn id="1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2000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2000"/>
                            </p:stCondLst>
                            <p:childTnLst>
                              <p:par>
                                <p:cTn id="129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2000"/>
                                        <p:tgtEl>
                                          <p:spTgt spid="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4500"/>
                            </p:stCondLst>
                            <p:childTnLst>
                              <p:par>
                                <p:cTn id="133" presetID="9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4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7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7500"/>
                            </p:stCondLst>
                            <p:childTnLst>
                              <p:par>
                                <p:cTn id="140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2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6" dur="2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2000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2000"/>
                            </p:stCondLst>
                            <p:childTnLst>
                              <p:par>
                                <p:cTn id="153" presetID="9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3500"/>
                            </p:stCondLst>
                            <p:childTnLst>
                              <p:par>
                                <p:cTn id="160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3500"/>
                            </p:stCondLst>
                            <p:childTnLst>
                              <p:par>
                                <p:cTn id="165" presetID="9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5000"/>
                            </p:stCondLst>
                            <p:childTnLst>
                              <p:par>
                                <p:cTn id="169" presetID="2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1" dur="2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8000"/>
                            </p:stCondLst>
                            <p:childTnLst>
                              <p:par>
                                <p:cTn id="173" presetID="9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7" presetID="2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9" dur="2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4" dur="2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2000"/>
                            </p:stCondLst>
                            <p:childTnLst>
                              <p:par>
                                <p:cTn id="186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8" dur="2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4500"/>
                            </p:stCondLst>
                            <p:childTnLst>
                              <p:par>
                                <p:cTn id="190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2" dur="2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2.96296E-6 L -5.55556E-7 -0.05255 " pathEditMode="relative" rAng="0" ptsTypes="AA">
                                      <p:cBhvr>
                                        <p:cTn id="200" dur="2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6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" fill="hold">
                            <p:stCondLst>
                              <p:cond delay="2000"/>
                            </p:stCondLst>
                            <p:childTnLst>
                              <p:par>
                                <p:cTn id="20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>
                            <p:stCondLst>
                              <p:cond delay="2500"/>
                            </p:stCondLst>
                            <p:childTnLst>
                              <p:par>
                                <p:cTn id="209" presetID="64" presetClass="path" presetSubtype="0" accel="50000" decel="5000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00625 -0.06296 L -0.01406 -0.34445 " pathEditMode="relative" rAng="0" ptsTypes="AA">
                                      <p:cBhvr>
                                        <p:cTn id="210" dur="2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9" y="-140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" fill="hold">
                            <p:stCondLst>
                              <p:cond delay="6000"/>
                            </p:stCondLst>
                            <p:childTnLst>
                              <p:par>
                                <p:cTn id="2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" fill="hold">
                            <p:stCondLst>
                              <p:cond delay="6500"/>
                            </p:stCondLst>
                            <p:childTnLst>
                              <p:par>
                                <p:cTn id="217" presetID="22" presetClass="entr" presetSubtype="8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9" dur="2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21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3" dur="2000"/>
                                        <p:tgtEl>
                                          <p:spTgt spid="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8" grpId="0"/>
      <p:bldP spid="49" grpId="0"/>
      <p:bldP spid="50" grpId="0"/>
      <p:bldP spid="51" grpId="0"/>
      <p:bldP spid="37" grpId="0" build="p"/>
      <p:bldP spid="42" grpId="0" animBg="1"/>
      <p:bldP spid="44" grpId="0" animBg="1"/>
      <p:bldP spid="45" grpId="0" animBg="1"/>
      <p:bldP spid="46" grpId="0"/>
      <p:bldP spid="52" grpId="0" animBg="1"/>
      <p:bldP spid="53" grpId="0" animBg="1"/>
      <p:bldP spid="54" grpId="0"/>
      <p:bldP spid="55" grpId="0" animBg="1"/>
      <p:bldP spid="56" grpId="0"/>
      <p:bldP spid="57" grpId="0"/>
      <p:bldP spid="58" grpId="0" animBg="1"/>
      <p:bldP spid="59" grpId="0"/>
      <p:bldP spid="60" grpId="0" animBg="1"/>
      <p:bldP spid="61" grpId="0"/>
      <p:bldP spid="63" grpId="0" animBg="1"/>
      <p:bldP spid="64" grpId="0" animBg="1"/>
      <p:bldP spid="65" grpId="0" animBg="1"/>
      <p:bldP spid="65" grpId="1" animBg="1"/>
      <p:bldP spid="65" grpId="2" animBg="1"/>
      <p:bldP spid="66" grpId="0" animBg="1"/>
      <p:bldP spid="66" grpId="1" animBg="1"/>
      <p:bldP spid="66" grpId="2" animBg="1"/>
      <p:bldP spid="75" grpId="0" animBg="1"/>
      <p:bldP spid="75" grpId="1" animBg="1"/>
      <p:bldP spid="76" grpId="0" animBg="1"/>
      <p:bldP spid="76" grpId="1" animBg="1"/>
      <p:bldP spid="91" grpId="0"/>
      <p:bldP spid="92" grpId="0"/>
      <p:bldP spid="93" grpId="0"/>
      <p:bldP spid="99" grpId="0" animBg="1"/>
      <p:bldP spid="101" grpId="0" animBg="1"/>
      <p:bldP spid="102" grpId="0" animBg="1"/>
      <p:bldP spid="103" grpId="0" animBg="1"/>
      <p:bldP spid="104" grpId="0" animBg="1"/>
      <p:bldP spid="10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072066" y="1071546"/>
          <a:ext cx="3672000" cy="3657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7200"/>
                <a:gridCol w="367200"/>
                <a:gridCol w="367200"/>
                <a:gridCol w="367200"/>
                <a:gridCol w="367200"/>
                <a:gridCol w="367200"/>
                <a:gridCol w="367200"/>
                <a:gridCol w="367200"/>
                <a:gridCol w="367200"/>
                <a:gridCol w="367200"/>
              </a:tblGrid>
              <a:tr h="328558"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</a:tr>
              <a:tr h="328558"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</a:tr>
              <a:tr h="328558"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</a:tr>
              <a:tr h="328558"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</a:tr>
              <a:tr h="328558"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</a:tr>
              <a:tr h="328558"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</a:tr>
              <a:tr h="328558"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</a:tr>
              <a:tr h="328558"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</a:tr>
              <a:tr h="328558"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</a:tr>
              <a:tr h="328558"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5" name="Прямая со стрелкой 4"/>
          <p:cNvCxnSpPr/>
          <p:nvPr/>
        </p:nvCxnSpPr>
        <p:spPr>
          <a:xfrm>
            <a:off x="5072066" y="2891762"/>
            <a:ext cx="3571900" cy="1588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rot="5400000" flipH="1" flipV="1">
            <a:off x="5300101" y="2750339"/>
            <a:ext cx="3214710" cy="1588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142852"/>
            <a:ext cx="557213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93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itchFamily="18" charset="0"/>
              </a:rPr>
              <a:t>Постройте график  функции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itchFamily="18" charset="0"/>
              </a:rPr>
              <a:t> 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itchFamily="18" charset="0"/>
              </a:rPr>
              <a:t> 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itchFamily="18" charset="0"/>
              </a:rPr>
              <a:t> 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cs typeface="Times New Roman" pitchFamily="18" charset="0"/>
            </a:endParaRPr>
          </a:p>
          <a:p>
            <a:pPr marL="0" marR="0" lvl="0" indent="1793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itchFamily="18" charset="0"/>
              </a:rPr>
              <a:t>и определите, при каких        значениях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itchFamily="18" charset="0"/>
              </a:rPr>
              <a:t>m</a:t>
            </a:r>
            <a:r>
              <a:rPr lang="en-US" sz="2400" dirty="0" smtClean="0"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itchFamily="18" charset="0"/>
              </a:rPr>
              <a:t>прямая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itchFamily="18" charset="0"/>
              </a:rPr>
              <a:t> y=m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itchFamily="18" charset="0"/>
              </a:rPr>
              <a:t>имеет</a:t>
            </a:r>
          </a:p>
          <a:p>
            <a:pPr marL="0" marR="0" lvl="0" indent="1793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itchFamily="18" charset="0"/>
              </a:rPr>
              <a:t> с графиком ровно одну общую точку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028" name="AutoShape 4" descr="https://oge.sdamgia.ru/formula/svg/ed/edac15508f0e0648cb01dde0b42e9aeb.svg"/>
          <p:cNvSpPr>
            <a:spLocks noChangeAspect="1" noChangeArrowheads="1"/>
          </p:cNvSpPr>
          <p:nvPr/>
        </p:nvSpPr>
        <p:spPr bwMode="auto">
          <a:xfrm>
            <a:off x="20447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9" name="AutoShape 5" descr="https://oge.sdamgia.ru/formula/svg/8c/8ce4b16b22b58894aa86c421e8759df3.svg"/>
          <p:cNvSpPr>
            <a:spLocks noChangeAspect="1" noChangeArrowheads="1"/>
          </p:cNvSpPr>
          <p:nvPr/>
        </p:nvSpPr>
        <p:spPr bwMode="auto">
          <a:xfrm>
            <a:off x="440372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oge.sdamgia.ru/formula/svg/62/624990db4b5fbcc7ac4962dfff4592ee.svg"/>
          <p:cNvSpPr>
            <a:spLocks noChangeAspect="1" noChangeArrowheads="1"/>
          </p:cNvSpPr>
          <p:nvPr/>
        </p:nvSpPr>
        <p:spPr bwMode="auto">
          <a:xfrm>
            <a:off x="4989513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" name="Объект 1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79296" y="0"/>
            <a:ext cx="3275013" cy="852488"/>
          </a:xfrm>
          <a:prstGeom prst="rect">
            <a:avLst/>
          </a:prstGeom>
          <a:noFill/>
        </p:spPr>
      </p:pic>
      <p:cxnSp>
        <p:nvCxnSpPr>
          <p:cNvPr id="26" name="Прямая соединительная линия 25"/>
          <p:cNvCxnSpPr/>
          <p:nvPr/>
        </p:nvCxnSpPr>
        <p:spPr>
          <a:xfrm rot="5400000">
            <a:off x="5465769" y="3106735"/>
            <a:ext cx="357190" cy="1588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V="1">
            <a:off x="5286380" y="2390464"/>
            <a:ext cx="3429024" cy="984350"/>
          </a:xfrm>
          <a:prstGeom prst="line">
            <a:avLst/>
          </a:prstGeom>
          <a:ln w="38100">
            <a:solidFill>
              <a:srgbClr val="7030A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" name="Объект 4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23158" y="2951096"/>
            <a:ext cx="396156" cy="391448"/>
          </a:xfrm>
          <a:prstGeom prst="rect">
            <a:avLst/>
          </a:prstGeom>
          <a:noFill/>
        </p:spPr>
      </p:pic>
      <p:pic>
        <p:nvPicPr>
          <p:cNvPr id="45" name="Объект 44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81763" y="1058033"/>
            <a:ext cx="436562" cy="462034"/>
          </a:xfrm>
          <a:prstGeom prst="rect">
            <a:avLst/>
          </a:prstGeom>
          <a:noFill/>
        </p:spPr>
      </p:pic>
      <p:pic>
        <p:nvPicPr>
          <p:cNvPr id="1035" name="Object 11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624428" y="2886170"/>
            <a:ext cx="200025" cy="260350"/>
          </a:xfrm>
          <a:prstGeom prst="rect">
            <a:avLst/>
          </a:prstGeom>
          <a:noFill/>
        </p:spPr>
      </p:pic>
      <p:pic>
        <p:nvPicPr>
          <p:cNvPr id="47" name="Object 11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956425" y="2890840"/>
            <a:ext cx="200025" cy="252408"/>
          </a:xfrm>
          <a:prstGeom prst="rect">
            <a:avLst/>
          </a:prstGeom>
          <a:noFill/>
        </p:spPr>
      </p:pic>
      <p:pic>
        <p:nvPicPr>
          <p:cNvPr id="48" name="Object 11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600572" y="3033064"/>
            <a:ext cx="319087" cy="260350"/>
          </a:xfrm>
          <a:prstGeom prst="rect">
            <a:avLst/>
          </a:prstGeom>
          <a:noFill/>
        </p:spPr>
      </p:pic>
      <p:pic>
        <p:nvPicPr>
          <p:cNvPr id="49" name="Object 11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257226" y="2867845"/>
            <a:ext cx="139700" cy="233870"/>
          </a:xfrm>
          <a:prstGeom prst="rect">
            <a:avLst/>
          </a:prstGeom>
          <a:noFill/>
        </p:spPr>
      </p:pic>
      <p:pic>
        <p:nvPicPr>
          <p:cNvPr id="1039" name="Object 11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937659" y="2299232"/>
            <a:ext cx="139700" cy="233870"/>
          </a:xfrm>
          <a:prstGeom prst="rect">
            <a:avLst/>
          </a:prstGeom>
          <a:noFill/>
        </p:spPr>
      </p:pic>
      <p:sp>
        <p:nvSpPr>
          <p:cNvPr id="28" name="TextBox 27"/>
          <p:cNvSpPr txBox="1"/>
          <p:nvPr/>
        </p:nvSpPr>
        <p:spPr>
          <a:xfrm>
            <a:off x="142844" y="2071678"/>
            <a:ext cx="374173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/>
            <a:r>
              <a:rPr lang="ru-RU" sz="2400" dirty="0" smtClean="0"/>
              <a:t>1) Область определения</a:t>
            </a:r>
          </a:p>
          <a:p>
            <a:pPr marL="457200" indent="-457200"/>
            <a:r>
              <a:rPr lang="ru-RU" sz="2400" dirty="0" smtClean="0"/>
              <a:t>функции: </a:t>
            </a:r>
            <a:r>
              <a:rPr lang="ru-RU" sz="2400" i="1" dirty="0" smtClean="0"/>
              <a:t> </a:t>
            </a:r>
            <a:endParaRPr lang="ru-RU" sz="2400" i="1" dirty="0"/>
          </a:p>
        </p:txBody>
      </p:sp>
      <p:pic>
        <p:nvPicPr>
          <p:cNvPr id="19472" name="Object 11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8020077" y="2867025"/>
            <a:ext cx="338137" cy="320675"/>
          </a:xfrm>
          <a:prstGeom prst="rect">
            <a:avLst/>
          </a:prstGeom>
          <a:noFill/>
        </p:spPr>
      </p:pic>
      <p:cxnSp>
        <p:nvCxnSpPr>
          <p:cNvPr id="33" name="Прямая соединительная линия 32"/>
          <p:cNvCxnSpPr/>
          <p:nvPr/>
        </p:nvCxnSpPr>
        <p:spPr>
          <a:xfrm>
            <a:off x="5500694" y="2528052"/>
            <a:ext cx="2928958" cy="1588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4214810" y="6215082"/>
            <a:ext cx="30861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Ответ: </a:t>
            </a:r>
            <a:r>
              <a:rPr lang="en-US" sz="2400" dirty="0" smtClean="0"/>
              <a:t>m=1, m=-1</a:t>
            </a:r>
            <a:r>
              <a:rPr lang="ru-RU" sz="2400" dirty="0" smtClean="0"/>
              <a:t>    </a:t>
            </a:r>
            <a:endParaRPr lang="ru-RU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214470" y="3000372"/>
            <a:ext cx="4216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/>
            <a:r>
              <a:rPr lang="ru-RU" sz="2400" dirty="0" smtClean="0"/>
              <a:t>2) Упростим правую часть  </a:t>
            </a:r>
          </a:p>
          <a:p>
            <a:pPr marL="457200" indent="-457200"/>
            <a:r>
              <a:rPr lang="ru-RU" sz="2400" dirty="0" smtClean="0"/>
              <a:t>формулы:</a:t>
            </a:r>
            <a:endParaRPr lang="ru-RU" sz="2400" dirty="0"/>
          </a:p>
        </p:txBody>
      </p:sp>
      <p:pic>
        <p:nvPicPr>
          <p:cNvPr id="19475" name="Object 19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142844" y="3964315"/>
            <a:ext cx="4654053" cy="2286016"/>
          </a:xfrm>
          <a:prstGeom prst="rect">
            <a:avLst/>
          </a:prstGeom>
          <a:noFill/>
        </p:spPr>
      </p:pic>
      <p:pic>
        <p:nvPicPr>
          <p:cNvPr id="55" name="Object 11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340350" y="2640333"/>
            <a:ext cx="515938" cy="320675"/>
          </a:xfrm>
          <a:prstGeom prst="rect">
            <a:avLst/>
          </a:prstGeom>
          <a:noFill/>
        </p:spPr>
      </p:pic>
      <p:cxnSp>
        <p:nvCxnSpPr>
          <p:cNvPr id="60" name="Прямая соединительная линия 59"/>
          <p:cNvCxnSpPr/>
          <p:nvPr/>
        </p:nvCxnSpPr>
        <p:spPr>
          <a:xfrm rot="5400000">
            <a:off x="8037537" y="2749545"/>
            <a:ext cx="357190" cy="1588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/>
          <p:nvPr/>
        </p:nvCxnSpPr>
        <p:spPr>
          <a:xfrm flipV="1">
            <a:off x="5660400" y="2913596"/>
            <a:ext cx="1214446" cy="357190"/>
          </a:xfrm>
          <a:prstGeom prst="line">
            <a:avLst/>
          </a:prstGeom>
          <a:ln w="38100">
            <a:solidFill>
              <a:srgbClr val="7030A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единительная линия 68"/>
          <p:cNvCxnSpPr/>
          <p:nvPr/>
        </p:nvCxnSpPr>
        <p:spPr>
          <a:xfrm flipV="1">
            <a:off x="8208988" y="2363040"/>
            <a:ext cx="571504" cy="174950"/>
          </a:xfrm>
          <a:prstGeom prst="line">
            <a:avLst/>
          </a:prstGeom>
          <a:ln w="38100">
            <a:solidFill>
              <a:srgbClr val="7030A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Полилиния 91"/>
          <p:cNvSpPr/>
          <p:nvPr/>
        </p:nvSpPr>
        <p:spPr>
          <a:xfrm>
            <a:off x="7156450" y="1314450"/>
            <a:ext cx="1473200" cy="1292225"/>
          </a:xfrm>
          <a:custGeom>
            <a:avLst/>
            <a:gdLst>
              <a:gd name="connsiteX0" fmla="*/ 0 w 1473200"/>
              <a:gd name="connsiteY0" fmla="*/ 0 h 1292225"/>
              <a:gd name="connsiteX1" fmla="*/ 120650 w 1473200"/>
              <a:gd name="connsiteY1" fmla="*/ 298450 h 1292225"/>
              <a:gd name="connsiteX2" fmla="*/ 488950 w 1473200"/>
              <a:gd name="connsiteY2" fmla="*/ 914400 h 1292225"/>
              <a:gd name="connsiteX3" fmla="*/ 1066800 w 1473200"/>
              <a:gd name="connsiteY3" fmla="*/ 1231900 h 1292225"/>
              <a:gd name="connsiteX4" fmla="*/ 1473200 w 1473200"/>
              <a:gd name="connsiteY4" fmla="*/ 1276350 h 1292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73200" h="1292225">
                <a:moveTo>
                  <a:pt x="0" y="0"/>
                </a:moveTo>
                <a:cubicBezTo>
                  <a:pt x="19579" y="73025"/>
                  <a:pt x="39158" y="146050"/>
                  <a:pt x="120650" y="298450"/>
                </a:cubicBezTo>
                <a:cubicBezTo>
                  <a:pt x="202142" y="450850"/>
                  <a:pt x="331258" y="758825"/>
                  <a:pt x="488950" y="914400"/>
                </a:cubicBezTo>
                <a:cubicBezTo>
                  <a:pt x="646642" y="1069975"/>
                  <a:pt x="902758" y="1171575"/>
                  <a:pt x="1066800" y="1231900"/>
                </a:cubicBezTo>
                <a:cubicBezTo>
                  <a:pt x="1230842" y="1292225"/>
                  <a:pt x="1352021" y="1284287"/>
                  <a:pt x="1473200" y="1276350"/>
                </a:cubicBezTo>
              </a:path>
            </a:pathLst>
          </a:custGeom>
          <a:ln w="25400"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0" name="Полилиния 99"/>
          <p:cNvSpPr/>
          <p:nvPr/>
        </p:nvSpPr>
        <p:spPr>
          <a:xfrm>
            <a:off x="5200650" y="3175000"/>
            <a:ext cx="1447800" cy="1377950"/>
          </a:xfrm>
          <a:custGeom>
            <a:avLst/>
            <a:gdLst>
              <a:gd name="connsiteX0" fmla="*/ 0 w 1447800"/>
              <a:gd name="connsiteY0" fmla="*/ 0 h 1377950"/>
              <a:gd name="connsiteX1" fmla="*/ 457200 w 1447800"/>
              <a:gd name="connsiteY1" fmla="*/ 88900 h 1377950"/>
              <a:gd name="connsiteX2" fmla="*/ 965200 w 1447800"/>
              <a:gd name="connsiteY2" fmla="*/ 387350 h 1377950"/>
              <a:gd name="connsiteX3" fmla="*/ 1339850 w 1447800"/>
              <a:gd name="connsiteY3" fmla="*/ 1003300 h 1377950"/>
              <a:gd name="connsiteX4" fmla="*/ 1447800 w 1447800"/>
              <a:gd name="connsiteY4" fmla="*/ 1377950 h 1377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7800" h="1377950">
                <a:moveTo>
                  <a:pt x="0" y="0"/>
                </a:moveTo>
                <a:cubicBezTo>
                  <a:pt x="148166" y="12171"/>
                  <a:pt x="296333" y="24342"/>
                  <a:pt x="457200" y="88900"/>
                </a:cubicBezTo>
                <a:cubicBezTo>
                  <a:pt x="618067" y="153458"/>
                  <a:pt x="818092" y="234950"/>
                  <a:pt x="965200" y="387350"/>
                </a:cubicBezTo>
                <a:cubicBezTo>
                  <a:pt x="1112308" y="539750"/>
                  <a:pt x="1259417" y="838200"/>
                  <a:pt x="1339850" y="1003300"/>
                </a:cubicBezTo>
                <a:cubicBezTo>
                  <a:pt x="1420283" y="1168400"/>
                  <a:pt x="1434041" y="1273175"/>
                  <a:pt x="1447800" y="1377950"/>
                </a:cubicBezTo>
              </a:path>
            </a:pathLst>
          </a:custGeom>
          <a:ln w="25400"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1" name="Полилиния 100"/>
          <p:cNvSpPr/>
          <p:nvPr/>
        </p:nvSpPr>
        <p:spPr>
          <a:xfrm>
            <a:off x="5226050" y="3187700"/>
            <a:ext cx="438150" cy="82550"/>
          </a:xfrm>
          <a:custGeom>
            <a:avLst/>
            <a:gdLst>
              <a:gd name="connsiteX0" fmla="*/ 0 w 438150"/>
              <a:gd name="connsiteY0" fmla="*/ 0 h 82550"/>
              <a:gd name="connsiteX1" fmla="*/ 266700 w 438150"/>
              <a:gd name="connsiteY1" fmla="*/ 31750 h 82550"/>
              <a:gd name="connsiteX2" fmla="*/ 438150 w 438150"/>
              <a:gd name="connsiteY2" fmla="*/ 82550 h 82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38150" h="82550">
                <a:moveTo>
                  <a:pt x="0" y="0"/>
                </a:moveTo>
                <a:cubicBezTo>
                  <a:pt x="96837" y="8996"/>
                  <a:pt x="193675" y="17992"/>
                  <a:pt x="266700" y="31750"/>
                </a:cubicBezTo>
                <a:cubicBezTo>
                  <a:pt x="339725" y="45508"/>
                  <a:pt x="388937" y="64029"/>
                  <a:pt x="438150" y="82550"/>
                </a:cubicBezTo>
              </a:path>
            </a:pathLst>
          </a:cu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3" name="Полилиния 102"/>
          <p:cNvSpPr/>
          <p:nvPr/>
        </p:nvSpPr>
        <p:spPr>
          <a:xfrm>
            <a:off x="7137400" y="1301750"/>
            <a:ext cx="1079500" cy="1244600"/>
          </a:xfrm>
          <a:custGeom>
            <a:avLst/>
            <a:gdLst>
              <a:gd name="connsiteX0" fmla="*/ 0 w 1079500"/>
              <a:gd name="connsiteY0" fmla="*/ 0 h 1244600"/>
              <a:gd name="connsiteX1" fmla="*/ 139700 w 1079500"/>
              <a:gd name="connsiteY1" fmla="*/ 298450 h 1244600"/>
              <a:gd name="connsiteX2" fmla="*/ 241300 w 1079500"/>
              <a:gd name="connsiteY2" fmla="*/ 514350 h 1244600"/>
              <a:gd name="connsiteX3" fmla="*/ 355600 w 1079500"/>
              <a:gd name="connsiteY3" fmla="*/ 736600 h 1244600"/>
              <a:gd name="connsiteX4" fmla="*/ 457200 w 1079500"/>
              <a:gd name="connsiteY4" fmla="*/ 889000 h 1244600"/>
              <a:gd name="connsiteX5" fmla="*/ 520700 w 1079500"/>
              <a:gd name="connsiteY5" fmla="*/ 952500 h 1244600"/>
              <a:gd name="connsiteX6" fmla="*/ 635000 w 1079500"/>
              <a:gd name="connsiteY6" fmla="*/ 1035050 h 1244600"/>
              <a:gd name="connsiteX7" fmla="*/ 1079500 w 1079500"/>
              <a:gd name="connsiteY7" fmla="*/ 1244600 h 1244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9500" h="1244600">
                <a:moveTo>
                  <a:pt x="0" y="0"/>
                </a:moveTo>
                <a:lnTo>
                  <a:pt x="139700" y="298450"/>
                </a:lnTo>
                <a:cubicBezTo>
                  <a:pt x="179917" y="384175"/>
                  <a:pt x="205317" y="441325"/>
                  <a:pt x="241300" y="514350"/>
                </a:cubicBezTo>
                <a:cubicBezTo>
                  <a:pt x="277283" y="587375"/>
                  <a:pt x="319617" y="674158"/>
                  <a:pt x="355600" y="736600"/>
                </a:cubicBezTo>
                <a:cubicBezTo>
                  <a:pt x="391583" y="799042"/>
                  <a:pt x="429683" y="853017"/>
                  <a:pt x="457200" y="889000"/>
                </a:cubicBezTo>
                <a:cubicBezTo>
                  <a:pt x="484717" y="924983"/>
                  <a:pt x="491067" y="928158"/>
                  <a:pt x="520700" y="952500"/>
                </a:cubicBezTo>
                <a:cubicBezTo>
                  <a:pt x="550333" y="976842"/>
                  <a:pt x="541867" y="986367"/>
                  <a:pt x="635000" y="1035050"/>
                </a:cubicBezTo>
                <a:cubicBezTo>
                  <a:pt x="728133" y="1083733"/>
                  <a:pt x="903816" y="1164166"/>
                  <a:pt x="1079500" y="1244600"/>
                </a:cubicBezTo>
              </a:path>
            </a:pathLst>
          </a:cu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6838966" y="2828921"/>
            <a:ext cx="142876" cy="142876"/>
          </a:xfrm>
          <a:prstGeom prst="ellipse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4" name="Прямая соединительная линия 103"/>
          <p:cNvCxnSpPr/>
          <p:nvPr/>
        </p:nvCxnSpPr>
        <p:spPr>
          <a:xfrm>
            <a:off x="5143504" y="3268872"/>
            <a:ext cx="2928958" cy="1588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Объект 35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714480" y="2464681"/>
            <a:ext cx="857256" cy="428628"/>
          </a:xfrm>
          <a:prstGeom prst="rect">
            <a:avLst/>
          </a:prstGeom>
          <a:noFill/>
        </p:spPr>
      </p:pic>
      <p:sp>
        <p:nvSpPr>
          <p:cNvPr id="37" name="Управляющая кнопка: сведения 36">
            <a:hlinkClick r:id="rId15" action="ppaction://hlinksldjump"/>
          </p:cNvPr>
          <p:cNvSpPr/>
          <p:nvPr/>
        </p:nvSpPr>
        <p:spPr>
          <a:xfrm>
            <a:off x="2000232" y="3429000"/>
            <a:ext cx="685226" cy="613788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41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19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1000"/>
                                        <p:tgtEl>
                                          <p:spTgt spid="19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5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9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4" dur="2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2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000"/>
                            </p:stCondLst>
                            <p:childTnLst>
                              <p:par>
                                <p:cTn id="6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1" dur="2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4" dur="2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7" dur="2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000"/>
                            </p:stCondLst>
                            <p:childTnLst>
                              <p:par>
                                <p:cTn id="79" presetID="5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80" dur="2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5" presetClass="exit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83" dur="2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54" grpId="0"/>
      <p:bldP spid="39" grpId="0"/>
      <p:bldP spid="92" grpId="0" animBg="1"/>
      <p:bldP spid="92" grpId="1" animBg="1"/>
      <p:bldP spid="92" grpId="2" animBg="1"/>
      <p:bldP spid="100" grpId="0" animBg="1"/>
      <p:bldP spid="100" grpId="1" animBg="1"/>
      <p:bldP spid="101" grpId="0" animBg="1"/>
      <p:bldP spid="103" grpId="0" animBg="1"/>
      <p:bldP spid="27" grpId="0" animBg="1"/>
      <p:bldP spid="3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439"/>
          <p:cNvGrpSpPr>
            <a:grpSpLocks/>
          </p:cNvGrpSpPr>
          <p:nvPr/>
        </p:nvGrpSpPr>
        <p:grpSpPr bwMode="auto">
          <a:xfrm>
            <a:off x="4722" y="2292057"/>
            <a:ext cx="3942906" cy="4463163"/>
            <a:chOff x="2496" y="144"/>
            <a:chExt cx="3072" cy="4032"/>
          </a:xfrm>
        </p:grpSpPr>
        <p:sp>
          <p:nvSpPr>
            <p:cNvPr id="5" name="Line 722"/>
            <p:cNvSpPr>
              <a:spLocks noChangeShapeType="1"/>
            </p:cNvSpPr>
            <p:nvPr/>
          </p:nvSpPr>
          <p:spPr bwMode="auto">
            <a:xfrm>
              <a:off x="5568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  <a:solidFill>
                  <a:prstClr val="black"/>
                </a:solidFill>
              </a:endParaRPr>
            </a:p>
          </p:txBody>
        </p:sp>
        <p:sp>
          <p:nvSpPr>
            <p:cNvPr id="6" name="Line 751"/>
            <p:cNvSpPr>
              <a:spLocks noChangeShapeType="1"/>
            </p:cNvSpPr>
            <p:nvPr/>
          </p:nvSpPr>
          <p:spPr bwMode="auto">
            <a:xfrm>
              <a:off x="2496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  <a:solidFill>
                  <a:prstClr val="black"/>
                </a:solidFill>
              </a:endParaRPr>
            </a:p>
          </p:txBody>
        </p:sp>
        <p:sp>
          <p:nvSpPr>
            <p:cNvPr id="7" name="Line 754"/>
            <p:cNvSpPr>
              <a:spLocks noChangeShapeType="1"/>
            </p:cNvSpPr>
            <p:nvPr/>
          </p:nvSpPr>
          <p:spPr bwMode="auto">
            <a:xfrm>
              <a:off x="2752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  <a:solidFill>
                  <a:prstClr val="black"/>
                </a:solidFill>
              </a:endParaRPr>
            </a:p>
          </p:txBody>
        </p:sp>
        <p:sp>
          <p:nvSpPr>
            <p:cNvPr id="8" name="Line 757"/>
            <p:cNvSpPr>
              <a:spLocks noChangeShapeType="1"/>
            </p:cNvSpPr>
            <p:nvPr/>
          </p:nvSpPr>
          <p:spPr bwMode="auto">
            <a:xfrm>
              <a:off x="3008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  <a:solidFill>
                  <a:prstClr val="black"/>
                </a:solidFill>
              </a:endParaRPr>
            </a:p>
          </p:txBody>
        </p:sp>
        <p:sp>
          <p:nvSpPr>
            <p:cNvPr id="9" name="Line 760"/>
            <p:cNvSpPr>
              <a:spLocks noChangeShapeType="1"/>
            </p:cNvSpPr>
            <p:nvPr/>
          </p:nvSpPr>
          <p:spPr bwMode="auto">
            <a:xfrm>
              <a:off x="3264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  <a:solidFill>
                  <a:prstClr val="black"/>
                </a:solidFill>
              </a:endParaRPr>
            </a:p>
          </p:txBody>
        </p:sp>
        <p:sp>
          <p:nvSpPr>
            <p:cNvPr id="10" name="Line 763"/>
            <p:cNvSpPr>
              <a:spLocks noChangeShapeType="1"/>
            </p:cNvSpPr>
            <p:nvPr/>
          </p:nvSpPr>
          <p:spPr bwMode="auto">
            <a:xfrm>
              <a:off x="3520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  <a:solidFill>
                  <a:prstClr val="black"/>
                </a:solidFill>
              </a:endParaRPr>
            </a:p>
          </p:txBody>
        </p:sp>
        <p:sp>
          <p:nvSpPr>
            <p:cNvPr id="11" name="Line 766"/>
            <p:cNvSpPr>
              <a:spLocks noChangeShapeType="1"/>
            </p:cNvSpPr>
            <p:nvPr/>
          </p:nvSpPr>
          <p:spPr bwMode="auto">
            <a:xfrm>
              <a:off x="3776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  <a:solidFill>
                  <a:prstClr val="black"/>
                </a:solidFill>
              </a:endParaRPr>
            </a:p>
          </p:txBody>
        </p:sp>
        <p:sp>
          <p:nvSpPr>
            <p:cNvPr id="12" name="Line 769"/>
            <p:cNvSpPr>
              <a:spLocks noChangeShapeType="1"/>
            </p:cNvSpPr>
            <p:nvPr/>
          </p:nvSpPr>
          <p:spPr bwMode="auto">
            <a:xfrm>
              <a:off x="4032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  <a:solidFill>
                  <a:prstClr val="black"/>
                </a:solidFill>
              </a:endParaRPr>
            </a:p>
          </p:txBody>
        </p:sp>
        <p:sp>
          <p:nvSpPr>
            <p:cNvPr id="13" name="Line 772"/>
            <p:cNvSpPr>
              <a:spLocks noChangeShapeType="1"/>
            </p:cNvSpPr>
            <p:nvPr/>
          </p:nvSpPr>
          <p:spPr bwMode="auto">
            <a:xfrm>
              <a:off x="4288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  <a:solidFill>
                  <a:prstClr val="black"/>
                </a:solidFill>
              </a:endParaRPr>
            </a:p>
          </p:txBody>
        </p:sp>
        <p:sp>
          <p:nvSpPr>
            <p:cNvPr id="14" name="Line 775"/>
            <p:cNvSpPr>
              <a:spLocks noChangeShapeType="1"/>
            </p:cNvSpPr>
            <p:nvPr/>
          </p:nvSpPr>
          <p:spPr bwMode="auto">
            <a:xfrm>
              <a:off x="4544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  <a:solidFill>
                  <a:prstClr val="black"/>
                </a:solidFill>
              </a:endParaRPr>
            </a:p>
          </p:txBody>
        </p:sp>
        <p:sp>
          <p:nvSpPr>
            <p:cNvPr id="15" name="Line 778"/>
            <p:cNvSpPr>
              <a:spLocks noChangeShapeType="1"/>
            </p:cNvSpPr>
            <p:nvPr/>
          </p:nvSpPr>
          <p:spPr bwMode="auto">
            <a:xfrm>
              <a:off x="4800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  <a:solidFill>
                  <a:prstClr val="black"/>
                </a:solidFill>
              </a:endParaRPr>
            </a:p>
          </p:txBody>
        </p:sp>
        <p:sp>
          <p:nvSpPr>
            <p:cNvPr id="16" name="Line 781"/>
            <p:cNvSpPr>
              <a:spLocks noChangeShapeType="1"/>
            </p:cNvSpPr>
            <p:nvPr/>
          </p:nvSpPr>
          <p:spPr bwMode="auto">
            <a:xfrm>
              <a:off x="5056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  <a:solidFill>
                  <a:prstClr val="black"/>
                </a:solidFill>
              </a:endParaRPr>
            </a:p>
          </p:txBody>
        </p:sp>
        <p:sp>
          <p:nvSpPr>
            <p:cNvPr id="17" name="Line 784"/>
            <p:cNvSpPr>
              <a:spLocks noChangeShapeType="1"/>
            </p:cNvSpPr>
            <p:nvPr/>
          </p:nvSpPr>
          <p:spPr bwMode="auto">
            <a:xfrm>
              <a:off x="5312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  <a:solidFill>
                  <a:prstClr val="black"/>
                </a:solidFill>
              </a:endParaRPr>
            </a:p>
          </p:txBody>
        </p:sp>
        <p:grpSp>
          <p:nvGrpSpPr>
            <p:cNvPr id="18" name="Group 2433"/>
            <p:cNvGrpSpPr>
              <a:grpSpLocks/>
            </p:cNvGrpSpPr>
            <p:nvPr/>
          </p:nvGrpSpPr>
          <p:grpSpPr bwMode="auto">
            <a:xfrm>
              <a:off x="2496" y="144"/>
              <a:ext cx="3072" cy="4032"/>
              <a:chOff x="192" y="144"/>
              <a:chExt cx="5376" cy="4032"/>
            </a:xfrm>
          </p:grpSpPr>
          <p:sp>
            <p:nvSpPr>
              <p:cNvPr id="19" name="Line 719"/>
              <p:cNvSpPr>
                <a:spLocks noChangeShapeType="1"/>
              </p:cNvSpPr>
              <p:nvPr/>
            </p:nvSpPr>
            <p:spPr bwMode="auto">
              <a:xfrm>
                <a:off x="192" y="144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  <a:solidFill>
                    <a:prstClr val="black"/>
                  </a:solidFill>
                </a:endParaRPr>
              </a:p>
            </p:txBody>
          </p:sp>
          <p:sp>
            <p:nvSpPr>
              <p:cNvPr id="20" name="Line 720"/>
              <p:cNvSpPr>
                <a:spLocks noChangeShapeType="1"/>
              </p:cNvSpPr>
              <p:nvPr/>
            </p:nvSpPr>
            <p:spPr bwMode="auto">
              <a:xfrm>
                <a:off x="192" y="4176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  <a:solidFill>
                    <a:prstClr val="black"/>
                  </a:solidFill>
                </a:endParaRPr>
              </a:p>
            </p:txBody>
          </p:sp>
          <p:sp>
            <p:nvSpPr>
              <p:cNvPr id="21" name="Line 725"/>
              <p:cNvSpPr>
                <a:spLocks noChangeShapeType="1"/>
              </p:cNvSpPr>
              <p:nvPr/>
            </p:nvSpPr>
            <p:spPr bwMode="auto">
              <a:xfrm>
                <a:off x="192" y="381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  <a:solidFill>
                    <a:prstClr val="black"/>
                  </a:solidFill>
                </a:endParaRPr>
              </a:p>
            </p:txBody>
          </p:sp>
          <p:sp>
            <p:nvSpPr>
              <p:cNvPr id="22" name="Line 788"/>
              <p:cNvSpPr>
                <a:spLocks noChangeShapeType="1"/>
              </p:cNvSpPr>
              <p:nvPr/>
            </p:nvSpPr>
            <p:spPr bwMode="auto">
              <a:xfrm>
                <a:off x="192" y="618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  <a:solidFill>
                    <a:prstClr val="black"/>
                  </a:solidFill>
                </a:endParaRPr>
              </a:p>
            </p:txBody>
          </p:sp>
          <p:sp>
            <p:nvSpPr>
              <p:cNvPr id="23" name="Line 891"/>
              <p:cNvSpPr>
                <a:spLocks noChangeShapeType="1"/>
              </p:cNvSpPr>
              <p:nvPr/>
            </p:nvSpPr>
            <p:spPr bwMode="auto">
              <a:xfrm>
                <a:off x="192" y="856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  <a:solidFill>
                    <a:prstClr val="black"/>
                  </a:solidFill>
                </a:endParaRPr>
              </a:p>
            </p:txBody>
          </p:sp>
          <p:sp>
            <p:nvSpPr>
              <p:cNvPr id="24" name="Line 994"/>
              <p:cNvSpPr>
                <a:spLocks noChangeShapeType="1"/>
              </p:cNvSpPr>
              <p:nvPr/>
            </p:nvSpPr>
            <p:spPr bwMode="auto">
              <a:xfrm>
                <a:off x="192" y="1093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  <a:solidFill>
                    <a:prstClr val="black"/>
                  </a:solidFill>
                </a:endParaRPr>
              </a:p>
            </p:txBody>
          </p:sp>
          <p:sp>
            <p:nvSpPr>
              <p:cNvPr id="25" name="Line 1097"/>
              <p:cNvSpPr>
                <a:spLocks noChangeShapeType="1"/>
              </p:cNvSpPr>
              <p:nvPr/>
            </p:nvSpPr>
            <p:spPr bwMode="auto">
              <a:xfrm>
                <a:off x="192" y="1330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  <a:solidFill>
                    <a:prstClr val="black"/>
                  </a:solidFill>
                </a:endParaRPr>
              </a:p>
            </p:txBody>
          </p:sp>
          <p:sp>
            <p:nvSpPr>
              <p:cNvPr id="26" name="Line 1200"/>
              <p:cNvSpPr>
                <a:spLocks noChangeShapeType="1"/>
              </p:cNvSpPr>
              <p:nvPr/>
            </p:nvSpPr>
            <p:spPr bwMode="auto">
              <a:xfrm>
                <a:off x="192" y="1567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  <a:solidFill>
                    <a:prstClr val="black"/>
                  </a:solidFill>
                </a:endParaRPr>
              </a:p>
            </p:txBody>
          </p:sp>
          <p:sp>
            <p:nvSpPr>
              <p:cNvPr id="27" name="Line 1303"/>
              <p:cNvSpPr>
                <a:spLocks noChangeShapeType="1"/>
              </p:cNvSpPr>
              <p:nvPr/>
            </p:nvSpPr>
            <p:spPr bwMode="auto">
              <a:xfrm>
                <a:off x="192" y="1804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  <a:solidFill>
                    <a:prstClr val="black"/>
                  </a:solidFill>
                </a:endParaRPr>
              </a:p>
            </p:txBody>
          </p:sp>
          <p:sp>
            <p:nvSpPr>
              <p:cNvPr id="28" name="Line 1406"/>
              <p:cNvSpPr>
                <a:spLocks noChangeShapeType="1"/>
              </p:cNvSpPr>
              <p:nvPr/>
            </p:nvSpPr>
            <p:spPr bwMode="auto">
              <a:xfrm>
                <a:off x="192" y="2041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  <a:solidFill>
                    <a:prstClr val="black"/>
                  </a:solidFill>
                </a:endParaRPr>
              </a:p>
            </p:txBody>
          </p:sp>
          <p:sp>
            <p:nvSpPr>
              <p:cNvPr id="29" name="Line 1509"/>
              <p:cNvSpPr>
                <a:spLocks noChangeShapeType="1"/>
              </p:cNvSpPr>
              <p:nvPr/>
            </p:nvSpPr>
            <p:spPr bwMode="auto">
              <a:xfrm>
                <a:off x="192" y="2279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  <a:solidFill>
                    <a:prstClr val="black"/>
                  </a:solidFill>
                </a:endParaRPr>
              </a:p>
            </p:txBody>
          </p:sp>
          <p:sp>
            <p:nvSpPr>
              <p:cNvPr id="30" name="Line 1612"/>
              <p:cNvSpPr>
                <a:spLocks noChangeShapeType="1"/>
              </p:cNvSpPr>
              <p:nvPr/>
            </p:nvSpPr>
            <p:spPr bwMode="auto">
              <a:xfrm>
                <a:off x="192" y="2516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  <a:solidFill>
                    <a:prstClr val="black"/>
                  </a:solidFill>
                </a:endParaRPr>
              </a:p>
            </p:txBody>
          </p:sp>
          <p:sp>
            <p:nvSpPr>
              <p:cNvPr id="31" name="Line 1715"/>
              <p:cNvSpPr>
                <a:spLocks noChangeShapeType="1"/>
              </p:cNvSpPr>
              <p:nvPr/>
            </p:nvSpPr>
            <p:spPr bwMode="auto">
              <a:xfrm>
                <a:off x="192" y="2753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  <a:solidFill>
                    <a:prstClr val="black"/>
                  </a:solidFill>
                </a:endParaRPr>
              </a:p>
            </p:txBody>
          </p:sp>
          <p:sp>
            <p:nvSpPr>
              <p:cNvPr id="32" name="Line 1818"/>
              <p:cNvSpPr>
                <a:spLocks noChangeShapeType="1"/>
              </p:cNvSpPr>
              <p:nvPr/>
            </p:nvSpPr>
            <p:spPr bwMode="auto">
              <a:xfrm>
                <a:off x="192" y="2990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  <a:solidFill>
                    <a:prstClr val="black"/>
                  </a:solidFill>
                </a:endParaRPr>
              </a:p>
            </p:txBody>
          </p:sp>
          <p:sp>
            <p:nvSpPr>
              <p:cNvPr id="33" name="Line 1921"/>
              <p:cNvSpPr>
                <a:spLocks noChangeShapeType="1"/>
              </p:cNvSpPr>
              <p:nvPr/>
            </p:nvSpPr>
            <p:spPr bwMode="auto">
              <a:xfrm>
                <a:off x="192" y="3227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  <a:solidFill>
                    <a:prstClr val="black"/>
                  </a:solidFill>
                </a:endParaRPr>
              </a:p>
            </p:txBody>
          </p:sp>
          <p:sp>
            <p:nvSpPr>
              <p:cNvPr id="34" name="Line 2024"/>
              <p:cNvSpPr>
                <a:spLocks noChangeShapeType="1"/>
              </p:cNvSpPr>
              <p:nvPr/>
            </p:nvSpPr>
            <p:spPr bwMode="auto">
              <a:xfrm>
                <a:off x="192" y="3464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  <a:solidFill>
                    <a:prstClr val="black"/>
                  </a:solidFill>
                </a:endParaRPr>
              </a:p>
            </p:txBody>
          </p:sp>
          <p:sp>
            <p:nvSpPr>
              <p:cNvPr id="35" name="Line 2127"/>
              <p:cNvSpPr>
                <a:spLocks noChangeShapeType="1"/>
              </p:cNvSpPr>
              <p:nvPr/>
            </p:nvSpPr>
            <p:spPr bwMode="auto">
              <a:xfrm>
                <a:off x="192" y="3702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  <a:solidFill>
                    <a:prstClr val="black"/>
                  </a:solidFill>
                </a:endParaRPr>
              </a:p>
            </p:txBody>
          </p:sp>
          <p:sp>
            <p:nvSpPr>
              <p:cNvPr id="36" name="Line 2230"/>
              <p:cNvSpPr>
                <a:spLocks noChangeShapeType="1"/>
              </p:cNvSpPr>
              <p:nvPr/>
            </p:nvSpPr>
            <p:spPr bwMode="auto">
              <a:xfrm>
                <a:off x="192" y="3939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  <a:solidFill>
                    <a:prstClr val="black"/>
                  </a:solidFill>
                </a:endParaRPr>
              </a:p>
            </p:txBody>
          </p:sp>
        </p:grpSp>
      </p:grpSp>
      <p:cxnSp>
        <p:nvCxnSpPr>
          <p:cNvPr id="39" name="Прямая со стрелкой 38"/>
          <p:cNvCxnSpPr/>
          <p:nvPr/>
        </p:nvCxnSpPr>
        <p:spPr>
          <a:xfrm flipV="1">
            <a:off x="2312385" y="2075367"/>
            <a:ext cx="0" cy="4896544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 flipV="1">
            <a:off x="129546" y="6230533"/>
            <a:ext cx="3818082" cy="945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1897574" y="2075367"/>
            <a:ext cx="3433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У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589152" y="5705723"/>
            <a:ext cx="3417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Х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1079215" y="6201656"/>
            <a:ext cx="42992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-3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971918" y="5869072"/>
            <a:ext cx="3353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0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1855159" y="5042285"/>
            <a:ext cx="486030" cy="400110"/>
          </a:xfrm>
          <a:prstGeom prst="rect">
            <a:avLst/>
          </a:prstGeom>
          <a:ln w="76200">
            <a:noFill/>
          </a:ln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16</a:t>
            </a:r>
            <a:endParaRPr lang="ru-RU" sz="2000" b="1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/>
              <p:cNvSpPr/>
              <p:nvPr/>
            </p:nvSpPr>
            <p:spPr>
              <a:xfrm>
                <a:off x="224574" y="116632"/>
                <a:ext cx="8919425" cy="91012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2000" b="1" i="1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Постройте график функции </a:t>
                </a:r>
                <a14:m>
                  <m:oMath xmlns:m="http://schemas.openxmlformats.org/officeDocument/2006/math">
                    <m:r>
                      <a:rPr lang="ru-RU" sz="2000" b="1" i="1">
                        <a:solidFill>
                          <a:prstClr val="black"/>
                        </a:solidFill>
                        <a:latin typeface="Cambria Math"/>
                      </a:rPr>
                      <m:t>  у=</m:t>
                    </m:r>
                    <m:f>
                      <m:fPr>
                        <m:ctrlPr>
                          <a:rPr lang="ru-RU" sz="2000" b="1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ru-RU" sz="2000" b="1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2000" b="1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х</m:t>
                            </m:r>
                          </m:e>
                          <m:sup>
                            <m:r>
                              <a:rPr lang="ru-RU" sz="2000" b="1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𝟑</m:t>
                            </m:r>
                          </m:sup>
                        </m:sSup>
                        <m:r>
                          <a:rPr lang="ru-RU" sz="2000" b="1" i="1">
                            <a:solidFill>
                              <a:prstClr val="black"/>
                            </a:solidFill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ru-RU" sz="2000" b="1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2000" b="1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𝟑</m:t>
                            </m:r>
                            <m:r>
                              <a:rPr lang="ru-RU" sz="2000" b="1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х</m:t>
                            </m:r>
                          </m:e>
                          <m:sup>
                            <m:r>
                              <a:rPr lang="ru-RU" sz="2000" b="1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𝟐</m:t>
                            </m:r>
                          </m:sup>
                        </m:sSup>
                        <m:r>
                          <a:rPr lang="ru-RU" sz="2000" b="1" i="1">
                            <a:solidFill>
                              <a:prstClr val="black"/>
                            </a:solidFill>
                            <a:latin typeface="Cambria Math"/>
                          </a:rPr>
                          <m:t>+</m:t>
                        </m:r>
                        <m:r>
                          <a:rPr lang="ru-RU" sz="2000" b="1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𝟏𝟔</m:t>
                        </m:r>
                        <m:r>
                          <a:rPr lang="ru-RU" sz="2000" b="1" i="1">
                            <a:solidFill>
                              <a:prstClr val="black"/>
                            </a:solidFill>
                            <a:latin typeface="Cambria Math"/>
                          </a:rPr>
                          <m:t>х+</m:t>
                        </m:r>
                        <m:r>
                          <a:rPr lang="ru-RU" sz="2000" b="1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𝟒𝟖</m:t>
                        </m:r>
                      </m:num>
                      <m:den>
                        <m:r>
                          <a:rPr lang="ru-RU" sz="2000" b="1" i="1">
                            <a:solidFill>
                              <a:prstClr val="black"/>
                            </a:solidFill>
                            <a:latin typeface="Cambria Math"/>
                          </a:rPr>
                          <m:t>х+</m:t>
                        </m:r>
                        <m:r>
                          <a:rPr lang="ru-RU" sz="2000" b="1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𝟑</m:t>
                        </m:r>
                      </m:den>
                    </m:f>
                  </m:oMath>
                </a14:m>
                <a:r>
                  <a:rPr lang="ru-RU" sz="2000" b="1" i="1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  и определите, при каких значениях параметра </a:t>
                </a:r>
                <a:r>
                  <a:rPr lang="en-US" sz="2000" b="1" i="1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k</a:t>
                </a:r>
                <a:r>
                  <a:rPr lang="ru-RU" sz="2000" b="1" i="1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  прямая </a:t>
                </a:r>
                <a:r>
                  <a:rPr lang="ru-RU" sz="2000" b="1" i="1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у = </a:t>
                </a:r>
                <a:r>
                  <a:rPr lang="en-US" sz="2000" b="1" i="1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k</a:t>
                </a:r>
                <a:r>
                  <a:rPr lang="ru-RU" sz="2000" b="1" i="1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х </a:t>
                </a:r>
                <a:r>
                  <a:rPr lang="ru-RU" sz="2000" b="1" i="1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 не </a:t>
                </a:r>
                <a:r>
                  <a:rPr lang="ru-RU" sz="2000" b="1" i="1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имеет с графиком общих точек.</a:t>
                </a:r>
              </a:p>
            </p:txBody>
          </p:sp>
        </mc:Choice>
        <mc:Fallback xmlns=""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4574" y="116632"/>
                <a:ext cx="8919425" cy="910121"/>
              </a:xfrm>
              <a:prstGeom prst="rect">
                <a:avLst/>
              </a:prstGeom>
              <a:blipFill rotWithShape="1">
                <a:blip r:embed="rId3"/>
                <a:stretch>
                  <a:fillRect l="-752" b="-939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TextBox 36"/>
          <p:cNvSpPr txBox="1"/>
          <p:nvPr/>
        </p:nvSpPr>
        <p:spPr>
          <a:xfrm>
            <a:off x="2304751" y="4253840"/>
            <a:ext cx="4860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3E6C"/>
                </a:solidFill>
              </a:rPr>
              <a:t>25</a:t>
            </a:r>
            <a:endParaRPr lang="ru-RU" sz="2000" b="1" dirty="0">
              <a:solidFill>
                <a:srgbClr val="003E6C"/>
              </a:solidFill>
            </a:endParaRPr>
          </a:p>
        </p:txBody>
      </p:sp>
      <p:sp>
        <p:nvSpPr>
          <p:cNvPr id="45" name="Полилиния 44"/>
          <p:cNvSpPr/>
          <p:nvPr/>
        </p:nvSpPr>
        <p:spPr>
          <a:xfrm flipH="1">
            <a:off x="2312385" y="3850570"/>
            <a:ext cx="1794300" cy="2379963"/>
          </a:xfrm>
          <a:custGeom>
            <a:avLst/>
            <a:gdLst>
              <a:gd name="connsiteX0" fmla="*/ 0 w 946852"/>
              <a:gd name="connsiteY0" fmla="*/ 0 h 2275387"/>
              <a:gd name="connsiteX1" fmla="*/ 157655 w 946852"/>
              <a:gd name="connsiteY1" fmla="*/ 788275 h 2275387"/>
              <a:gd name="connsiteX2" fmla="*/ 283779 w 946852"/>
              <a:gd name="connsiteY2" fmla="*/ 1198179 h 2275387"/>
              <a:gd name="connsiteX3" fmla="*/ 504496 w 946852"/>
              <a:gd name="connsiteY3" fmla="*/ 1765737 h 2275387"/>
              <a:gd name="connsiteX4" fmla="*/ 756744 w 946852"/>
              <a:gd name="connsiteY4" fmla="*/ 2175641 h 2275387"/>
              <a:gd name="connsiteX5" fmla="*/ 930165 w 946852"/>
              <a:gd name="connsiteY5" fmla="*/ 2270234 h 2275387"/>
              <a:gd name="connsiteX6" fmla="*/ 930165 w 946852"/>
              <a:gd name="connsiteY6" fmla="*/ 2254468 h 2275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46852" h="2275387">
                <a:moveTo>
                  <a:pt x="0" y="0"/>
                </a:moveTo>
                <a:cubicBezTo>
                  <a:pt x="55179" y="294289"/>
                  <a:pt x="110359" y="588579"/>
                  <a:pt x="157655" y="788275"/>
                </a:cubicBezTo>
                <a:cubicBezTo>
                  <a:pt x="204951" y="987971"/>
                  <a:pt x="225972" y="1035269"/>
                  <a:pt x="283779" y="1198179"/>
                </a:cubicBezTo>
                <a:cubicBezTo>
                  <a:pt x="341586" y="1361089"/>
                  <a:pt x="425669" y="1602827"/>
                  <a:pt x="504496" y="1765737"/>
                </a:cubicBezTo>
                <a:cubicBezTo>
                  <a:pt x="583323" y="1928647"/>
                  <a:pt x="685799" y="2091558"/>
                  <a:pt x="756744" y="2175641"/>
                </a:cubicBezTo>
                <a:cubicBezTo>
                  <a:pt x="827689" y="2259724"/>
                  <a:pt x="901262" y="2257096"/>
                  <a:pt x="930165" y="2270234"/>
                </a:cubicBezTo>
                <a:cubicBezTo>
                  <a:pt x="959068" y="2283372"/>
                  <a:pt x="944616" y="2268920"/>
                  <a:pt x="930165" y="2254468"/>
                </a:cubicBezTo>
              </a:path>
            </a:pathLst>
          </a:cu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46" name="Полилиния 45"/>
          <p:cNvSpPr/>
          <p:nvPr/>
        </p:nvSpPr>
        <p:spPr>
          <a:xfrm>
            <a:off x="632067" y="3867226"/>
            <a:ext cx="1721332" cy="2379963"/>
          </a:xfrm>
          <a:custGeom>
            <a:avLst/>
            <a:gdLst>
              <a:gd name="connsiteX0" fmla="*/ 0 w 946852"/>
              <a:gd name="connsiteY0" fmla="*/ 0 h 2275387"/>
              <a:gd name="connsiteX1" fmla="*/ 157655 w 946852"/>
              <a:gd name="connsiteY1" fmla="*/ 788275 h 2275387"/>
              <a:gd name="connsiteX2" fmla="*/ 283779 w 946852"/>
              <a:gd name="connsiteY2" fmla="*/ 1198179 h 2275387"/>
              <a:gd name="connsiteX3" fmla="*/ 504496 w 946852"/>
              <a:gd name="connsiteY3" fmla="*/ 1765737 h 2275387"/>
              <a:gd name="connsiteX4" fmla="*/ 756744 w 946852"/>
              <a:gd name="connsiteY4" fmla="*/ 2175641 h 2275387"/>
              <a:gd name="connsiteX5" fmla="*/ 930165 w 946852"/>
              <a:gd name="connsiteY5" fmla="*/ 2270234 h 2275387"/>
              <a:gd name="connsiteX6" fmla="*/ 930165 w 946852"/>
              <a:gd name="connsiteY6" fmla="*/ 2254468 h 2275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46852" h="2275387">
                <a:moveTo>
                  <a:pt x="0" y="0"/>
                </a:moveTo>
                <a:cubicBezTo>
                  <a:pt x="55179" y="294289"/>
                  <a:pt x="110359" y="588579"/>
                  <a:pt x="157655" y="788275"/>
                </a:cubicBezTo>
                <a:cubicBezTo>
                  <a:pt x="204951" y="987971"/>
                  <a:pt x="225972" y="1035269"/>
                  <a:pt x="283779" y="1198179"/>
                </a:cubicBezTo>
                <a:cubicBezTo>
                  <a:pt x="341586" y="1361089"/>
                  <a:pt x="425669" y="1602827"/>
                  <a:pt x="504496" y="1765737"/>
                </a:cubicBezTo>
                <a:cubicBezTo>
                  <a:pt x="583323" y="1928647"/>
                  <a:pt x="685799" y="2091558"/>
                  <a:pt x="756744" y="2175641"/>
                </a:cubicBezTo>
                <a:cubicBezTo>
                  <a:pt x="827689" y="2259724"/>
                  <a:pt x="901262" y="2257096"/>
                  <a:pt x="930165" y="2270234"/>
                </a:cubicBezTo>
                <a:cubicBezTo>
                  <a:pt x="959068" y="2283372"/>
                  <a:pt x="944616" y="2268920"/>
                  <a:pt x="930165" y="2254468"/>
                </a:cubicBezTo>
              </a:path>
            </a:pathLst>
          </a:cu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cxnSp>
        <p:nvCxnSpPr>
          <p:cNvPr id="61" name="Прямая соединительная линия 60"/>
          <p:cNvCxnSpPr/>
          <p:nvPr/>
        </p:nvCxnSpPr>
        <p:spPr>
          <a:xfrm flipV="1">
            <a:off x="1319024" y="4523638"/>
            <a:ext cx="0" cy="1678018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 flipH="1" flipV="1">
            <a:off x="1319024" y="4523638"/>
            <a:ext cx="985727" cy="1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Овал 64"/>
          <p:cNvSpPr/>
          <p:nvPr/>
        </p:nvSpPr>
        <p:spPr>
          <a:xfrm>
            <a:off x="1319024" y="4453895"/>
            <a:ext cx="144016" cy="216690"/>
          </a:xfrm>
          <a:prstGeom prst="ellipse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Прямоугольник 37"/>
              <p:cNvSpPr/>
              <p:nvPr/>
            </p:nvSpPr>
            <p:spPr>
              <a:xfrm>
                <a:off x="333298" y="1004988"/>
                <a:ext cx="2761525" cy="9101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20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Преобразуем </a:t>
                </a:r>
                <a:r>
                  <a:rPr lang="ru-RU" sz="2000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функцию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000">
                          <a:solidFill>
                            <a:prstClr val="black"/>
                          </a:solidFill>
                          <a:latin typeface="Cambria Math"/>
                        </a:rPr>
                        <m:t>у=</m:t>
                      </m:r>
                      <m:f>
                        <m:fPr>
                          <m:ctrlPr>
                            <a:rPr lang="ru-RU" sz="20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ru-RU" sz="20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ru-RU" sz="2000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х</m:t>
                              </m:r>
                            </m:e>
                            <m:sup>
                              <m:r>
                                <a:rPr lang="ru-RU" sz="2000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  <m:r>
                            <a:rPr lang="ru-RU" sz="200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ru-RU" sz="20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ru-RU" sz="2000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3х</m:t>
                              </m:r>
                            </m:e>
                            <m:sup>
                              <m:r>
                                <a:rPr lang="ru-RU" sz="2000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ru-RU" sz="200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+16х+48</m:t>
                          </m:r>
                        </m:num>
                        <m:den>
                          <m:r>
                            <a:rPr lang="ru-RU" sz="200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х+3</m:t>
                          </m:r>
                        </m:den>
                      </m:f>
                    </m:oMath>
                  </m:oMathPara>
                </a14:m>
                <a:endParaRPr lang="ru-RU" sz="20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8" name="Прямоугольник 3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3298" y="1004988"/>
                <a:ext cx="2761525" cy="910121"/>
              </a:xfrm>
              <a:prstGeom prst="rect">
                <a:avLst/>
              </a:prstGeom>
              <a:blipFill rotWithShape="1">
                <a:blip r:embed="rId4"/>
                <a:stretch>
                  <a:fillRect t="-3356" r="-44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Прямоугольник 39"/>
              <p:cNvSpPr/>
              <p:nvPr/>
            </p:nvSpPr>
            <p:spPr>
              <a:xfrm>
                <a:off x="3192992" y="1358931"/>
                <a:ext cx="2378793" cy="59683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1600">
                          <a:solidFill>
                            <a:prstClr val="black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sz="16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ru-RU" sz="16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ru-RU" sz="1600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х</m:t>
                              </m:r>
                            </m:e>
                            <m:sup>
                              <m:r>
                                <a:rPr lang="ru-RU" sz="1600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d>
                            <m:dPr>
                              <m:ctrlPr>
                                <a:rPr lang="ru-RU" sz="16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ru-RU" sz="1600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х+3</m:t>
                              </m:r>
                            </m:e>
                          </m:d>
                          <m:r>
                            <a:rPr lang="ru-RU" sz="160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+16(х+3)</m:t>
                          </m:r>
                        </m:num>
                        <m:den>
                          <m:r>
                            <a:rPr lang="ru-RU" sz="160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х+3</m:t>
                          </m:r>
                        </m:den>
                      </m:f>
                    </m:oMath>
                  </m:oMathPara>
                </a14:m>
                <a:endParaRPr lang="ru-RU" sz="16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40" name="Прямоугольник 3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92992" y="1358931"/>
                <a:ext cx="2378793" cy="59683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Прямоугольник 40"/>
              <p:cNvSpPr/>
              <p:nvPr/>
            </p:nvSpPr>
            <p:spPr>
              <a:xfrm>
                <a:off x="5419039" y="1243854"/>
                <a:ext cx="1698285" cy="5866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000">
                          <a:solidFill>
                            <a:prstClr val="black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sz="20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ru-RU" sz="20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ru-RU" sz="2000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х+3</m:t>
                              </m:r>
                            </m:e>
                          </m:d>
                          <m:r>
                            <a:rPr lang="ru-RU" sz="200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(</m:t>
                          </m:r>
                          <m:sSup>
                            <m:sSupPr>
                              <m:ctrlPr>
                                <a:rPr lang="ru-RU" sz="20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ru-RU" sz="2000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х</m:t>
                              </m:r>
                            </m:e>
                            <m:sup>
                              <m:r>
                                <a:rPr lang="ru-RU" sz="2000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ru-RU" sz="200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+16)</m:t>
                          </m:r>
                        </m:num>
                        <m:den>
                          <m:r>
                            <a:rPr lang="ru-RU" sz="200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х+3</m:t>
                          </m:r>
                        </m:den>
                      </m:f>
                    </m:oMath>
                  </m:oMathPara>
                </a14:m>
                <a:endParaRPr lang="ru-RU" sz="20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41" name="Прямоугольник 4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19039" y="1243854"/>
                <a:ext cx="1698285" cy="586699"/>
              </a:xfrm>
              <a:prstGeom prst="rect">
                <a:avLst/>
              </a:prstGeom>
              <a:blipFill rotWithShape="1">
                <a:blip r:embed="rId6"/>
                <a:stretch>
                  <a:fillRect r="-27599" b="-1354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Прямоугольник 41"/>
              <p:cNvSpPr/>
              <p:nvPr/>
            </p:nvSpPr>
            <p:spPr>
              <a:xfrm>
                <a:off x="7653167" y="1428918"/>
                <a:ext cx="1237775" cy="3755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>
                          <a:solidFill>
                            <a:prstClr val="black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ru-RU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ru-RU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х</m:t>
                          </m:r>
                        </m:e>
                        <m:sup>
                          <m:r>
                            <a:rPr lang="ru-RU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ru-RU">
                          <a:solidFill>
                            <a:prstClr val="black"/>
                          </a:solidFill>
                          <a:latin typeface="Cambria Math"/>
                        </a:rPr>
                        <m:t>+16</m:t>
                      </m:r>
                    </m:oMath>
                  </m:oMathPara>
                </a14:m>
                <a:endParaRPr lang="ru-RU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42" name="Прямоугольник 4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53167" y="1428918"/>
                <a:ext cx="1237775" cy="37555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Прямоугольник 43"/>
              <p:cNvSpPr/>
              <p:nvPr/>
            </p:nvSpPr>
            <p:spPr>
              <a:xfrm>
                <a:off x="4382389" y="2459306"/>
                <a:ext cx="4572000" cy="714876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ctr"/>
                <a:r>
                  <a:rPr lang="ru-RU" sz="20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Построим график функции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000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sz="20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у=х</m:t>
                        </m:r>
                      </m:e>
                      <m:sup>
                        <m:r>
                          <a:rPr lang="ru-RU" sz="20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sz="20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+16, </a:t>
                </a:r>
                <a:r>
                  <a:rPr lang="ru-RU" sz="2000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учитывая </a:t>
                </a:r>
                <a:r>
                  <a:rPr lang="en-US" sz="2000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D(y)</a:t>
                </a:r>
                <a:r>
                  <a:rPr lang="ru-RU" sz="2000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:  </a:t>
                </a:r>
                <a14:m>
                  <m:oMath xmlns:m="http://schemas.openxmlformats.org/officeDocument/2006/math">
                    <m:r>
                      <a:rPr lang="ru-RU" sz="2000" i="1">
                        <a:solidFill>
                          <a:prstClr val="black"/>
                        </a:solidFill>
                        <a:latin typeface="Cambria Math"/>
                      </a:rPr>
                      <m:t>х≠−3</m:t>
                    </m:r>
                  </m:oMath>
                </a14:m>
                <a:r>
                  <a:rPr lang="ru-RU" sz="20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 . </a:t>
                </a:r>
              </a:p>
            </p:txBody>
          </p:sp>
        </mc:Choice>
        <mc:Fallback xmlns="">
          <p:sp>
            <p:nvSpPr>
              <p:cNvPr id="44" name="Прямоугольник 4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82389" y="2459306"/>
                <a:ext cx="4572000" cy="714876"/>
              </a:xfrm>
              <a:prstGeom prst="rect">
                <a:avLst/>
              </a:prstGeom>
              <a:blipFill rotWithShape="1">
                <a:blip r:embed="rId8"/>
                <a:stretch>
                  <a:fillRect t="-4237" r="-933" b="-1271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Прямоугольник 51"/>
              <p:cNvSpPr/>
              <p:nvPr/>
            </p:nvSpPr>
            <p:spPr>
              <a:xfrm>
                <a:off x="4471346" y="4745380"/>
                <a:ext cx="4572000" cy="1022652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ctr"/>
                <a:r>
                  <a:rPr lang="ru-RU" sz="2000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График </a:t>
                </a:r>
                <a:r>
                  <a:rPr lang="ru-RU" sz="20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получим из графика функции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000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sz="20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у=х</m:t>
                        </m:r>
                      </m:e>
                      <m:sup>
                        <m:r>
                          <a:rPr lang="ru-RU" sz="20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sz="20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, который </a:t>
                </a:r>
                <a:r>
                  <a:rPr lang="ru-RU" sz="2000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сдвинем </a:t>
                </a:r>
                <a:r>
                  <a:rPr lang="ru-RU" sz="20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на </a:t>
                </a:r>
                <a:endParaRPr lang="ru-RU" sz="2000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algn="ctr"/>
                <a:r>
                  <a:rPr lang="ru-RU" sz="2000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16 </a:t>
                </a:r>
                <a:r>
                  <a:rPr lang="ru-RU" sz="2000" dirty="0" err="1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ед.отрезков</a:t>
                </a:r>
                <a:r>
                  <a:rPr lang="en-US" sz="2000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000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вдоль </a:t>
                </a:r>
                <a:r>
                  <a:rPr lang="ru-RU" sz="20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оси ординат.</a:t>
                </a:r>
              </a:p>
            </p:txBody>
          </p:sp>
        </mc:Choice>
        <mc:Fallback xmlns="">
          <p:sp>
            <p:nvSpPr>
              <p:cNvPr id="52" name="Прямоугольник 5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71346" y="4745380"/>
                <a:ext cx="4572000" cy="1022652"/>
              </a:xfrm>
              <a:prstGeom prst="rect">
                <a:avLst/>
              </a:prstGeom>
              <a:blipFill rotWithShape="1">
                <a:blip r:embed="rId9"/>
                <a:stretch>
                  <a:fillRect t="-2976" b="-892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6" name="Прямоугольник 55"/>
          <p:cNvSpPr/>
          <p:nvPr/>
        </p:nvSpPr>
        <p:spPr>
          <a:xfrm>
            <a:off x="224574" y="935027"/>
            <a:ext cx="86947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Очевидно, что прямая </a:t>
            </a:r>
            <a:r>
              <a:rPr lang="ru-RU" sz="20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у=</a:t>
            </a:r>
            <a:r>
              <a:rPr lang="en-US" sz="20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20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х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не имеет общих точек с параболой, если: </a:t>
            </a:r>
          </a:p>
        </p:txBody>
      </p:sp>
      <p:sp>
        <p:nvSpPr>
          <p:cNvPr id="57" name="Прямоугольник 56"/>
          <p:cNvSpPr/>
          <p:nvPr/>
        </p:nvSpPr>
        <p:spPr>
          <a:xfrm>
            <a:off x="412447" y="1262751"/>
            <a:ext cx="62464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графики этих функций не пересекаются </a:t>
            </a: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(1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endParaRPr lang="ru-RU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точке с абсциссой х= -3 </a:t>
            </a: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(2). </a:t>
            </a:r>
          </a:p>
        </p:txBody>
      </p:sp>
      <p:sp>
        <p:nvSpPr>
          <p:cNvPr id="58" name="Прямоугольник 57"/>
          <p:cNvSpPr/>
          <p:nvPr/>
        </p:nvSpPr>
        <p:spPr>
          <a:xfrm>
            <a:off x="4160551" y="2101607"/>
            <a:ext cx="499667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Для того, чтобы найти значения параметра </a:t>
            </a:r>
            <a:r>
              <a:rPr lang="en-US" sz="20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20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при которых графики функций не пересекаются, рассмотрим систему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9" name="Прямоугольник 58"/>
              <p:cNvSpPr/>
              <p:nvPr/>
            </p:nvSpPr>
            <p:spPr>
              <a:xfrm>
                <a:off x="5223465" y="3069949"/>
                <a:ext cx="1533881" cy="71019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ru-RU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ru-RU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у=</m:t>
                              </m:r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𝑘</m:t>
                              </m:r>
                              <m:r>
                                <a:rPr lang="ru-RU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х</m:t>
                              </m:r>
                            </m:e>
                            <m:e>
                              <m:sSup>
                                <m:sSupPr>
                                  <m:ctrlPr>
                                    <a:rPr lang="ru-RU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ru-RU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у=х</m:t>
                                  </m:r>
                                </m:e>
                                <m:sup>
                                  <m:r>
                                    <a:rPr lang="ru-RU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ru-RU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+16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ru-RU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59" name="Прямоугольник 5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3465" y="3069949"/>
                <a:ext cx="1533881" cy="710194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0" name="Прямоугольник 59"/>
          <p:cNvSpPr/>
          <p:nvPr/>
        </p:nvSpPr>
        <p:spPr>
          <a:xfrm>
            <a:off x="4449764" y="3667171"/>
            <a:ext cx="415851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решим методом 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сложения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получим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3" name="Прямоугольник 62"/>
              <p:cNvSpPr/>
              <p:nvPr/>
            </p:nvSpPr>
            <p:spPr>
              <a:xfrm>
                <a:off x="4571930" y="4026615"/>
                <a:ext cx="1944699" cy="3755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ru-RU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х</m:t>
                          </m:r>
                        </m:e>
                        <m:sup>
                          <m:r>
                            <a:rPr lang="ru-RU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ru-RU" i="1">
                          <a:solidFill>
                            <a:prstClr val="black"/>
                          </a:solidFill>
                          <a:latin typeface="Cambria Math"/>
                        </a:rPr>
                        <m:t>−</m:t>
                      </m:r>
                      <m:r>
                        <a:rPr lang="en-US" i="1">
                          <a:solidFill>
                            <a:prstClr val="black"/>
                          </a:solidFill>
                          <a:latin typeface="Cambria Math"/>
                        </a:rPr>
                        <m:t>𝑘</m:t>
                      </m:r>
                      <m:r>
                        <a:rPr lang="ru-RU" i="1">
                          <a:solidFill>
                            <a:prstClr val="black"/>
                          </a:solidFill>
                          <a:latin typeface="Cambria Math"/>
                        </a:rPr>
                        <m:t>х+16=0</m:t>
                      </m:r>
                    </m:oMath>
                  </m:oMathPara>
                </a14:m>
                <a:endParaRPr lang="ru-RU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63" name="Прямоугольник 6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1930" y="4026615"/>
                <a:ext cx="1944699" cy="37555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Прямоугольник 63"/>
              <p:cNvSpPr/>
              <p:nvPr/>
            </p:nvSpPr>
            <p:spPr>
              <a:xfrm>
                <a:off x="4426834" y="4375910"/>
                <a:ext cx="4572000" cy="1015663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r>
                  <a:rPr lang="ru-RU" sz="20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Нас интересуют такие значения </a:t>
                </a:r>
                <a:r>
                  <a:rPr lang="ru-RU" sz="2000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параметра </a:t>
                </a:r>
                <a:r>
                  <a:rPr lang="en-US" sz="2000" i="1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k</a:t>
                </a:r>
                <a:r>
                  <a:rPr lang="ru-RU" sz="20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, при </a:t>
                </a:r>
                <a:r>
                  <a:rPr lang="ru-RU" sz="2000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котором уравнение </a:t>
                </a:r>
                <a:r>
                  <a:rPr lang="ru-RU" sz="20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не имеет корней, т.е. </a:t>
                </a:r>
                <a:r>
                  <a:rPr lang="ru-RU" sz="2000" i="1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Д</a:t>
                </a:r>
                <a14:m>
                  <m:oMath xmlns:m="http://schemas.openxmlformats.org/officeDocument/2006/math">
                    <m:r>
                      <a:rPr lang="ru-RU" sz="2000" i="1">
                        <a:solidFill>
                          <a:prstClr val="black"/>
                        </a:solidFill>
                        <a:latin typeface="Cambria Math"/>
                      </a:rPr>
                      <m:t>&lt;0</m:t>
                    </m:r>
                  </m:oMath>
                </a14:m>
                <a:r>
                  <a:rPr lang="ru-RU" sz="2000" i="1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.</a:t>
                </a:r>
                <a:endParaRPr lang="ru-RU" sz="20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64" name="Прямоугольник 6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6834" y="4375910"/>
                <a:ext cx="4572000" cy="1015663"/>
              </a:xfrm>
              <a:prstGeom prst="rect">
                <a:avLst/>
              </a:prstGeom>
              <a:blipFill rotWithShape="1">
                <a:blip r:embed="rId12"/>
                <a:stretch>
                  <a:fillRect l="-1333" t="-3012" b="-10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6" name="Прямоугольник 65"/>
              <p:cNvSpPr/>
              <p:nvPr/>
            </p:nvSpPr>
            <p:spPr>
              <a:xfrm>
                <a:off x="4659475" y="5194174"/>
                <a:ext cx="3441198" cy="43467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2000" i="1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Д=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000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𝑘</m:t>
                        </m:r>
                      </m:e>
                      <m:sup>
                        <m:r>
                          <a:rPr lang="ru-RU" sz="20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ru-RU" sz="2000" i="1">
                        <a:solidFill>
                          <a:prstClr val="black"/>
                        </a:solidFill>
                        <a:latin typeface="Cambria Math"/>
                      </a:rPr>
                      <m:t>−4∙16,</m:t>
                    </m:r>
                    <m:sSup>
                      <m:sSupPr>
                        <m:ctrlPr>
                          <a:rPr lang="ru-RU" sz="2000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𝑘</m:t>
                        </m:r>
                      </m:e>
                      <m:sup>
                        <m:r>
                          <a:rPr lang="ru-RU" sz="20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ru-RU" sz="2000" i="1">
                        <a:solidFill>
                          <a:prstClr val="black"/>
                        </a:solidFill>
                        <a:latin typeface="Cambria Math"/>
                      </a:rPr>
                      <m:t>−64&lt;0,</m:t>
                    </m:r>
                  </m:oMath>
                </a14:m>
                <a:endParaRPr lang="ru-RU" sz="20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66" name="Прямоугольник 6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59475" y="5194174"/>
                <a:ext cx="3441198" cy="434671"/>
              </a:xfrm>
              <a:prstGeom prst="rect">
                <a:avLst/>
              </a:prstGeom>
              <a:blipFill rotWithShape="1">
                <a:blip r:embed="rId13"/>
                <a:stretch>
                  <a:fillRect l="-1770" t="-7042" b="-1690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7" name="Прямоугольник 66"/>
              <p:cNvSpPr/>
              <p:nvPr/>
            </p:nvSpPr>
            <p:spPr>
              <a:xfrm>
                <a:off x="5023660" y="5580161"/>
                <a:ext cx="2446695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000" i="1">
                          <a:solidFill>
                            <a:prstClr val="black"/>
                          </a:solidFill>
                          <a:latin typeface="Cambria Math"/>
                        </a:rPr>
                        <m:t>(</m:t>
                      </m:r>
                      <m:r>
                        <a:rPr lang="en-US" sz="2000" i="1">
                          <a:solidFill>
                            <a:prstClr val="black"/>
                          </a:solidFill>
                          <a:latin typeface="Cambria Math"/>
                        </a:rPr>
                        <m:t>𝑘</m:t>
                      </m:r>
                      <m:r>
                        <a:rPr lang="ru-RU" sz="2000" i="1">
                          <a:solidFill>
                            <a:prstClr val="black"/>
                          </a:solidFill>
                          <a:latin typeface="Cambria Math"/>
                        </a:rPr>
                        <m:t>−8)(</m:t>
                      </m:r>
                      <m:r>
                        <a:rPr lang="en-US" sz="2000" i="1">
                          <a:solidFill>
                            <a:prstClr val="black"/>
                          </a:solidFill>
                          <a:latin typeface="Cambria Math"/>
                        </a:rPr>
                        <m:t>𝑘</m:t>
                      </m:r>
                      <m:r>
                        <a:rPr lang="ru-RU" sz="2000" i="1">
                          <a:solidFill>
                            <a:prstClr val="black"/>
                          </a:solidFill>
                          <a:latin typeface="Cambria Math"/>
                        </a:rPr>
                        <m:t>+8)&lt;0,</m:t>
                      </m:r>
                    </m:oMath>
                  </m:oMathPara>
                </a14:m>
                <a:endParaRPr lang="ru-RU" sz="20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67" name="Прямоугольник 6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3660" y="5580161"/>
                <a:ext cx="2446695" cy="400110"/>
              </a:xfrm>
              <a:prstGeom prst="rect">
                <a:avLst/>
              </a:prstGeom>
              <a:blipFill rotWithShape="1">
                <a:blip r:embed="rId14"/>
                <a:stretch>
                  <a:fillRect b="-1515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9" name="Прямая со стрелкой 68"/>
          <p:cNvCxnSpPr/>
          <p:nvPr/>
        </p:nvCxnSpPr>
        <p:spPr>
          <a:xfrm flipV="1">
            <a:off x="4673630" y="6101388"/>
            <a:ext cx="3863882" cy="38343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Дуга 70"/>
          <p:cNvSpPr/>
          <p:nvPr/>
        </p:nvSpPr>
        <p:spPr>
          <a:xfrm>
            <a:off x="3865180" y="5655053"/>
            <a:ext cx="1848508" cy="901559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72" name="Дуга 71"/>
          <p:cNvSpPr/>
          <p:nvPr/>
        </p:nvSpPr>
        <p:spPr>
          <a:xfrm flipH="1">
            <a:off x="7062703" y="5556331"/>
            <a:ext cx="1949103" cy="1050481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74" name="Полилиния 73"/>
          <p:cNvSpPr/>
          <p:nvPr/>
        </p:nvSpPr>
        <p:spPr>
          <a:xfrm>
            <a:off x="5704524" y="5715424"/>
            <a:ext cx="1350529" cy="380707"/>
          </a:xfrm>
          <a:custGeom>
            <a:avLst/>
            <a:gdLst>
              <a:gd name="connsiteX0" fmla="*/ 0 w 1350529"/>
              <a:gd name="connsiteY0" fmla="*/ 365896 h 380707"/>
              <a:gd name="connsiteX1" fmla="*/ 182880 w 1350529"/>
              <a:gd name="connsiteY1" fmla="*/ 91576 h 380707"/>
              <a:gd name="connsiteX2" fmla="*/ 746760 w 1350529"/>
              <a:gd name="connsiteY2" fmla="*/ 136 h 380707"/>
              <a:gd name="connsiteX3" fmla="*/ 1158240 w 1350529"/>
              <a:gd name="connsiteY3" fmla="*/ 106816 h 380707"/>
              <a:gd name="connsiteX4" fmla="*/ 1341120 w 1350529"/>
              <a:gd name="connsiteY4" fmla="*/ 365896 h 380707"/>
              <a:gd name="connsiteX5" fmla="*/ 1325880 w 1350529"/>
              <a:gd name="connsiteY5" fmla="*/ 350656 h 380707"/>
              <a:gd name="connsiteX6" fmla="*/ 1325880 w 1350529"/>
              <a:gd name="connsiteY6" fmla="*/ 350656 h 3807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50529" h="380707">
                <a:moveTo>
                  <a:pt x="0" y="365896"/>
                </a:moveTo>
                <a:cubicBezTo>
                  <a:pt x="29210" y="259216"/>
                  <a:pt x="58420" y="152536"/>
                  <a:pt x="182880" y="91576"/>
                </a:cubicBezTo>
                <a:cubicBezTo>
                  <a:pt x="307340" y="30616"/>
                  <a:pt x="584200" y="-2404"/>
                  <a:pt x="746760" y="136"/>
                </a:cubicBezTo>
                <a:cubicBezTo>
                  <a:pt x="909320" y="2676"/>
                  <a:pt x="1059180" y="45856"/>
                  <a:pt x="1158240" y="106816"/>
                </a:cubicBezTo>
                <a:cubicBezTo>
                  <a:pt x="1257300" y="167776"/>
                  <a:pt x="1313180" y="325256"/>
                  <a:pt x="1341120" y="365896"/>
                </a:cubicBezTo>
                <a:cubicBezTo>
                  <a:pt x="1369060" y="406536"/>
                  <a:pt x="1325880" y="350656"/>
                  <a:pt x="1325880" y="350656"/>
                </a:cubicBezTo>
                <a:lnTo>
                  <a:pt x="1325880" y="350656"/>
                </a:lnTo>
              </a:path>
            </a:pathLst>
          </a:cu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6848708" y="6162241"/>
            <a:ext cx="281242" cy="383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</a:rPr>
              <a:t>8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5441131" y="6191081"/>
            <a:ext cx="391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</a:rPr>
              <a:t>-8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560846" y="588446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</a:rPr>
              <a:t>х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924958" y="5705723"/>
            <a:ext cx="4154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6201695" y="5561296"/>
            <a:ext cx="3561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endParaRPr lang="ru-RU" sz="4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7304303" y="5641310"/>
            <a:ext cx="4154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4" name="Прямоугольник 83"/>
              <p:cNvSpPr/>
              <p:nvPr/>
            </p:nvSpPr>
            <p:spPr>
              <a:xfrm>
                <a:off x="6205593" y="6046600"/>
                <a:ext cx="3372295" cy="89255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solidFill>
                            <a:prstClr val="black"/>
                          </a:solidFill>
                          <a:latin typeface="Cambria Math"/>
                        </a:rPr>
                        <m:t>𝑘</m:t>
                      </m:r>
                      <m:r>
                        <a:rPr lang="ru-RU" sz="2400" i="1">
                          <a:solidFill>
                            <a:prstClr val="black"/>
                          </a:solidFill>
                          <a:latin typeface="Cambria Math"/>
                        </a:rPr>
                        <m:t>∈(−8;8)</m:t>
                      </m:r>
                    </m:oMath>
                  </m:oMathPara>
                </a14:m>
                <a:endParaRPr lang="ru-RU" sz="2400" dirty="0">
                  <a:solidFill>
                    <a:prstClr val="black"/>
                  </a:solidFill>
                </a:endParaRPr>
              </a:p>
              <a:p>
                <a:r>
                  <a:rPr lang="ru-RU" sz="2800" dirty="0">
                    <a:solidFill>
                      <a:prstClr val="black"/>
                    </a:solidFill>
                  </a:rPr>
                  <a:t> </a:t>
                </a:r>
              </a:p>
            </p:txBody>
          </p:sp>
        </mc:Choice>
        <mc:Fallback xmlns="">
          <p:sp>
            <p:nvSpPr>
              <p:cNvPr id="84" name="Прямоугольник 8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05593" y="6046600"/>
                <a:ext cx="3372295" cy="892552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5" name="Прямоугольник 84"/>
              <p:cNvSpPr/>
              <p:nvPr/>
            </p:nvSpPr>
            <p:spPr>
              <a:xfrm>
                <a:off x="4145442" y="1786129"/>
                <a:ext cx="5223809" cy="74430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2000" dirty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ru-RU" sz="20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.  х = -3, найдем соответствующую ординату.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sz="2000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sz="20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у=х</m:t>
                        </m:r>
                      </m:e>
                      <m:sup>
                        <m:r>
                          <a:rPr lang="ru-RU" sz="20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sz="20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+16,  </a:t>
                </a:r>
                <a14:m>
                  <m:oMath xmlns:m="http://schemas.openxmlformats.org/officeDocument/2006/math">
                    <m:r>
                      <a:rPr lang="ru-RU" sz="2000" i="1">
                        <a:solidFill>
                          <a:prstClr val="black"/>
                        </a:solidFill>
                        <a:latin typeface="Cambria Math"/>
                      </a:rPr>
                      <m:t>у=</m:t>
                    </m:r>
                    <m:sSup>
                      <m:sSupPr>
                        <m:ctrlPr>
                          <a:rPr lang="ru-RU" sz="2000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sz="20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(−3)</m:t>
                        </m:r>
                      </m:e>
                      <m:sup>
                        <m:r>
                          <a:rPr lang="ru-RU" sz="20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ru-RU" sz="2000" i="1">
                        <a:solidFill>
                          <a:prstClr val="black"/>
                        </a:solidFill>
                        <a:latin typeface="Cambria Math"/>
                      </a:rPr>
                      <m:t>+16</m:t>
                    </m:r>
                  </m:oMath>
                </a14:m>
                <a:r>
                  <a:rPr lang="ru-RU" sz="20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,  </a:t>
                </a:r>
                <a14:m>
                  <m:oMath xmlns:m="http://schemas.openxmlformats.org/officeDocument/2006/math">
                    <m:r>
                      <a:rPr lang="ru-RU" sz="2000" i="1">
                        <a:solidFill>
                          <a:prstClr val="black"/>
                        </a:solidFill>
                        <a:latin typeface="Cambria Math"/>
                      </a:rPr>
                      <m:t>у=25</m:t>
                    </m:r>
                  </m:oMath>
                </a14:m>
                <a:r>
                  <a:rPr lang="ru-RU" sz="20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. </a:t>
                </a:r>
              </a:p>
            </p:txBody>
          </p:sp>
        </mc:Choice>
        <mc:Fallback xmlns="">
          <p:sp>
            <p:nvSpPr>
              <p:cNvPr id="85" name="Прямоугольник 8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5442" y="1786129"/>
                <a:ext cx="5223809" cy="744306"/>
              </a:xfrm>
              <a:prstGeom prst="rect">
                <a:avLst/>
              </a:prstGeom>
              <a:blipFill rotWithShape="1">
                <a:blip r:embed="rId16"/>
                <a:stretch>
                  <a:fillRect l="-1167" t="-4098" b="-901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6" name="Прямоугольник 85"/>
              <p:cNvSpPr/>
              <p:nvPr/>
            </p:nvSpPr>
            <p:spPr>
              <a:xfrm>
                <a:off x="4382388" y="3792820"/>
                <a:ext cx="4572000" cy="1434047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ctr"/>
                <a:r>
                  <a:rPr lang="ru-RU" sz="20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Получили точку с координатами (-3;25). </a:t>
                </a:r>
              </a:p>
              <a:p>
                <a:pPr algn="ctr"/>
                <a:r>
                  <a:rPr lang="ru-RU" sz="20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Так как </a:t>
                </a:r>
                <a:r>
                  <a:rPr lang="ru-RU" sz="2000" i="1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у=</a:t>
                </a:r>
                <a:r>
                  <a:rPr lang="en-US" sz="2000" i="1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k</a:t>
                </a:r>
                <a:r>
                  <a:rPr lang="ru-RU" sz="2000" i="1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х, </a:t>
                </a:r>
                <a:r>
                  <a:rPr lang="ru-RU" sz="20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получаем </a:t>
                </a:r>
                <a14:m>
                  <m:oMath xmlns:m="http://schemas.openxmlformats.org/officeDocument/2006/math">
                    <m:r>
                      <a:rPr lang="ru-RU" sz="2000" i="1">
                        <a:solidFill>
                          <a:prstClr val="black"/>
                        </a:solidFill>
                        <a:latin typeface="Cambria Math"/>
                      </a:rPr>
                      <m:t>  25=−3</m:t>
                    </m:r>
                    <m:r>
                      <a:rPr lang="en-US" sz="2000" i="1">
                        <a:solidFill>
                          <a:prstClr val="black"/>
                        </a:solidFill>
                        <a:latin typeface="Cambria Math"/>
                      </a:rPr>
                      <m:t>𝑘</m:t>
                    </m:r>
                  </m:oMath>
                </a14:m>
                <a:endParaRPr lang="ru-RU" sz="20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>
                          <a:solidFill>
                            <a:prstClr val="black"/>
                          </a:solidFill>
                          <a:latin typeface="Cambria Math"/>
                        </a:rPr>
                        <m:t>𝑘</m:t>
                      </m:r>
                      <m:r>
                        <a:rPr lang="ru-RU" sz="2000" i="1">
                          <a:solidFill>
                            <a:prstClr val="black"/>
                          </a:solidFill>
                          <a:latin typeface="Cambria Math"/>
                        </a:rPr>
                        <m:t>=−</m:t>
                      </m:r>
                      <m:f>
                        <m:fPr>
                          <m:ctrlPr>
                            <a:rPr lang="ru-RU" sz="20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20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25</m:t>
                          </m:r>
                        </m:num>
                        <m:den>
                          <m:r>
                            <a:rPr lang="ru-RU" sz="20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ru-RU" sz="20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ru-RU" dirty="0">
                    <a:solidFill>
                      <a:prstClr val="black"/>
                    </a:solidFill>
                  </a:rPr>
                  <a:t> </a:t>
                </a:r>
              </a:p>
            </p:txBody>
          </p:sp>
        </mc:Choice>
        <mc:Fallback xmlns="">
          <p:sp>
            <p:nvSpPr>
              <p:cNvPr id="86" name="Прямоугольник 8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82388" y="3792820"/>
                <a:ext cx="4572000" cy="1434047"/>
              </a:xfrm>
              <a:prstGeom prst="rect">
                <a:avLst/>
              </a:prstGeom>
              <a:blipFill rotWithShape="1">
                <a:blip r:embed="rId17"/>
                <a:stretch>
                  <a:fillRect l="-1200" t="-2128" r="-2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7" name="Прямоугольник 86"/>
              <p:cNvSpPr/>
              <p:nvPr/>
            </p:nvSpPr>
            <p:spPr>
              <a:xfrm>
                <a:off x="5132707" y="5998110"/>
                <a:ext cx="2991525" cy="7210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28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Ответ: </a:t>
                </a:r>
                <a14:m>
                  <m:oMath xmlns:m="http://schemas.openxmlformats.org/officeDocument/2006/math">
                    <m:r>
                      <a:rPr lang="ru-RU" sz="2800" i="1">
                        <a:solidFill>
                          <a:prstClr val="black"/>
                        </a:solidFill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ru-RU" sz="2800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25</m:t>
                        </m:r>
                      </m:num>
                      <m:den>
                        <m:r>
                          <a:rPr lang="ru-RU" sz="28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28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; (-8;8).</a:t>
                </a:r>
              </a:p>
            </p:txBody>
          </p:sp>
        </mc:Choice>
        <mc:Fallback xmlns="">
          <p:sp>
            <p:nvSpPr>
              <p:cNvPr id="87" name="Прямоугольник 8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2707" y="5998110"/>
                <a:ext cx="2991525" cy="721031"/>
              </a:xfrm>
              <a:prstGeom prst="rect">
                <a:avLst/>
              </a:prstGeom>
              <a:blipFill rotWithShape="1">
                <a:blip r:embed="rId18"/>
                <a:stretch>
                  <a:fillRect l="-4277" r="-3259" b="-847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514143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0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2000"/>
                                        <p:tgtEl>
                                          <p:spTgt spid="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000"/>
                            </p:stCondLst>
                            <p:childTnLst>
                              <p:par>
                                <p:cTn id="6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1.48148E-6 L -0.00173 -0.15324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7" y="-7662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3.7037E-6 L -0.00069 -0.15092 " pathEditMode="relative" rAng="0" ptsTypes="AA">
                                      <p:cBhvr>
                                        <p:cTn id="68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-75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000"/>
                            </p:stCondLst>
                            <p:childTnLst>
                              <p:par>
                                <p:cTn id="70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5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0"/>
                            </p:stCondLst>
                            <p:childTnLst>
                              <p:par>
                                <p:cTn id="77" presetID="9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8" dur="1000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9" presetClass="exit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9" presetClass="exit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9" presetClass="exit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9" presetClass="exit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9" presetClass="exit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3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9" presetClass="exit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9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9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2000"/>
                            </p:stCondLst>
                            <p:childTnLst>
                              <p:par>
                                <p:cTn id="107" presetID="22" presetClass="entr" presetSubtype="1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5500"/>
                            </p:stCondLst>
                            <p:childTnLst>
                              <p:par>
                                <p:cTn id="1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7500"/>
                            </p:stCondLst>
                            <p:childTnLst>
                              <p:par>
                                <p:cTn id="115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7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500"/>
                            </p:stCondLst>
                            <p:childTnLst>
                              <p:par>
                                <p:cTn id="124" presetID="22" presetClass="entr" presetSubtype="8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4000"/>
                            </p:stCondLst>
                            <p:childTnLst>
                              <p:par>
                                <p:cTn id="128" presetID="22" presetClass="entr" presetSubtype="1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0" dur="20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7500"/>
                            </p:stCondLst>
                            <p:childTnLst>
                              <p:par>
                                <p:cTn id="132" presetID="22" presetClass="entr" presetSubtype="8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4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11000"/>
                            </p:stCondLst>
                            <p:childTnLst>
                              <p:par>
                                <p:cTn id="136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8" dur="20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40" presetID="22" presetClass="entr" presetSubtype="8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17500"/>
                            </p:stCondLst>
                            <p:childTnLst>
                              <p:par>
                                <p:cTn id="14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18000"/>
                            </p:stCondLst>
                            <p:childTnLst>
                              <p:par>
                                <p:cTn id="151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3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7" dur="2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23500"/>
                            </p:stCondLst>
                            <p:childTnLst>
                              <p:par>
                                <p:cTn id="159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1" dur="2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6000"/>
                            </p:stCondLst>
                            <p:childTnLst>
                              <p:par>
                                <p:cTn id="16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27000"/>
                            </p:stCondLst>
                            <p:childTnLst>
                              <p:par>
                                <p:cTn id="16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27500"/>
                            </p:stCondLst>
                            <p:childTnLst>
                              <p:par>
                                <p:cTn id="16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28000"/>
                            </p:stCondLst>
                            <p:childTnLst>
                              <p:par>
                                <p:cTn id="172" presetID="22" presetClass="entr" presetSubtype="8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4" dur="2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1500"/>
                            </p:stCondLst>
                            <p:childTnLst>
                              <p:par>
                                <p:cTn id="176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3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9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5" dur="5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7" fill="hold">
                      <p:stCondLst>
                        <p:cond delay="indefinite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1" dur="2000"/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3" presetID="22" presetClass="entr" presetSubtype="8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5" dur="2000"/>
                                        <p:tgtEl>
                                          <p:spTgt spid="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6" fill="hold">
                            <p:stCondLst>
                              <p:cond delay="5500"/>
                            </p:stCondLst>
                            <p:childTnLst>
                              <p:par>
                                <p:cTn id="2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9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0" fill="hold">
                            <p:stCondLst>
                              <p:cond delay="7500"/>
                            </p:stCondLst>
                            <p:childTnLst>
                              <p:par>
                                <p:cTn id="2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3" fill="hold">
                            <p:stCondLst>
                              <p:cond delay="7500"/>
                            </p:stCondLst>
                            <p:childTnLst>
                              <p:par>
                                <p:cTn id="244" presetID="22" presetClass="entr" presetSubtype="1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6" dur="2000"/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7" fill="hold">
                            <p:stCondLst>
                              <p:cond delay="11500"/>
                            </p:stCondLst>
                            <p:childTnLst>
                              <p:par>
                                <p:cTn id="248" presetID="2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0" dur="2000"/>
                                        <p:tgtEl>
                                          <p:spTgt spid="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1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3" dur="2000"/>
                                        <p:tgtEl>
                                          <p:spTgt spid="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4" fill="hold">
                            <p:stCondLst>
                              <p:cond delay="14500"/>
                            </p:stCondLst>
                            <p:childTnLst>
                              <p:par>
                                <p:cTn id="25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7" dur="2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8" presetID="9" presetClass="exit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8" grpId="0"/>
      <p:bldP spid="49" grpId="0"/>
      <p:bldP spid="50" grpId="0"/>
      <p:bldP spid="51" grpId="0"/>
      <p:bldP spid="37" grpId="0"/>
      <p:bldP spid="45" grpId="0" animBg="1"/>
      <p:bldP spid="45" grpId="1" animBg="1"/>
      <p:bldP spid="46" grpId="0" animBg="1"/>
      <p:bldP spid="46" grpId="1" animBg="1"/>
      <p:bldP spid="65" grpId="0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4" grpId="0" animBg="1"/>
      <p:bldP spid="44" grpId="1" animBg="1"/>
      <p:bldP spid="52" grpId="0" build="allAtOnce"/>
      <p:bldP spid="56" grpId="0"/>
      <p:bldP spid="57" grpId="0"/>
      <p:bldP spid="58" grpId="0"/>
      <p:bldP spid="58" grpId="1"/>
      <p:bldP spid="59" grpId="0" animBg="1"/>
      <p:bldP spid="59" grpId="1" animBg="1"/>
      <p:bldP spid="60" grpId="0" build="allAtOnce"/>
      <p:bldP spid="63" grpId="0" animBg="1"/>
      <p:bldP spid="63" grpId="1" animBg="1"/>
      <p:bldP spid="64" grpId="0" build="allAtOnce"/>
      <p:bldP spid="66" grpId="0" animBg="1"/>
      <p:bldP spid="66" grpId="1" animBg="1"/>
      <p:bldP spid="67" grpId="0" build="allAtOnce"/>
      <p:bldP spid="71" grpId="0" animBg="1"/>
      <p:bldP spid="71" grpId="1" animBg="1"/>
      <p:bldP spid="72" grpId="0" animBg="1"/>
      <p:bldP spid="72" grpId="1" animBg="1"/>
      <p:bldP spid="74" grpId="0" animBg="1"/>
      <p:bldP spid="74" grpId="1" animBg="1"/>
      <p:bldP spid="77" grpId="0"/>
      <p:bldP spid="77" grpId="1"/>
      <p:bldP spid="78" grpId="0"/>
      <p:bldP spid="78" grpId="1"/>
      <p:bldP spid="80" grpId="0"/>
      <p:bldP spid="80" grpId="1"/>
      <p:bldP spid="81" grpId="0"/>
      <p:bldP spid="81" grpId="1"/>
      <p:bldP spid="82" grpId="0"/>
      <p:bldP spid="82" grpId="1"/>
      <p:bldP spid="83" grpId="0"/>
      <p:bldP spid="83" grpId="1"/>
      <p:bldP spid="84" grpId="0" animBg="1"/>
      <p:bldP spid="84" grpId="1" animBg="1"/>
      <p:bldP spid="8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131368" y="31029"/>
            <a:ext cx="45081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Самостоятельная работа.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267856" y="687464"/>
                <a:ext cx="8669798" cy="84478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2000" b="1" i="1" dirty="0" smtClean="0">
                    <a:latin typeface="Times New Roman" pitchFamily="18" charset="0"/>
                    <a:cs typeface="Times New Roman" pitchFamily="18" charset="0"/>
                  </a:rPr>
                  <a:t>1.  Постойте </a:t>
                </a:r>
                <a:r>
                  <a:rPr lang="ru-RU" sz="2000" b="1" i="1" dirty="0">
                    <a:latin typeface="Times New Roman" pitchFamily="18" charset="0"/>
                    <a:cs typeface="Times New Roman" pitchFamily="18" charset="0"/>
                  </a:rPr>
                  <a:t>график функции  у=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b="1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2000" b="1" i="1">
                            <a:latin typeface="Cambria Math"/>
                          </a:rPr>
                          <m:t>𝟒</m:t>
                        </m:r>
                        <m:r>
                          <a:rPr lang="ru-RU" sz="2000" b="1" i="1">
                            <a:latin typeface="Cambria Math"/>
                          </a:rPr>
                          <m:t>х+</m:t>
                        </m:r>
                        <m:r>
                          <a:rPr lang="ru-RU" sz="2000" b="1" i="1">
                            <a:latin typeface="Cambria Math"/>
                          </a:rPr>
                          <m:t>𝟐</m:t>
                        </m:r>
                      </m:num>
                      <m:den>
                        <m:sSup>
                          <m:sSupPr>
                            <m:ctrlPr>
                              <a:rPr lang="ru-RU" sz="2000" b="1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2000" b="1" i="1">
                                <a:latin typeface="Cambria Math"/>
                              </a:rPr>
                              <m:t>𝟐</m:t>
                            </m:r>
                            <m:r>
                              <a:rPr lang="ru-RU" sz="2000" b="1" i="1">
                                <a:latin typeface="Cambria Math"/>
                              </a:rPr>
                              <m:t>х</m:t>
                            </m:r>
                          </m:e>
                          <m:sup>
                            <m:r>
                              <a:rPr lang="ru-RU" sz="2000" b="1" i="1">
                                <a:latin typeface="Cambria Math"/>
                              </a:rPr>
                              <m:t>𝟐</m:t>
                            </m:r>
                          </m:sup>
                        </m:sSup>
                        <m:r>
                          <a:rPr lang="ru-RU" sz="2000" b="1" i="1">
                            <a:latin typeface="Cambria Math"/>
                          </a:rPr>
                          <m:t>+х</m:t>
                        </m:r>
                      </m:den>
                    </m:f>
                    <m:r>
                      <a:rPr lang="ru-RU" sz="2000" b="1" i="1">
                        <a:latin typeface="Cambria Math"/>
                      </a:rPr>
                      <m:t>   </m:t>
                    </m:r>
                  </m:oMath>
                </a14:m>
                <a:r>
                  <a:rPr lang="ru-RU" sz="2000" b="1" i="1" dirty="0" smtClean="0">
                    <a:latin typeface="Times New Roman" pitchFamily="18" charset="0"/>
                    <a:cs typeface="Times New Roman" pitchFamily="18" charset="0"/>
                  </a:rPr>
                  <a:t>и </a:t>
                </a:r>
                <a:r>
                  <a:rPr lang="ru-RU" sz="2000" b="1" i="1" dirty="0">
                    <a:latin typeface="Times New Roman" pitchFamily="18" charset="0"/>
                    <a:cs typeface="Times New Roman" pitchFamily="18" charset="0"/>
                  </a:rPr>
                  <a:t>определите , </a:t>
                </a:r>
                <a:r>
                  <a:rPr lang="ru-RU" sz="2000" b="1" i="1" dirty="0" smtClean="0">
                    <a:latin typeface="Times New Roman" pitchFamily="18" charset="0"/>
                    <a:cs typeface="Times New Roman" pitchFamily="18" charset="0"/>
                  </a:rPr>
                  <a:t>при каких                                   значениях </a:t>
                </a:r>
                <a:r>
                  <a:rPr lang="ru-RU" sz="2000" b="1" i="1" dirty="0">
                    <a:latin typeface="Times New Roman" pitchFamily="18" charset="0"/>
                    <a:cs typeface="Times New Roman" pitchFamily="18" charset="0"/>
                  </a:rPr>
                  <a:t>параметра  а прямая у=а не имеет </a:t>
                </a:r>
                <a:r>
                  <a:rPr lang="ru-RU" sz="2000" b="1" i="1" dirty="0" smtClean="0">
                    <a:latin typeface="Times New Roman" pitchFamily="18" charset="0"/>
                    <a:cs typeface="Times New Roman" pitchFamily="18" charset="0"/>
                  </a:rPr>
                  <a:t>с </a:t>
                </a:r>
                <a:r>
                  <a:rPr lang="ru-RU" sz="2000" b="1" i="1" dirty="0">
                    <a:latin typeface="Times New Roman" pitchFamily="18" charset="0"/>
                    <a:cs typeface="Times New Roman" pitchFamily="18" charset="0"/>
                  </a:rPr>
                  <a:t>графиком общих точек.</a:t>
                </a:r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7856" y="687464"/>
                <a:ext cx="8669798" cy="844783"/>
              </a:xfrm>
              <a:prstGeom prst="rect">
                <a:avLst/>
              </a:prstGeom>
              <a:blipFill rotWithShape="1">
                <a:blip r:embed="rId3"/>
                <a:stretch>
                  <a:fillRect l="-774" r="-13713" b="-1231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/>
              <p:cNvSpPr/>
              <p:nvPr/>
            </p:nvSpPr>
            <p:spPr>
              <a:xfrm>
                <a:off x="267856" y="1996480"/>
                <a:ext cx="8782254" cy="102265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2000" b="1" i="1" dirty="0" smtClean="0">
                    <a:latin typeface="Times New Roman" pitchFamily="18" charset="0"/>
                    <a:cs typeface="Times New Roman" pitchFamily="18" charset="0"/>
                  </a:rPr>
                  <a:t>2.   Постройте </a:t>
                </a:r>
                <a:r>
                  <a:rPr lang="ru-RU" sz="2000" b="1" i="1" dirty="0">
                    <a:latin typeface="Times New Roman" pitchFamily="18" charset="0"/>
                    <a:cs typeface="Times New Roman" pitchFamily="18" charset="0"/>
                  </a:rPr>
                  <a:t>график функции </a:t>
                </a:r>
                <a14:m>
                  <m:oMath xmlns:m="http://schemas.openxmlformats.org/officeDocument/2006/math">
                    <m:r>
                      <a:rPr lang="ru-RU" sz="2000" b="1" i="1">
                        <a:latin typeface="Cambria Math"/>
                      </a:rPr>
                      <m:t>у=</m:t>
                    </m:r>
                    <m:sSup>
                      <m:sSupPr>
                        <m:ctrlPr>
                          <a:rPr lang="ru-RU" sz="2000" b="1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000" b="1" i="1">
                            <a:latin typeface="Cambria Math"/>
                          </a:rPr>
                          <m:t>х</m:t>
                        </m:r>
                      </m:e>
                      <m:sup>
                        <m:r>
                          <a:rPr lang="ru-RU" sz="2000" b="1" i="1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ru-RU" sz="2000" b="1" i="1">
                        <a:latin typeface="Cambria Math"/>
                      </a:rPr>
                      <m:t>−</m:t>
                    </m:r>
                    <m:d>
                      <m:dPr>
                        <m:begChr m:val="|"/>
                        <m:endChr m:val="|"/>
                        <m:ctrlPr>
                          <a:rPr lang="ru-RU" sz="2000" b="1" i="1">
                            <a:latin typeface="Cambria Math"/>
                          </a:rPr>
                        </m:ctrlPr>
                      </m:dPr>
                      <m:e>
                        <m:r>
                          <a:rPr lang="ru-RU" sz="2000" b="1" i="1">
                            <a:latin typeface="Cambria Math"/>
                          </a:rPr>
                          <m:t>х</m:t>
                        </m:r>
                      </m:e>
                    </m:d>
                    <m:r>
                      <a:rPr lang="ru-RU" sz="2000" b="1" i="1">
                        <a:latin typeface="Cambria Math"/>
                      </a:rPr>
                      <m:t>+</m:t>
                    </m:r>
                    <m:r>
                      <a:rPr lang="ru-RU" sz="2000" b="1" i="1">
                        <a:latin typeface="Cambria Math"/>
                      </a:rPr>
                      <m:t>𝟐</m:t>
                    </m:r>
                  </m:oMath>
                </a14:m>
                <a:r>
                  <a:rPr lang="ru-RU" sz="2000" b="1" i="1" dirty="0">
                    <a:latin typeface="Times New Roman" pitchFamily="18" charset="0"/>
                    <a:cs typeface="Times New Roman" pitchFamily="18" charset="0"/>
                  </a:rPr>
                  <a:t> и определите, при каких </a:t>
                </a:r>
                <a:endParaRPr lang="ru-RU" sz="2000" b="1" i="1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ru-RU" sz="2000" b="1" i="1" dirty="0" smtClean="0">
                    <a:latin typeface="Times New Roman" pitchFamily="18" charset="0"/>
                    <a:cs typeface="Times New Roman" pitchFamily="18" charset="0"/>
                  </a:rPr>
                  <a:t>значениях </a:t>
                </a:r>
                <a:r>
                  <a:rPr lang="ru-RU" sz="2000" b="1" i="1" dirty="0">
                    <a:latin typeface="Times New Roman" pitchFamily="18" charset="0"/>
                    <a:cs typeface="Times New Roman" pitchFamily="18" charset="0"/>
                  </a:rPr>
                  <a:t>параметра а прямая </a:t>
                </a:r>
                <a14:m>
                  <m:oMath xmlns:m="http://schemas.openxmlformats.org/officeDocument/2006/math">
                    <m:r>
                      <a:rPr lang="ru-RU" sz="2000" b="1" i="1">
                        <a:latin typeface="Cambria Math"/>
                      </a:rPr>
                      <m:t>у=</m:t>
                    </m:r>
                  </m:oMath>
                </a14:m>
                <a:r>
                  <a:rPr lang="ru-RU" sz="2000" b="1" i="1" dirty="0">
                    <a:latin typeface="Times New Roman" pitchFamily="18" charset="0"/>
                    <a:cs typeface="Times New Roman" pitchFamily="18" charset="0"/>
                  </a:rPr>
                  <a:t>а  имеет с графиком ровно две </a:t>
                </a:r>
                <a:endParaRPr lang="ru-RU" sz="2000" b="1" i="1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ru-RU" sz="2000" b="1" i="1" dirty="0" smtClean="0">
                    <a:latin typeface="Times New Roman" pitchFamily="18" charset="0"/>
                    <a:cs typeface="Times New Roman" pitchFamily="18" charset="0"/>
                  </a:rPr>
                  <a:t>общие </a:t>
                </a:r>
                <a:r>
                  <a:rPr lang="ru-RU" sz="2000" b="1" i="1" dirty="0">
                    <a:latin typeface="Times New Roman" pitchFamily="18" charset="0"/>
                    <a:cs typeface="Times New Roman" pitchFamily="18" charset="0"/>
                  </a:rPr>
                  <a:t>точки.</a:t>
                </a:r>
              </a:p>
            </p:txBody>
          </p:sp>
        </mc:Choice>
        <mc:Fallback xmlns=""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7856" y="1996480"/>
                <a:ext cx="8782254" cy="1022652"/>
              </a:xfrm>
              <a:prstGeom prst="rect">
                <a:avLst/>
              </a:prstGeom>
              <a:blipFill rotWithShape="1">
                <a:blip r:embed="rId4"/>
                <a:stretch>
                  <a:fillRect l="-763" t="-2395" b="-1018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/>
              <p:cNvSpPr/>
              <p:nvPr/>
            </p:nvSpPr>
            <p:spPr>
              <a:xfrm>
                <a:off x="380312" y="4869160"/>
                <a:ext cx="8669798" cy="90492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2000" b="1" i="1" dirty="0">
                    <a:latin typeface="Times New Roman" pitchFamily="18" charset="0"/>
                    <a:cs typeface="Times New Roman" pitchFamily="18" charset="0"/>
                  </a:rPr>
                  <a:t>4</a:t>
                </a:r>
                <a:r>
                  <a:rPr lang="ru-RU" sz="2000" b="1" i="1" dirty="0" smtClean="0">
                    <a:latin typeface="Times New Roman" pitchFamily="18" charset="0"/>
                    <a:cs typeface="Times New Roman" pitchFamily="18" charset="0"/>
                  </a:rPr>
                  <a:t>.   Постройте </a:t>
                </a:r>
                <a:r>
                  <a:rPr lang="ru-RU" sz="2000" b="1" i="1" dirty="0">
                    <a:latin typeface="Times New Roman" pitchFamily="18" charset="0"/>
                    <a:cs typeface="Times New Roman" pitchFamily="18" charset="0"/>
                  </a:rPr>
                  <a:t>график функции    у=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b="1" i="1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ru-RU" sz="2000" b="1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2000" b="1" i="1">
                                <a:latin typeface="Cambria Math"/>
                              </a:rPr>
                              <m:t>𝟐</m:t>
                            </m:r>
                            <m:r>
                              <a:rPr lang="ru-RU" sz="2000" b="1" i="1">
                                <a:latin typeface="Cambria Math"/>
                              </a:rPr>
                              <m:t>х</m:t>
                            </m:r>
                          </m:e>
                          <m:sup>
                            <m:r>
                              <a:rPr lang="ru-RU" sz="2000" b="1" i="1">
                                <a:latin typeface="Cambria Math"/>
                              </a:rPr>
                              <m:t>𝟑</m:t>
                            </m:r>
                          </m:sup>
                        </m:sSup>
                        <m:r>
                          <a:rPr lang="ru-RU" sz="2000" b="1" i="1">
                            <a:latin typeface="Cambria Math"/>
                          </a:rPr>
                          <m:t>−</m:t>
                        </m:r>
                        <m:sSup>
                          <m:sSupPr>
                            <m:ctrlPr>
                              <a:rPr lang="ru-RU" sz="2000" b="1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2000" b="1" i="1">
                                <a:latin typeface="Cambria Math"/>
                              </a:rPr>
                              <m:t>х</m:t>
                            </m:r>
                          </m:e>
                          <m:sup>
                            <m:r>
                              <a:rPr lang="ru-RU" sz="2000" b="1" i="1">
                                <a:latin typeface="Cambria Math"/>
                              </a:rPr>
                              <m:t>𝟐</m:t>
                            </m:r>
                          </m:sup>
                        </m:sSup>
                        <m:r>
                          <a:rPr lang="ru-RU" sz="2000" b="1" i="1">
                            <a:latin typeface="Cambria Math"/>
                          </a:rPr>
                          <m:t>+</m:t>
                        </m:r>
                        <m:r>
                          <a:rPr lang="ru-RU" sz="2000" b="1" i="1">
                            <a:latin typeface="Cambria Math"/>
                          </a:rPr>
                          <m:t>𝟏𝟖</m:t>
                        </m:r>
                        <m:r>
                          <a:rPr lang="ru-RU" sz="2000" b="1" i="1">
                            <a:latin typeface="Cambria Math"/>
                          </a:rPr>
                          <m:t>х−</m:t>
                        </m:r>
                        <m:r>
                          <a:rPr lang="ru-RU" sz="2000" b="1" i="1">
                            <a:latin typeface="Cambria Math"/>
                          </a:rPr>
                          <m:t>𝟗</m:t>
                        </m:r>
                      </m:num>
                      <m:den>
                        <m:r>
                          <a:rPr lang="ru-RU" sz="2000" b="1" i="1">
                            <a:latin typeface="Cambria Math"/>
                          </a:rPr>
                          <m:t>𝟐</m:t>
                        </m:r>
                        <m:r>
                          <a:rPr lang="ru-RU" sz="2000" b="1" i="1">
                            <a:latin typeface="Cambria Math"/>
                          </a:rPr>
                          <m:t>х−</m:t>
                        </m:r>
                        <m:r>
                          <a:rPr lang="ru-RU" sz="2000" b="1" i="1">
                            <a:latin typeface="Cambria Math"/>
                          </a:rPr>
                          <m:t>𝟏</m:t>
                        </m:r>
                      </m:den>
                    </m:f>
                  </m:oMath>
                </a14:m>
                <a:r>
                  <a:rPr lang="ru-RU" sz="2000" b="1" i="1" dirty="0">
                    <a:latin typeface="Times New Roman" pitchFamily="18" charset="0"/>
                    <a:cs typeface="Times New Roman" pitchFamily="18" charset="0"/>
                  </a:rPr>
                  <a:t>  и определите, </a:t>
                </a:r>
                <a:r>
                  <a:rPr lang="ru-RU" sz="2000" b="1" i="1" dirty="0" smtClean="0">
                    <a:latin typeface="Times New Roman" pitchFamily="18" charset="0"/>
                    <a:cs typeface="Times New Roman" pitchFamily="18" charset="0"/>
                  </a:rPr>
                  <a:t>при </a:t>
                </a:r>
                <a:r>
                  <a:rPr lang="ru-RU" sz="2000" b="1" i="1" dirty="0">
                    <a:latin typeface="Times New Roman" pitchFamily="18" charset="0"/>
                    <a:cs typeface="Times New Roman" pitchFamily="18" charset="0"/>
                  </a:rPr>
                  <a:t>каких значениях параметра </a:t>
                </a:r>
                <a:r>
                  <a:rPr lang="en-US" sz="2000" b="1" i="1" dirty="0">
                    <a:latin typeface="Times New Roman" pitchFamily="18" charset="0"/>
                    <a:cs typeface="Times New Roman" pitchFamily="18" charset="0"/>
                  </a:rPr>
                  <a:t>k </a:t>
                </a:r>
                <a:r>
                  <a:rPr lang="ru-RU" sz="2000" b="1" i="1" dirty="0">
                    <a:latin typeface="Times New Roman" pitchFamily="18" charset="0"/>
                    <a:cs typeface="Times New Roman" pitchFamily="18" charset="0"/>
                  </a:rPr>
                  <a:t>прямая у=</a:t>
                </a:r>
                <a:r>
                  <a:rPr lang="en-US" sz="2000" b="1" i="1" dirty="0">
                    <a:latin typeface="Times New Roman" pitchFamily="18" charset="0"/>
                    <a:cs typeface="Times New Roman" pitchFamily="18" charset="0"/>
                  </a:rPr>
                  <a:t>k</a:t>
                </a:r>
                <a:r>
                  <a:rPr lang="ru-RU" sz="2000" b="1" i="1" dirty="0">
                    <a:latin typeface="Times New Roman" pitchFamily="18" charset="0"/>
                    <a:cs typeface="Times New Roman" pitchFamily="18" charset="0"/>
                  </a:rPr>
                  <a:t>х не имеет с графиком общих точек.</a:t>
                </a:r>
              </a:p>
            </p:txBody>
          </p:sp>
        </mc:Choice>
        <mc:Fallback xmlns=""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0312" y="4869160"/>
                <a:ext cx="8669798" cy="904928"/>
              </a:xfrm>
              <a:prstGeom prst="rect">
                <a:avLst/>
              </a:prstGeom>
              <a:blipFill rotWithShape="1">
                <a:blip r:embed="rId5"/>
                <a:stretch>
                  <a:fillRect l="-703" r="-422" b="-1013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416613" y="3448719"/>
                <a:ext cx="8310773" cy="105528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2000" b="1" i="1" dirty="0">
                    <a:latin typeface="Times New Roman" pitchFamily="18" charset="0"/>
                    <a:cs typeface="Times New Roman" pitchFamily="18" charset="0"/>
                  </a:rPr>
                  <a:t>3. Постройте график функции </a:t>
                </a:r>
                <a14:m>
                  <m:oMath xmlns:m="http://schemas.openxmlformats.org/officeDocument/2006/math">
                    <m:r>
                      <a:rPr lang="ru-RU" sz="2000" b="1" i="1">
                        <a:latin typeface="Cambria Math"/>
                      </a:rPr>
                      <m:t>у=</m:t>
                    </m:r>
                    <m:d>
                      <m:dPr>
                        <m:begChr m:val="|"/>
                        <m:endChr m:val="|"/>
                        <m:ctrlPr>
                          <a:rPr lang="ru-RU" sz="2000" b="1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ru-RU" sz="2000" b="1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2000" b="1" i="1">
                                <a:latin typeface="Cambria Math"/>
                              </a:rPr>
                              <m:t>х</m:t>
                            </m:r>
                          </m:e>
                          <m:sup>
                            <m:r>
                              <a:rPr lang="ru-RU" sz="2000" b="1" i="1">
                                <a:latin typeface="Cambria Math"/>
                              </a:rPr>
                              <m:t>𝟐</m:t>
                            </m:r>
                          </m:sup>
                        </m:sSup>
                        <m:r>
                          <a:rPr lang="ru-RU" sz="2000" b="1" i="1">
                            <a:latin typeface="Cambria Math"/>
                          </a:rPr>
                          <m:t>−х−</m:t>
                        </m:r>
                        <m:r>
                          <a:rPr lang="ru-RU" sz="2000" b="1" i="1">
                            <a:latin typeface="Cambria Math"/>
                          </a:rPr>
                          <m:t>𝟏𝟐</m:t>
                        </m:r>
                      </m:e>
                    </m:d>
                  </m:oMath>
                </a14:m>
                <a:r>
                  <a:rPr lang="ru-RU" sz="2000" b="1" i="1" dirty="0">
                    <a:latin typeface="Times New Roman" pitchFamily="18" charset="0"/>
                    <a:cs typeface="Times New Roman" pitchFamily="18" charset="0"/>
                  </a:rPr>
                  <a:t> и определите , при каких значениях параметра а прямая у=а  имеет с графиком три или более общих точек.</a:t>
                </a:r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6613" y="3448719"/>
                <a:ext cx="8310773" cy="1055289"/>
              </a:xfrm>
              <a:prstGeom prst="rect">
                <a:avLst/>
              </a:prstGeom>
              <a:blipFill rotWithShape="1">
                <a:blip r:embed="rId6"/>
                <a:stretch>
                  <a:fillRect l="-733" t="-1156" b="-982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Управляющая кнопка: далее 11">
            <a:hlinkClick r:id="rId7" action="ppaction://hlinksldjump" highlightClick="1"/>
          </p:cNvPr>
          <p:cNvSpPr/>
          <p:nvPr/>
        </p:nvSpPr>
        <p:spPr>
          <a:xfrm>
            <a:off x="6228184" y="1532247"/>
            <a:ext cx="2499202" cy="464233"/>
          </a:xfrm>
          <a:prstGeom prst="actionButtonForwardNext">
            <a:avLst/>
          </a:prstGeom>
          <a:solidFill>
            <a:srgbClr val="CBF29C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Проверь решение</a:t>
            </a: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13" name="Управляющая кнопка: далее 12">
            <a:hlinkClick r:id="rId8" action="ppaction://hlinksldjump" highlightClick="1"/>
          </p:cNvPr>
          <p:cNvSpPr/>
          <p:nvPr/>
        </p:nvSpPr>
        <p:spPr>
          <a:xfrm>
            <a:off x="6228184" y="2852936"/>
            <a:ext cx="2499202" cy="432048"/>
          </a:xfrm>
          <a:prstGeom prst="actionButtonForwardNext">
            <a:avLst/>
          </a:prstGeom>
          <a:solidFill>
            <a:srgbClr val="CBF29C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solidFill>
                  <a:srgbClr val="002060"/>
                </a:solidFill>
              </a:rPr>
              <a:t>Проверь решение</a:t>
            </a:r>
          </a:p>
        </p:txBody>
      </p:sp>
      <p:sp>
        <p:nvSpPr>
          <p:cNvPr id="15" name="Управляющая кнопка: далее 14">
            <a:hlinkClick r:id="rId9" action="ppaction://hlinksldjump" highlightClick="1"/>
          </p:cNvPr>
          <p:cNvSpPr/>
          <p:nvPr/>
        </p:nvSpPr>
        <p:spPr>
          <a:xfrm>
            <a:off x="6228184" y="4293096"/>
            <a:ext cx="2499202" cy="432048"/>
          </a:xfrm>
          <a:prstGeom prst="actionButtonForwardNext">
            <a:avLst/>
          </a:prstGeom>
          <a:solidFill>
            <a:srgbClr val="CBF29C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solidFill>
                  <a:srgbClr val="002060"/>
                </a:solidFill>
              </a:rPr>
              <a:t>Проверь решение</a:t>
            </a:r>
          </a:p>
        </p:txBody>
      </p:sp>
      <p:sp>
        <p:nvSpPr>
          <p:cNvPr id="16" name="Управляющая кнопка: далее 15">
            <a:hlinkClick r:id="rId10" action="ppaction://hlinksldjump" highlightClick="1"/>
          </p:cNvPr>
          <p:cNvSpPr/>
          <p:nvPr/>
        </p:nvSpPr>
        <p:spPr>
          <a:xfrm>
            <a:off x="6228184" y="6021288"/>
            <a:ext cx="2499202" cy="432048"/>
          </a:xfrm>
          <a:prstGeom prst="actionButtonForwardNext">
            <a:avLst/>
          </a:prstGeom>
          <a:solidFill>
            <a:srgbClr val="CBF29C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solidFill>
                  <a:srgbClr val="002060"/>
                </a:solidFill>
              </a:rPr>
              <a:t>Проверь решение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Управляющая кнопка: настраиваемая 8">
                <a:hlinkClick r:id="" action="ppaction://hlinkshowjump?jump=nextslide" highlightClick="1"/>
              </p:cNvPr>
              <p:cNvSpPr/>
              <p:nvPr/>
            </p:nvSpPr>
            <p:spPr>
              <a:xfrm>
                <a:off x="1115616" y="6021288"/>
                <a:ext cx="2952328" cy="432048"/>
              </a:xfrm>
              <a:prstGeom prst="actionButtonBlank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b="1" i="1" smtClean="0">
                          <a:solidFill>
                            <a:srgbClr val="002060"/>
                          </a:solidFill>
                          <a:latin typeface="Cambria Math"/>
                        </a:rPr>
                        <m:t>Варианты </m:t>
                      </m:r>
                      <m:r>
                        <a:rPr lang="ru-RU" sz="2400" b="1" i="1" smtClean="0">
                          <a:solidFill>
                            <a:srgbClr val="002060"/>
                          </a:solidFill>
                          <a:latin typeface="Cambria Math"/>
                        </a:rPr>
                        <m:t>𝟓</m:t>
                      </m:r>
                      <m:r>
                        <a:rPr lang="ru-RU" sz="2400" b="1" i="1" smtClean="0">
                          <a:solidFill>
                            <a:srgbClr val="002060"/>
                          </a:solidFill>
                          <a:latin typeface="Cambria Math"/>
                        </a:rPr>
                        <m:t>−</m:t>
                      </m:r>
                      <m:r>
                        <a:rPr lang="ru-RU" sz="2400" b="1" i="1" smtClean="0">
                          <a:solidFill>
                            <a:srgbClr val="002060"/>
                          </a:solidFill>
                          <a:latin typeface="Cambria Math"/>
                        </a:rPr>
                        <m:t>𝟕</m:t>
                      </m:r>
                    </m:oMath>
                  </m:oMathPara>
                </a14:m>
                <a:endParaRPr lang="ru-RU" sz="24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9" name="Управляющая кнопка: настраиваемая 8">
                <a:hlinkClick r:id="" action="ppaction://hlinkshowjump?jump=nextslide" highlightClick="1"/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5616" y="6021288"/>
                <a:ext cx="2952328" cy="432048"/>
              </a:xfrm>
              <a:prstGeom prst="actionButtonBlank">
                <a:avLst/>
              </a:prstGeom>
              <a:blipFill rotWithShape="1">
                <a:blip r:embed="rId11"/>
                <a:stretch>
                  <a:fillRect b="-2027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6027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131368" y="31029"/>
            <a:ext cx="45081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Самостоятельная работа.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67856" y="687464"/>
            <a:ext cx="866979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79388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2000" dirty="0">
                <a:solidFill>
                  <a:srgbClr val="000000"/>
                </a:solidFill>
                <a:cs typeface="Times New Roman" pitchFamily="18" charset="0"/>
              </a:rPr>
              <a:t>Постройте график  </a:t>
            </a:r>
            <a:r>
              <a:rPr lang="ru-RU" sz="2000" dirty="0" smtClean="0">
                <a:solidFill>
                  <a:srgbClr val="000000"/>
                </a:solidFill>
                <a:cs typeface="Times New Roman" pitchFamily="18" charset="0"/>
              </a:rPr>
              <a:t>функции </a:t>
            </a:r>
            <a:endParaRPr lang="ru-RU" sz="2000" dirty="0">
              <a:solidFill>
                <a:srgbClr val="000000"/>
              </a:solidFill>
              <a:cs typeface="Times New Roman" pitchFamily="18" charset="0"/>
            </a:endParaRPr>
          </a:p>
          <a:p>
            <a:pPr lvl="0" indent="179388" fontAlgn="base">
              <a:spcBef>
                <a:spcPct val="0"/>
              </a:spcBef>
              <a:spcAft>
                <a:spcPct val="0"/>
              </a:spcAft>
            </a:pPr>
            <a:endParaRPr lang="ru-RU" sz="2000" dirty="0">
              <a:solidFill>
                <a:srgbClr val="000000"/>
              </a:solidFill>
              <a:cs typeface="Times New Roman" pitchFamily="18" charset="0"/>
            </a:endParaRPr>
          </a:p>
          <a:p>
            <a:pPr lvl="0" indent="179388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000000"/>
                </a:solidFill>
                <a:cs typeface="Times New Roman" pitchFamily="18" charset="0"/>
              </a:rPr>
              <a:t>      </a:t>
            </a:r>
            <a:r>
              <a:rPr lang="ru-RU" sz="2000" dirty="0">
                <a:solidFill>
                  <a:srgbClr val="000000"/>
                </a:solidFill>
                <a:cs typeface="Times New Roman" pitchFamily="18" charset="0"/>
              </a:rPr>
              <a:t>  </a:t>
            </a:r>
            <a:r>
              <a:rPr lang="ru-RU" sz="2000" dirty="0">
                <a:cs typeface="Arial" pitchFamily="34" charset="0"/>
              </a:rPr>
              <a:t>  </a:t>
            </a:r>
            <a:r>
              <a:rPr lang="ru-RU" sz="2000" dirty="0">
                <a:solidFill>
                  <a:srgbClr val="000000"/>
                </a:solidFill>
                <a:cs typeface="Times New Roman" pitchFamily="18" charset="0"/>
              </a:rPr>
              <a:t> </a:t>
            </a:r>
            <a:endParaRPr lang="en-US" sz="2000" dirty="0">
              <a:solidFill>
                <a:srgbClr val="000000"/>
              </a:solidFill>
              <a:cs typeface="Times New Roman" pitchFamily="18" charset="0"/>
            </a:endParaRPr>
          </a:p>
          <a:p>
            <a:pPr lvl="0" indent="179388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000000"/>
                </a:solidFill>
                <a:cs typeface="Times New Roman" pitchFamily="18" charset="0"/>
              </a:rPr>
              <a:t>и определите, при каких          значениях </a:t>
            </a:r>
            <a:r>
              <a:rPr lang="en-US" sz="2000" dirty="0">
                <a:solidFill>
                  <a:srgbClr val="000000"/>
                </a:solidFill>
                <a:cs typeface="Times New Roman" pitchFamily="18" charset="0"/>
              </a:rPr>
              <a:t>k </a:t>
            </a:r>
            <a:r>
              <a:rPr lang="ru-RU" sz="2000" dirty="0">
                <a:solidFill>
                  <a:srgbClr val="000000"/>
                </a:solidFill>
                <a:cs typeface="Times New Roman" pitchFamily="18" charset="0"/>
              </a:rPr>
              <a:t>построенный график будет иметь одну общую точку с прямой</a:t>
            </a:r>
            <a:r>
              <a:rPr lang="en-US" sz="2000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cs typeface="Times New Roman" pitchFamily="18" charset="0"/>
              </a:rPr>
              <a:t> у = </a:t>
            </a:r>
            <a:r>
              <a:rPr lang="en-US" sz="2000" dirty="0" err="1">
                <a:solidFill>
                  <a:srgbClr val="000000"/>
                </a:solidFill>
                <a:cs typeface="Times New Roman" pitchFamily="18" charset="0"/>
              </a:rPr>
              <a:t>kx</a:t>
            </a:r>
            <a:r>
              <a:rPr lang="ru-RU" sz="2000" dirty="0">
                <a:solidFill>
                  <a:srgbClr val="000000"/>
                </a:solidFill>
                <a:cs typeface="Times New Roman" pitchFamily="18" charset="0"/>
              </a:rPr>
              <a:t>.</a:t>
            </a:r>
            <a:r>
              <a:rPr lang="en-US" sz="2000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endParaRPr lang="ru-RU" sz="2000" dirty="0">
              <a:cs typeface="Arial" pitchFamily="34" charset="0"/>
            </a:endParaRP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1628" y="3025640"/>
            <a:ext cx="878225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79388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>
                <a:solidFill>
                  <a:srgbClr val="000000"/>
                </a:solidFill>
                <a:cs typeface="Times New Roman" pitchFamily="18" charset="0"/>
              </a:rPr>
              <a:t>Постройте график  </a:t>
            </a:r>
            <a:r>
              <a:rPr lang="ru-RU" sz="2000" dirty="0" smtClean="0">
                <a:solidFill>
                  <a:srgbClr val="000000"/>
                </a:solidFill>
                <a:cs typeface="Times New Roman" pitchFamily="18" charset="0"/>
              </a:rPr>
              <a:t>функции </a:t>
            </a:r>
            <a:endParaRPr lang="ru-RU" sz="2000" dirty="0">
              <a:solidFill>
                <a:srgbClr val="000000"/>
              </a:solidFill>
              <a:cs typeface="Times New Roman" pitchFamily="18" charset="0"/>
            </a:endParaRPr>
          </a:p>
          <a:p>
            <a:pPr lvl="0" indent="179388" fontAlgn="base">
              <a:spcBef>
                <a:spcPct val="0"/>
              </a:spcBef>
              <a:spcAft>
                <a:spcPct val="0"/>
              </a:spcAft>
            </a:pPr>
            <a:endParaRPr lang="ru-RU" sz="2000" dirty="0">
              <a:solidFill>
                <a:srgbClr val="000000"/>
              </a:solidFill>
              <a:cs typeface="Times New Roman" pitchFamily="18" charset="0"/>
            </a:endParaRPr>
          </a:p>
          <a:p>
            <a:pPr lvl="0" indent="179388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000000"/>
                </a:solidFill>
                <a:cs typeface="Times New Roman" pitchFamily="18" charset="0"/>
              </a:rPr>
              <a:t>      </a:t>
            </a:r>
            <a:r>
              <a:rPr lang="ru-RU" sz="2000" dirty="0">
                <a:solidFill>
                  <a:srgbClr val="000000"/>
                </a:solidFill>
                <a:cs typeface="Times New Roman" pitchFamily="18" charset="0"/>
              </a:rPr>
              <a:t>  </a:t>
            </a:r>
            <a:r>
              <a:rPr lang="ru-RU" sz="2000" dirty="0">
                <a:cs typeface="Arial" pitchFamily="34" charset="0"/>
              </a:rPr>
              <a:t>  </a:t>
            </a:r>
            <a:r>
              <a:rPr lang="ru-RU" sz="2000" dirty="0">
                <a:solidFill>
                  <a:srgbClr val="000000"/>
                </a:solidFill>
                <a:cs typeface="Times New Roman" pitchFamily="18" charset="0"/>
              </a:rPr>
              <a:t> </a:t>
            </a:r>
            <a:endParaRPr lang="en-US" sz="2000" dirty="0">
              <a:solidFill>
                <a:srgbClr val="000000"/>
              </a:solidFill>
              <a:cs typeface="Times New Roman" pitchFamily="18" charset="0"/>
            </a:endParaRPr>
          </a:p>
          <a:p>
            <a:pPr lvl="0" indent="179388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000000"/>
                </a:solidFill>
                <a:cs typeface="Times New Roman" pitchFamily="18" charset="0"/>
              </a:rPr>
              <a:t>и определите, при каких          значениях параметра с</a:t>
            </a:r>
            <a:r>
              <a:rPr lang="en-US" sz="2000" dirty="0">
                <a:cs typeface="Arial" pitchFamily="34" charset="0"/>
              </a:rPr>
              <a:t> </a:t>
            </a:r>
            <a:endParaRPr lang="ru-RU" sz="2000" dirty="0">
              <a:cs typeface="Arial" pitchFamily="34" charset="0"/>
            </a:endParaRPr>
          </a:p>
          <a:p>
            <a:pPr lvl="0" indent="179388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000000"/>
                </a:solidFill>
                <a:cs typeface="Times New Roman" pitchFamily="18" charset="0"/>
              </a:rPr>
              <a:t>прямая</a:t>
            </a:r>
            <a:r>
              <a:rPr lang="en-US" sz="2000" dirty="0">
                <a:solidFill>
                  <a:srgbClr val="000000"/>
                </a:solidFill>
                <a:cs typeface="Times New Roman" pitchFamily="18" charset="0"/>
              </a:rPr>
              <a:t> y=</a:t>
            </a:r>
            <a:r>
              <a:rPr lang="ru-RU" sz="2000" dirty="0">
                <a:solidFill>
                  <a:srgbClr val="000000"/>
                </a:solidFill>
                <a:cs typeface="Times New Roman" pitchFamily="18" charset="0"/>
              </a:rPr>
              <a:t>с</a:t>
            </a:r>
            <a:r>
              <a:rPr lang="en-US" sz="2000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cs typeface="Times New Roman" pitchFamily="18" charset="0"/>
              </a:rPr>
              <a:t>имеет с графиком ровно одну общую точку</a:t>
            </a:r>
            <a:endParaRPr lang="ru-RU" sz="2000" dirty="0">
              <a:cs typeface="Arial" pitchFamily="34" charset="0"/>
            </a:endParaRP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9141" y="5157192"/>
            <a:ext cx="831077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79388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dirty="0">
                <a:solidFill>
                  <a:srgbClr val="000000"/>
                </a:solidFill>
                <a:cs typeface="Times New Roman" pitchFamily="18" charset="0"/>
              </a:rPr>
              <a:t> Постройте график  функции</a:t>
            </a:r>
            <a:r>
              <a:rPr lang="en-US" sz="2000" dirty="0">
                <a:solidFill>
                  <a:srgbClr val="000000"/>
                </a:solidFill>
                <a:cs typeface="Times New Roman" pitchFamily="18" charset="0"/>
              </a:rPr>
              <a:t>      </a:t>
            </a:r>
            <a:r>
              <a:rPr lang="ru-RU" sz="2000" dirty="0">
                <a:solidFill>
                  <a:srgbClr val="000000"/>
                </a:solidFill>
                <a:cs typeface="Times New Roman" pitchFamily="18" charset="0"/>
              </a:rPr>
              <a:t>  </a:t>
            </a:r>
            <a:r>
              <a:rPr lang="ru-RU" sz="2000" dirty="0">
                <a:cs typeface="Arial" pitchFamily="34" charset="0"/>
              </a:rPr>
              <a:t>  </a:t>
            </a:r>
            <a:r>
              <a:rPr lang="ru-RU" sz="2000" dirty="0">
                <a:solidFill>
                  <a:srgbClr val="000000"/>
                </a:solidFill>
                <a:cs typeface="Times New Roman" pitchFamily="18" charset="0"/>
              </a:rPr>
              <a:t> </a:t>
            </a:r>
            <a:endParaRPr lang="en-US" sz="2000" dirty="0">
              <a:solidFill>
                <a:srgbClr val="000000"/>
              </a:solidFill>
              <a:cs typeface="Times New Roman" pitchFamily="18" charset="0"/>
            </a:endParaRPr>
          </a:p>
          <a:p>
            <a:pPr lvl="0" indent="179388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000000"/>
                </a:solidFill>
                <a:cs typeface="Times New Roman" pitchFamily="18" charset="0"/>
              </a:rPr>
              <a:t>и определите, при каких        значениях </a:t>
            </a:r>
            <a:r>
              <a:rPr lang="en-US" sz="2000" dirty="0">
                <a:solidFill>
                  <a:srgbClr val="000000"/>
                </a:solidFill>
                <a:cs typeface="Times New Roman" pitchFamily="18" charset="0"/>
              </a:rPr>
              <a:t>k</a:t>
            </a:r>
            <a:r>
              <a:rPr lang="en-US" sz="2000" dirty="0">
                <a:cs typeface="Arial" pitchFamily="34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cs typeface="Times New Roman" pitchFamily="18" charset="0"/>
              </a:rPr>
              <a:t>прямая</a:t>
            </a:r>
            <a:r>
              <a:rPr lang="en-US" sz="2000" dirty="0">
                <a:solidFill>
                  <a:srgbClr val="000000"/>
                </a:solidFill>
                <a:cs typeface="Times New Roman" pitchFamily="18" charset="0"/>
              </a:rPr>
              <a:t> y=</a:t>
            </a:r>
            <a:r>
              <a:rPr lang="en-US" sz="2000" dirty="0" err="1">
                <a:solidFill>
                  <a:srgbClr val="000000"/>
                </a:solidFill>
                <a:cs typeface="Times New Roman" pitchFamily="18" charset="0"/>
              </a:rPr>
              <a:t>kx</a:t>
            </a:r>
            <a:r>
              <a:rPr lang="ru-RU" sz="2000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US" sz="2000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cs typeface="Times New Roman" pitchFamily="18" charset="0"/>
              </a:rPr>
              <a:t>имеет</a:t>
            </a:r>
          </a:p>
          <a:p>
            <a:pPr lvl="0" indent="179388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000000"/>
                </a:solidFill>
                <a:cs typeface="Times New Roman" pitchFamily="18" charset="0"/>
              </a:rPr>
              <a:t> с графиком ровно три общие    точки</a:t>
            </a:r>
            <a:endParaRPr lang="ru-RU" sz="2000" dirty="0">
              <a:cs typeface="Arial" pitchFamily="34" charset="0"/>
            </a:endParaRP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Управляющая кнопка: далее 11">
            <a:hlinkClick r:id="rId2" action="ppaction://hlinksldjump" highlightClick="1"/>
          </p:cNvPr>
          <p:cNvSpPr/>
          <p:nvPr/>
        </p:nvSpPr>
        <p:spPr>
          <a:xfrm>
            <a:off x="6438452" y="2641736"/>
            <a:ext cx="2499202" cy="464233"/>
          </a:xfrm>
          <a:prstGeom prst="actionButtonForwardNext">
            <a:avLst/>
          </a:prstGeom>
          <a:solidFill>
            <a:srgbClr val="CBF29C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Проверь решение</a:t>
            </a: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13" name="Управляющая кнопка: далее 12">
            <a:hlinkClick r:id="rId3" action="ppaction://hlinksldjump" highlightClick="1"/>
          </p:cNvPr>
          <p:cNvSpPr/>
          <p:nvPr/>
        </p:nvSpPr>
        <p:spPr>
          <a:xfrm>
            <a:off x="6237629" y="4621198"/>
            <a:ext cx="2499202" cy="432048"/>
          </a:xfrm>
          <a:prstGeom prst="actionButtonForwardNext">
            <a:avLst/>
          </a:prstGeom>
          <a:solidFill>
            <a:srgbClr val="CBF29C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solidFill>
                  <a:srgbClr val="002060"/>
                </a:solidFill>
              </a:rPr>
              <a:t>Проверь решение</a:t>
            </a:r>
          </a:p>
        </p:txBody>
      </p:sp>
      <p:sp>
        <p:nvSpPr>
          <p:cNvPr id="15" name="Управляющая кнопка: далее 14">
            <a:hlinkClick r:id="rId4" action="ppaction://hlinksldjump" highlightClick="1"/>
          </p:cNvPr>
          <p:cNvSpPr/>
          <p:nvPr/>
        </p:nvSpPr>
        <p:spPr>
          <a:xfrm>
            <a:off x="6344668" y="6002351"/>
            <a:ext cx="2499202" cy="432048"/>
          </a:xfrm>
          <a:prstGeom prst="actionButtonForwardNext">
            <a:avLst/>
          </a:prstGeom>
          <a:solidFill>
            <a:srgbClr val="CBF29C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solidFill>
                  <a:srgbClr val="002060"/>
                </a:solidFill>
              </a:rPr>
              <a:t>Проверь решение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Управляющая кнопка: настраиваемая 8">
                <a:hlinkClick r:id="rId5" action="ppaction://hlinksldjump" highlightClick="1"/>
              </p:cNvPr>
              <p:cNvSpPr/>
              <p:nvPr/>
            </p:nvSpPr>
            <p:spPr>
              <a:xfrm>
                <a:off x="3316709" y="6370775"/>
                <a:ext cx="2952328" cy="432048"/>
              </a:xfrm>
              <a:prstGeom prst="actionButtonBlank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b="1" i="1" smtClean="0">
                          <a:solidFill>
                            <a:srgbClr val="002060"/>
                          </a:solidFill>
                          <a:latin typeface="Cambria Math"/>
                        </a:rPr>
                        <m:t>Закончить занятие</m:t>
                      </m:r>
                    </m:oMath>
                  </m:oMathPara>
                </a14:m>
                <a:endParaRPr lang="ru-RU" sz="24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9" name="Управляющая кнопка: настраиваемая 8">
                <a:hlinkClick r:id="rId6" action="ppaction://hlinksldjump" highlightClick="1"/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6709" y="6370775"/>
                <a:ext cx="2952328" cy="432048"/>
              </a:xfrm>
              <a:prstGeom prst="actionButtonBlank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Объект 16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385446" y="593725"/>
            <a:ext cx="3490913" cy="782638"/>
          </a:xfrm>
          <a:prstGeom prst="rect">
            <a:avLst/>
          </a:prstGeom>
          <a:noFill/>
        </p:spPr>
      </p:pic>
      <p:pic>
        <p:nvPicPr>
          <p:cNvPr id="17" name="Объект 16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077041" y="2901628"/>
            <a:ext cx="2160588" cy="828675"/>
          </a:xfrm>
          <a:prstGeom prst="rect">
            <a:avLst/>
          </a:prstGeom>
          <a:noFill/>
        </p:spPr>
      </p:pic>
      <p:pic>
        <p:nvPicPr>
          <p:cNvPr id="19" name="Объект 16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322762" y="5125442"/>
            <a:ext cx="1946275" cy="473075"/>
          </a:xfrm>
          <a:prstGeom prst="rect">
            <a:avLst/>
          </a:prstGeom>
          <a:noFill/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Управляющая кнопка: настраиваемая 15">
                <a:hlinkClick r:id="rId11" action="ppaction://hlinksldjump" highlightClick="1"/>
              </p:cNvPr>
              <p:cNvSpPr/>
              <p:nvPr/>
            </p:nvSpPr>
            <p:spPr>
              <a:xfrm>
                <a:off x="267856" y="6370775"/>
                <a:ext cx="2952328" cy="432048"/>
              </a:xfrm>
              <a:prstGeom prst="actionButtonBlank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b="1" i="1" smtClean="0">
                          <a:solidFill>
                            <a:srgbClr val="002060"/>
                          </a:solidFill>
                          <a:latin typeface="Cambria Math"/>
                        </a:rPr>
                        <m:t>Д/з</m:t>
                      </m:r>
                    </m:oMath>
                  </m:oMathPara>
                </a14:m>
                <a:endParaRPr lang="ru-RU" sz="24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6" name="Управляющая кнопка: настраиваемая 15">
                <a:hlinkClick r:id="rId12" action="ppaction://hlinksldjump" highlightClick="1"/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7856" y="6370775"/>
                <a:ext cx="2952328" cy="432048"/>
              </a:xfrm>
              <a:prstGeom prst="actionButtonBlank">
                <a:avLst/>
              </a:prstGeom>
              <a:blipFill rotWithShape="1">
                <a:blip r:embed="rId13"/>
                <a:stretch>
                  <a:fillRect b="-2162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39087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439"/>
          <p:cNvGrpSpPr>
            <a:grpSpLocks/>
          </p:cNvGrpSpPr>
          <p:nvPr/>
        </p:nvGrpSpPr>
        <p:grpSpPr bwMode="auto">
          <a:xfrm>
            <a:off x="115533" y="2996952"/>
            <a:ext cx="3068106" cy="3689598"/>
            <a:chOff x="2496" y="144"/>
            <a:chExt cx="3072" cy="4032"/>
          </a:xfrm>
        </p:grpSpPr>
        <p:sp>
          <p:nvSpPr>
            <p:cNvPr id="5" name="Line 722"/>
            <p:cNvSpPr>
              <a:spLocks noChangeShapeType="1"/>
            </p:cNvSpPr>
            <p:nvPr/>
          </p:nvSpPr>
          <p:spPr bwMode="auto">
            <a:xfrm>
              <a:off x="5568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6" name="Line 751"/>
            <p:cNvSpPr>
              <a:spLocks noChangeShapeType="1"/>
            </p:cNvSpPr>
            <p:nvPr/>
          </p:nvSpPr>
          <p:spPr bwMode="auto">
            <a:xfrm>
              <a:off x="2496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7" name="Line 754"/>
            <p:cNvSpPr>
              <a:spLocks noChangeShapeType="1"/>
            </p:cNvSpPr>
            <p:nvPr/>
          </p:nvSpPr>
          <p:spPr bwMode="auto">
            <a:xfrm>
              <a:off x="2752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8" name="Line 757"/>
            <p:cNvSpPr>
              <a:spLocks noChangeShapeType="1"/>
            </p:cNvSpPr>
            <p:nvPr/>
          </p:nvSpPr>
          <p:spPr bwMode="auto">
            <a:xfrm>
              <a:off x="3008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9" name="Line 760"/>
            <p:cNvSpPr>
              <a:spLocks noChangeShapeType="1"/>
            </p:cNvSpPr>
            <p:nvPr/>
          </p:nvSpPr>
          <p:spPr bwMode="auto">
            <a:xfrm>
              <a:off x="3264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0" name="Line 763"/>
            <p:cNvSpPr>
              <a:spLocks noChangeShapeType="1"/>
            </p:cNvSpPr>
            <p:nvPr/>
          </p:nvSpPr>
          <p:spPr bwMode="auto">
            <a:xfrm>
              <a:off x="3520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1" name="Line 766"/>
            <p:cNvSpPr>
              <a:spLocks noChangeShapeType="1"/>
            </p:cNvSpPr>
            <p:nvPr/>
          </p:nvSpPr>
          <p:spPr bwMode="auto">
            <a:xfrm>
              <a:off x="3776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2" name="Line 769"/>
            <p:cNvSpPr>
              <a:spLocks noChangeShapeType="1"/>
            </p:cNvSpPr>
            <p:nvPr/>
          </p:nvSpPr>
          <p:spPr bwMode="auto">
            <a:xfrm>
              <a:off x="4032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3" name="Line 772"/>
            <p:cNvSpPr>
              <a:spLocks noChangeShapeType="1"/>
            </p:cNvSpPr>
            <p:nvPr/>
          </p:nvSpPr>
          <p:spPr bwMode="auto">
            <a:xfrm>
              <a:off x="4288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4" name="Line 775"/>
            <p:cNvSpPr>
              <a:spLocks noChangeShapeType="1"/>
            </p:cNvSpPr>
            <p:nvPr/>
          </p:nvSpPr>
          <p:spPr bwMode="auto">
            <a:xfrm>
              <a:off x="4544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5" name="Line 778"/>
            <p:cNvSpPr>
              <a:spLocks noChangeShapeType="1"/>
            </p:cNvSpPr>
            <p:nvPr/>
          </p:nvSpPr>
          <p:spPr bwMode="auto">
            <a:xfrm>
              <a:off x="4800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6" name="Line 781"/>
            <p:cNvSpPr>
              <a:spLocks noChangeShapeType="1"/>
            </p:cNvSpPr>
            <p:nvPr/>
          </p:nvSpPr>
          <p:spPr bwMode="auto">
            <a:xfrm>
              <a:off x="5056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7" name="Line 784"/>
            <p:cNvSpPr>
              <a:spLocks noChangeShapeType="1"/>
            </p:cNvSpPr>
            <p:nvPr/>
          </p:nvSpPr>
          <p:spPr bwMode="auto">
            <a:xfrm>
              <a:off x="5312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grpSp>
          <p:nvGrpSpPr>
            <p:cNvPr id="18" name="Group 2433"/>
            <p:cNvGrpSpPr>
              <a:grpSpLocks/>
            </p:cNvGrpSpPr>
            <p:nvPr/>
          </p:nvGrpSpPr>
          <p:grpSpPr bwMode="auto">
            <a:xfrm>
              <a:off x="2496" y="144"/>
              <a:ext cx="3072" cy="4032"/>
              <a:chOff x="192" y="144"/>
              <a:chExt cx="5376" cy="4032"/>
            </a:xfrm>
          </p:grpSpPr>
          <p:sp>
            <p:nvSpPr>
              <p:cNvPr id="19" name="Line 719"/>
              <p:cNvSpPr>
                <a:spLocks noChangeShapeType="1"/>
              </p:cNvSpPr>
              <p:nvPr/>
            </p:nvSpPr>
            <p:spPr bwMode="auto">
              <a:xfrm>
                <a:off x="192" y="144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0" name="Line 720"/>
              <p:cNvSpPr>
                <a:spLocks noChangeShapeType="1"/>
              </p:cNvSpPr>
              <p:nvPr/>
            </p:nvSpPr>
            <p:spPr bwMode="auto">
              <a:xfrm>
                <a:off x="192" y="4176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1" name="Line 725"/>
              <p:cNvSpPr>
                <a:spLocks noChangeShapeType="1"/>
              </p:cNvSpPr>
              <p:nvPr/>
            </p:nvSpPr>
            <p:spPr bwMode="auto">
              <a:xfrm>
                <a:off x="192" y="381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2" name="Line 788"/>
              <p:cNvSpPr>
                <a:spLocks noChangeShapeType="1"/>
              </p:cNvSpPr>
              <p:nvPr/>
            </p:nvSpPr>
            <p:spPr bwMode="auto">
              <a:xfrm>
                <a:off x="192" y="618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3" name="Line 891"/>
              <p:cNvSpPr>
                <a:spLocks noChangeShapeType="1"/>
              </p:cNvSpPr>
              <p:nvPr/>
            </p:nvSpPr>
            <p:spPr bwMode="auto">
              <a:xfrm>
                <a:off x="192" y="856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4" name="Line 994"/>
              <p:cNvSpPr>
                <a:spLocks noChangeShapeType="1"/>
              </p:cNvSpPr>
              <p:nvPr/>
            </p:nvSpPr>
            <p:spPr bwMode="auto">
              <a:xfrm>
                <a:off x="192" y="1093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5" name="Line 1097"/>
              <p:cNvSpPr>
                <a:spLocks noChangeShapeType="1"/>
              </p:cNvSpPr>
              <p:nvPr/>
            </p:nvSpPr>
            <p:spPr bwMode="auto">
              <a:xfrm>
                <a:off x="192" y="1330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6" name="Line 1200"/>
              <p:cNvSpPr>
                <a:spLocks noChangeShapeType="1"/>
              </p:cNvSpPr>
              <p:nvPr/>
            </p:nvSpPr>
            <p:spPr bwMode="auto">
              <a:xfrm>
                <a:off x="192" y="1567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7" name="Line 1303"/>
              <p:cNvSpPr>
                <a:spLocks noChangeShapeType="1"/>
              </p:cNvSpPr>
              <p:nvPr/>
            </p:nvSpPr>
            <p:spPr bwMode="auto">
              <a:xfrm>
                <a:off x="192" y="1804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8" name="Line 1406"/>
              <p:cNvSpPr>
                <a:spLocks noChangeShapeType="1"/>
              </p:cNvSpPr>
              <p:nvPr/>
            </p:nvSpPr>
            <p:spPr bwMode="auto">
              <a:xfrm>
                <a:off x="192" y="2041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9" name="Line 1509"/>
              <p:cNvSpPr>
                <a:spLocks noChangeShapeType="1"/>
              </p:cNvSpPr>
              <p:nvPr/>
            </p:nvSpPr>
            <p:spPr bwMode="auto">
              <a:xfrm>
                <a:off x="192" y="2279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0" name="Line 1612"/>
              <p:cNvSpPr>
                <a:spLocks noChangeShapeType="1"/>
              </p:cNvSpPr>
              <p:nvPr/>
            </p:nvSpPr>
            <p:spPr bwMode="auto">
              <a:xfrm>
                <a:off x="192" y="2516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1" name="Line 1715"/>
              <p:cNvSpPr>
                <a:spLocks noChangeShapeType="1"/>
              </p:cNvSpPr>
              <p:nvPr/>
            </p:nvSpPr>
            <p:spPr bwMode="auto">
              <a:xfrm>
                <a:off x="192" y="2753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2" name="Line 1818"/>
              <p:cNvSpPr>
                <a:spLocks noChangeShapeType="1"/>
              </p:cNvSpPr>
              <p:nvPr/>
            </p:nvSpPr>
            <p:spPr bwMode="auto">
              <a:xfrm>
                <a:off x="192" y="2990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3" name="Line 1921"/>
              <p:cNvSpPr>
                <a:spLocks noChangeShapeType="1"/>
              </p:cNvSpPr>
              <p:nvPr/>
            </p:nvSpPr>
            <p:spPr bwMode="auto">
              <a:xfrm>
                <a:off x="192" y="3227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4" name="Line 2024"/>
              <p:cNvSpPr>
                <a:spLocks noChangeShapeType="1"/>
              </p:cNvSpPr>
              <p:nvPr/>
            </p:nvSpPr>
            <p:spPr bwMode="auto">
              <a:xfrm>
                <a:off x="192" y="3464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5" name="Line 2127"/>
              <p:cNvSpPr>
                <a:spLocks noChangeShapeType="1"/>
              </p:cNvSpPr>
              <p:nvPr/>
            </p:nvSpPr>
            <p:spPr bwMode="auto">
              <a:xfrm>
                <a:off x="192" y="3702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6" name="Line 2230"/>
              <p:cNvSpPr>
                <a:spLocks noChangeShapeType="1"/>
              </p:cNvSpPr>
              <p:nvPr/>
            </p:nvSpPr>
            <p:spPr bwMode="auto">
              <a:xfrm>
                <a:off x="192" y="3939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</p:grpSp>
      </p:grpSp>
      <p:cxnSp>
        <p:nvCxnSpPr>
          <p:cNvPr id="39" name="Прямая со стрелкой 38"/>
          <p:cNvCxnSpPr/>
          <p:nvPr/>
        </p:nvCxnSpPr>
        <p:spPr>
          <a:xfrm flipH="1" flipV="1">
            <a:off x="1652620" y="2996952"/>
            <a:ext cx="22778" cy="3689598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>
            <a:off x="181971" y="4950645"/>
            <a:ext cx="2986853" cy="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1229809" y="2996952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У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2857909" y="4990709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Х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1745603" y="4944542"/>
            <a:ext cx="3193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1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1374257" y="4903036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0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1593465" y="4548191"/>
            <a:ext cx="3193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1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27890" y="1432293"/>
            <a:ext cx="28272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Преобразуем функцию: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Прямоугольник 40"/>
              <p:cNvSpPr/>
              <p:nvPr/>
            </p:nvSpPr>
            <p:spPr>
              <a:xfrm>
                <a:off x="415793" y="1832403"/>
                <a:ext cx="3180230" cy="6806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i="1" smtClean="0">
                          <a:latin typeface="Cambria Math"/>
                        </a:rPr>
                        <m:t>у=</m:t>
                      </m:r>
                      <m:f>
                        <m:fPr>
                          <m:ctrlPr>
                            <a:rPr lang="ru-RU" sz="24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2400" i="1">
                              <a:latin typeface="Cambria Math"/>
                            </a:rPr>
                            <m:t>4х+2</m:t>
                          </m:r>
                        </m:num>
                        <m:den>
                          <m:sSup>
                            <m:sSupPr>
                              <m:ctrlPr>
                                <a:rPr lang="ru-RU" sz="24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ru-RU" sz="2400" i="1">
                                  <a:latin typeface="Cambria Math"/>
                                </a:rPr>
                                <m:t>2х</m:t>
                              </m:r>
                            </m:e>
                            <m:sup>
                              <m:r>
                                <a:rPr lang="ru-RU" sz="24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ru-RU" sz="2400" i="1">
                              <a:latin typeface="Cambria Math"/>
                            </a:rPr>
                            <m:t>+х</m:t>
                          </m:r>
                        </m:den>
                      </m:f>
                      <m:r>
                        <a:rPr lang="ru-RU" sz="24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sz="24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2400" i="1">
                              <a:latin typeface="Cambria Math"/>
                            </a:rPr>
                            <m:t>2(х+1)</m:t>
                          </m:r>
                        </m:num>
                        <m:den>
                          <m:r>
                            <a:rPr lang="ru-RU" sz="2400" i="1">
                              <a:latin typeface="Cambria Math"/>
                            </a:rPr>
                            <m:t>х(2х+1</m:t>
                          </m:r>
                          <m:r>
                            <a:rPr lang="ru-RU" sz="2400" b="0" i="1" smtClean="0">
                              <a:latin typeface="Cambria Math"/>
                            </a:rPr>
                            <m:t>)</m:t>
                          </m:r>
                        </m:den>
                      </m:f>
                      <m:r>
                        <a:rPr lang="ru-RU" sz="24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sz="24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2400" i="1"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ru-RU" sz="2400" i="1">
                              <a:latin typeface="Cambria Math"/>
                            </a:rPr>
                            <m:t>х</m:t>
                          </m:r>
                        </m:den>
                      </m:f>
                    </m:oMath>
                  </m:oMathPara>
                </a14:m>
                <a:endParaRPr/>
              </a:p>
            </p:txBody>
          </p:sp>
        </mc:Choice>
        <mc:Fallback xmlns="">
          <p:sp>
            <p:nvSpPr>
              <p:cNvPr id="41" name="Прямоугольник 4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5793" y="1832403"/>
                <a:ext cx="3180230" cy="68069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Прямоугольник 41"/>
              <p:cNvSpPr/>
              <p:nvPr/>
            </p:nvSpPr>
            <p:spPr>
              <a:xfrm>
                <a:off x="4620185" y="1977634"/>
                <a:ext cx="3747244" cy="52693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D(y)</a:t>
                </a:r>
                <a:r>
                  <a:rPr lang="ru-RU" sz="2000" dirty="0" smtClean="0">
                    <a:latin typeface="Times New Roman" pitchFamily="18" charset="0"/>
                    <a:cs typeface="Times New Roman" pitchFamily="18" charset="0"/>
                  </a:rPr>
                  <a:t>:  </a:t>
                </a:r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х(2+х)</a:t>
                </a:r>
                <a14:m>
                  <m:oMath xmlns:m="http://schemas.openxmlformats.org/officeDocument/2006/math">
                    <m:r>
                      <a:rPr lang="ru-RU" sz="2000" i="1">
                        <a:latin typeface="Cambria Math"/>
                      </a:rPr>
                      <m:t>≠0</m:t>
                    </m:r>
                  </m:oMath>
                </a14:m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,   х</a:t>
                </a:r>
                <a14:m>
                  <m:oMath xmlns:m="http://schemas.openxmlformats.org/officeDocument/2006/math">
                    <m:r>
                      <a:rPr lang="ru-RU" sz="2000" i="1">
                        <a:latin typeface="Cambria Math"/>
                      </a:rPr>
                      <m:t>≠0,  х≠−</m:t>
                    </m:r>
                    <m:f>
                      <m:fPr>
                        <m:ctrlPr>
                          <a:rPr lang="ru-RU" sz="20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20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sz="2000" i="1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endParaRPr lang="ru-RU" sz="2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42" name="Прямоугольник 4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20185" y="1977634"/>
                <a:ext cx="3747244" cy="526939"/>
              </a:xfrm>
              <a:prstGeom prst="rect">
                <a:avLst/>
              </a:prstGeom>
              <a:blipFill rotWithShape="1">
                <a:blip r:embed="rId4"/>
                <a:stretch>
                  <a:fillRect l="-1789" b="-689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Прямоугольник 43"/>
              <p:cNvSpPr/>
              <p:nvPr/>
            </p:nvSpPr>
            <p:spPr>
              <a:xfrm>
                <a:off x="3919806" y="2513102"/>
                <a:ext cx="3847335" cy="66851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000" i="1">
                          <a:latin typeface="Cambria Math"/>
                        </a:rPr>
                        <m:t>Строим график функции  у=</m:t>
                      </m:r>
                      <m:f>
                        <m:fPr>
                          <m:ctrlPr>
                            <a:rPr lang="ru-RU" sz="20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2000" i="1"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ru-RU" sz="2000" i="1">
                              <a:latin typeface="Cambria Math"/>
                            </a:rPr>
                            <m:t>х</m:t>
                          </m:r>
                        </m:den>
                      </m:f>
                    </m:oMath>
                  </m:oMathPara>
                </a14:m>
                <a:endParaRPr lang="ru-RU" sz="2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44" name="Прямоугольник 4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19806" y="2513102"/>
                <a:ext cx="3847335" cy="66851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Прямоугольник 44"/>
          <p:cNvSpPr/>
          <p:nvPr/>
        </p:nvSpPr>
        <p:spPr>
          <a:xfrm>
            <a:off x="3442540" y="3259817"/>
            <a:ext cx="48018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Дополнительные точки:  (2;1), (1;2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),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(4;0,5), (-2;-1), (-1;-2), (-4;-0,5)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5394472" y="4956766"/>
            <a:ext cx="8980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/>
              <a:t>а = </a:t>
            </a:r>
            <a:r>
              <a:rPr lang="ru-RU" sz="2400" b="1" dirty="0" smtClean="0"/>
              <a:t>0</a:t>
            </a:r>
            <a:endParaRPr lang="ru-RU" sz="2400" b="1" dirty="0"/>
          </a:p>
        </p:txBody>
      </p:sp>
      <p:sp>
        <p:nvSpPr>
          <p:cNvPr id="54" name="Полилиния 53"/>
          <p:cNvSpPr/>
          <p:nvPr/>
        </p:nvSpPr>
        <p:spPr>
          <a:xfrm>
            <a:off x="1752600" y="3213826"/>
            <a:ext cx="1438752" cy="1633352"/>
          </a:xfrm>
          <a:custGeom>
            <a:avLst/>
            <a:gdLst>
              <a:gd name="connsiteX0" fmla="*/ 0 w 1285814"/>
              <a:gd name="connsiteY0" fmla="*/ 0 h 1220058"/>
              <a:gd name="connsiteX1" fmla="*/ 45720 w 1285814"/>
              <a:gd name="connsiteY1" fmla="*/ 441960 h 1220058"/>
              <a:gd name="connsiteX2" fmla="*/ 167640 w 1285814"/>
              <a:gd name="connsiteY2" fmla="*/ 960120 h 1220058"/>
              <a:gd name="connsiteX3" fmla="*/ 426720 w 1285814"/>
              <a:gd name="connsiteY3" fmla="*/ 1127760 h 1220058"/>
              <a:gd name="connsiteX4" fmla="*/ 960120 w 1285814"/>
              <a:gd name="connsiteY4" fmla="*/ 1203960 h 1220058"/>
              <a:gd name="connsiteX5" fmla="*/ 1264920 w 1285814"/>
              <a:gd name="connsiteY5" fmla="*/ 1219200 h 1220058"/>
              <a:gd name="connsiteX6" fmla="*/ 1234440 w 1285814"/>
              <a:gd name="connsiteY6" fmla="*/ 1188720 h 1220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85814" h="1220058">
                <a:moveTo>
                  <a:pt x="0" y="0"/>
                </a:moveTo>
                <a:cubicBezTo>
                  <a:pt x="8890" y="140970"/>
                  <a:pt x="17780" y="281940"/>
                  <a:pt x="45720" y="441960"/>
                </a:cubicBezTo>
                <a:cubicBezTo>
                  <a:pt x="73660" y="601980"/>
                  <a:pt x="104140" y="845820"/>
                  <a:pt x="167640" y="960120"/>
                </a:cubicBezTo>
                <a:cubicBezTo>
                  <a:pt x="231140" y="1074420"/>
                  <a:pt x="294640" y="1087120"/>
                  <a:pt x="426720" y="1127760"/>
                </a:cubicBezTo>
                <a:cubicBezTo>
                  <a:pt x="558800" y="1168400"/>
                  <a:pt x="820420" y="1188720"/>
                  <a:pt x="960120" y="1203960"/>
                </a:cubicBezTo>
                <a:cubicBezTo>
                  <a:pt x="1099820" y="1219200"/>
                  <a:pt x="1219200" y="1221740"/>
                  <a:pt x="1264920" y="1219200"/>
                </a:cubicBezTo>
                <a:cubicBezTo>
                  <a:pt x="1310640" y="1216660"/>
                  <a:pt x="1272540" y="1202690"/>
                  <a:pt x="1234440" y="1188720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олилиния 54"/>
          <p:cNvSpPr/>
          <p:nvPr/>
        </p:nvSpPr>
        <p:spPr>
          <a:xfrm rot="10800000">
            <a:off x="78063" y="5046324"/>
            <a:ext cx="1515402" cy="1633352"/>
          </a:xfrm>
          <a:custGeom>
            <a:avLst/>
            <a:gdLst>
              <a:gd name="connsiteX0" fmla="*/ 0 w 1285814"/>
              <a:gd name="connsiteY0" fmla="*/ 0 h 1220058"/>
              <a:gd name="connsiteX1" fmla="*/ 45720 w 1285814"/>
              <a:gd name="connsiteY1" fmla="*/ 441960 h 1220058"/>
              <a:gd name="connsiteX2" fmla="*/ 167640 w 1285814"/>
              <a:gd name="connsiteY2" fmla="*/ 960120 h 1220058"/>
              <a:gd name="connsiteX3" fmla="*/ 426720 w 1285814"/>
              <a:gd name="connsiteY3" fmla="*/ 1127760 h 1220058"/>
              <a:gd name="connsiteX4" fmla="*/ 960120 w 1285814"/>
              <a:gd name="connsiteY4" fmla="*/ 1203960 h 1220058"/>
              <a:gd name="connsiteX5" fmla="*/ 1264920 w 1285814"/>
              <a:gd name="connsiteY5" fmla="*/ 1219200 h 1220058"/>
              <a:gd name="connsiteX6" fmla="*/ 1234440 w 1285814"/>
              <a:gd name="connsiteY6" fmla="*/ 1188720 h 1220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85814" h="1220058">
                <a:moveTo>
                  <a:pt x="0" y="0"/>
                </a:moveTo>
                <a:cubicBezTo>
                  <a:pt x="8890" y="140970"/>
                  <a:pt x="17780" y="281940"/>
                  <a:pt x="45720" y="441960"/>
                </a:cubicBezTo>
                <a:cubicBezTo>
                  <a:pt x="73660" y="601980"/>
                  <a:pt x="104140" y="845820"/>
                  <a:pt x="167640" y="960120"/>
                </a:cubicBezTo>
                <a:cubicBezTo>
                  <a:pt x="231140" y="1074420"/>
                  <a:pt x="294640" y="1087120"/>
                  <a:pt x="426720" y="1127760"/>
                </a:cubicBezTo>
                <a:cubicBezTo>
                  <a:pt x="558800" y="1168400"/>
                  <a:pt x="820420" y="1188720"/>
                  <a:pt x="960120" y="1203960"/>
                </a:cubicBezTo>
                <a:cubicBezTo>
                  <a:pt x="1099820" y="1219200"/>
                  <a:pt x="1219200" y="1221740"/>
                  <a:pt x="1264920" y="1219200"/>
                </a:cubicBezTo>
                <a:cubicBezTo>
                  <a:pt x="1310640" y="1216660"/>
                  <a:pt x="1272540" y="1202690"/>
                  <a:pt x="1234440" y="1188720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Овал 55"/>
          <p:cNvSpPr/>
          <p:nvPr/>
        </p:nvSpPr>
        <p:spPr>
          <a:xfrm flipH="1" flipV="1">
            <a:off x="1413127" y="5785932"/>
            <a:ext cx="144016" cy="14293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7" name="Прямоугольник 56"/>
              <p:cNvSpPr/>
              <p:nvPr/>
            </p:nvSpPr>
            <p:spPr>
              <a:xfrm>
                <a:off x="4171495" y="4162386"/>
                <a:ext cx="2825710" cy="55297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у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sz="2000" i="1">
                            <a:latin typeface="Cambria Math"/>
                          </a:rPr>
                        </m:ctrlPr>
                      </m:dPr>
                      <m:e>
                        <m:r>
                          <a:rPr lang="ru-RU" sz="2000" i="1">
                            <a:latin typeface="Cambria Math"/>
                          </a:rPr>
                          <m:t>−</m:t>
                        </m:r>
                        <m:f>
                          <m:fPr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sz="2000" i="1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ru-RU" sz="2000" i="1">
                                <a:latin typeface="Cambria Math"/>
                              </a:rPr>
                              <m:t>2</m:t>
                            </m:r>
                          </m:den>
                        </m:f>
                      </m:e>
                    </m:d>
                    <m:r>
                      <a:rPr lang="ru-RU" sz="2000" i="1">
                        <a:latin typeface="Cambria Math"/>
                      </a:rPr>
                      <m:t>=2:</m:t>
                    </m:r>
                    <m:d>
                      <m:dPr>
                        <m:ctrlPr>
                          <a:rPr lang="ru-RU" sz="2000" i="1">
                            <a:latin typeface="Cambria Math"/>
                          </a:rPr>
                        </m:ctrlPr>
                      </m:dPr>
                      <m:e>
                        <m:r>
                          <a:rPr lang="ru-RU" sz="2000" i="1">
                            <a:latin typeface="Cambria Math"/>
                          </a:rPr>
                          <m:t>−</m:t>
                        </m:r>
                        <m:f>
                          <m:fPr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sz="2000" i="1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ru-RU" sz="2000" i="1">
                                <a:latin typeface="Cambria Math"/>
                              </a:rPr>
                              <m:t>2</m:t>
                            </m:r>
                          </m:den>
                        </m:f>
                      </m:e>
                    </m:d>
                    <m:r>
                      <a:rPr lang="ru-RU" sz="2000" i="1">
                        <a:latin typeface="Cambria Math"/>
                      </a:rPr>
                      <m:t>=−4</m:t>
                    </m:r>
                  </m:oMath>
                </a14:m>
                <a:endParaRPr lang="ru-RU" sz="2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57" name="Прямоугольник 5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71495" y="4162386"/>
                <a:ext cx="2825710" cy="552972"/>
              </a:xfrm>
              <a:prstGeom prst="rect">
                <a:avLst/>
              </a:prstGeom>
              <a:blipFill rotWithShape="1">
                <a:blip r:embed="rId6"/>
                <a:stretch>
                  <a:fillRect l="-2155" b="-439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9" name="Прямая соединительная линия 58"/>
          <p:cNvCxnSpPr/>
          <p:nvPr/>
        </p:nvCxnSpPr>
        <p:spPr>
          <a:xfrm>
            <a:off x="0" y="6437112"/>
            <a:ext cx="3481750" cy="0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0" name="Прямоугольник 59"/>
              <p:cNvSpPr/>
              <p:nvPr/>
            </p:nvSpPr>
            <p:spPr>
              <a:xfrm>
                <a:off x="349748" y="330032"/>
                <a:ext cx="9042143" cy="84478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2000" b="1" i="1" dirty="0">
                    <a:latin typeface="Times New Roman" pitchFamily="18" charset="0"/>
                    <a:cs typeface="Times New Roman" pitchFamily="18" charset="0"/>
                  </a:rPr>
                  <a:t>1.  Постойте график функции  у=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b="1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2000" b="1" i="1">
                            <a:latin typeface="Cambria Math"/>
                          </a:rPr>
                          <m:t>𝟒</m:t>
                        </m:r>
                        <m:r>
                          <a:rPr lang="ru-RU" sz="2000" b="1" i="1">
                            <a:latin typeface="Cambria Math"/>
                          </a:rPr>
                          <m:t>х+</m:t>
                        </m:r>
                        <m:r>
                          <a:rPr lang="ru-RU" sz="2000" b="1" i="1">
                            <a:latin typeface="Cambria Math"/>
                          </a:rPr>
                          <m:t>𝟐</m:t>
                        </m:r>
                      </m:num>
                      <m:den>
                        <m:sSup>
                          <m:sSupPr>
                            <m:ctrlPr>
                              <a:rPr lang="ru-RU" sz="2000" b="1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2000" b="1" i="1">
                                <a:latin typeface="Cambria Math"/>
                              </a:rPr>
                              <m:t>𝟐</m:t>
                            </m:r>
                            <m:r>
                              <a:rPr lang="ru-RU" sz="2000" b="1" i="1">
                                <a:latin typeface="Cambria Math"/>
                              </a:rPr>
                              <m:t>х</m:t>
                            </m:r>
                          </m:e>
                          <m:sup>
                            <m:r>
                              <a:rPr lang="ru-RU" sz="2000" b="1" i="1">
                                <a:latin typeface="Cambria Math"/>
                              </a:rPr>
                              <m:t>𝟐</m:t>
                            </m:r>
                          </m:sup>
                        </m:sSup>
                        <m:r>
                          <a:rPr lang="ru-RU" sz="2000" b="1" i="1">
                            <a:latin typeface="Cambria Math"/>
                          </a:rPr>
                          <m:t>+х</m:t>
                        </m:r>
                      </m:den>
                    </m:f>
                    <m:r>
                      <a:rPr lang="ru-RU" sz="2000" b="1" i="1">
                        <a:latin typeface="Cambria Math"/>
                      </a:rPr>
                      <m:t>   </m:t>
                    </m:r>
                  </m:oMath>
                </a14:m>
                <a:r>
                  <a:rPr lang="ru-RU" sz="2000" b="1" i="1" dirty="0">
                    <a:latin typeface="Times New Roman" pitchFamily="18" charset="0"/>
                    <a:cs typeface="Times New Roman" pitchFamily="18" charset="0"/>
                  </a:rPr>
                  <a:t>и определите , при каких                                   значениях параметра  а прямая у=а не имеет с графиком общих точек.</a:t>
                </a:r>
              </a:p>
            </p:txBody>
          </p:sp>
        </mc:Choice>
        <mc:Fallback xmlns="">
          <p:sp>
            <p:nvSpPr>
              <p:cNvPr id="60" name="Прямоугольник 5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748" y="330032"/>
                <a:ext cx="9042143" cy="844783"/>
              </a:xfrm>
              <a:prstGeom prst="rect">
                <a:avLst/>
              </a:prstGeom>
              <a:blipFill rotWithShape="1">
                <a:blip r:embed="rId7"/>
                <a:stretch>
                  <a:fillRect l="-674" r="-9030" b="-1151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Box 60"/>
              <p:cNvSpPr txBox="1"/>
              <p:nvPr/>
            </p:nvSpPr>
            <p:spPr>
              <a:xfrm>
                <a:off x="1241974" y="4382055"/>
                <a:ext cx="447558" cy="5354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000" b="1" dirty="0" smtClean="0">
                    <a:solidFill>
                      <a:srgbClr val="002060"/>
                    </a:solidFill>
                  </a:rPr>
                  <a:t>-</a:t>
                </a:r>
                <a14:m>
                  <m:oMath xmlns:m="http://schemas.openxmlformats.org/officeDocument/2006/math">
                    <m:r>
                      <a:rPr lang="ru-RU" sz="2000" b="1" i="0" smtClean="0">
                        <a:solidFill>
                          <a:srgbClr val="002060"/>
                        </a:solidFill>
                        <a:latin typeface="Cambria Math"/>
                      </a:rPr>
                      <m:t> </m:t>
                    </m:r>
                    <m:f>
                      <m:fPr>
                        <m:ctrlPr>
                          <a:rPr lang="ru-RU" sz="2000" b="1" i="1" smtClean="0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000" b="1" i="1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ru-RU" sz="2000" b="1" i="1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endParaRPr lang="ru-RU" sz="20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61" name="TextBox 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41974" y="4382055"/>
                <a:ext cx="447558" cy="535468"/>
              </a:xfrm>
              <a:prstGeom prst="rect">
                <a:avLst/>
              </a:prstGeom>
              <a:blipFill rotWithShape="1">
                <a:blip r:embed="rId8"/>
                <a:stretch>
                  <a:fillRect l="-15068" b="-568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3" name="Прямая соединительная линия 62"/>
          <p:cNvCxnSpPr/>
          <p:nvPr/>
        </p:nvCxnSpPr>
        <p:spPr>
          <a:xfrm>
            <a:off x="1515665" y="4965800"/>
            <a:ext cx="0" cy="836203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/>
          <p:nvPr/>
        </p:nvCxnSpPr>
        <p:spPr>
          <a:xfrm flipH="1">
            <a:off x="1467240" y="5830910"/>
            <a:ext cx="182346" cy="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1689532" y="5633474"/>
            <a:ext cx="4042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-4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69" name="Прямоугольник 68"/>
          <p:cNvSpPr/>
          <p:nvPr/>
        </p:nvSpPr>
        <p:spPr>
          <a:xfrm>
            <a:off x="4142191" y="4950645"/>
            <a:ext cx="9669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а = -</a:t>
            </a:r>
            <a:r>
              <a:rPr lang="ru-RU" sz="2400" dirty="0"/>
              <a:t>4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4870819" y="5744196"/>
            <a:ext cx="21178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Ответ: -4 и 0.</a:t>
            </a:r>
            <a:endParaRPr lang="ru-RU" sz="2400" dirty="0"/>
          </a:p>
        </p:txBody>
      </p:sp>
      <p:sp>
        <p:nvSpPr>
          <p:cNvPr id="37" name="Управляющая кнопка: настраиваемая 36">
            <a:hlinkClick r:id="rId9" action="ppaction://hlinksldjump" highlightClick="1"/>
          </p:cNvPr>
          <p:cNvSpPr/>
          <p:nvPr/>
        </p:nvSpPr>
        <p:spPr>
          <a:xfrm>
            <a:off x="6749034" y="6205861"/>
            <a:ext cx="2410910" cy="423748"/>
          </a:xfrm>
          <a:prstGeom prst="actionButtonBlank">
            <a:avLst/>
          </a:prstGeom>
          <a:solidFill>
            <a:srgbClr val="CBF29C"/>
          </a:solidFill>
          <a:ln>
            <a:solidFill>
              <a:srgbClr val="B1EB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</a:rPr>
              <a:t>вернуться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1016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3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65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9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0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1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450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6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8500"/>
                            </p:stCondLst>
                            <p:childTnLst>
                              <p:par>
                                <p:cTn id="53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9000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1000"/>
                            </p:stCondLst>
                            <p:childTnLst>
                              <p:par>
                                <p:cTn id="62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4000"/>
                            </p:stCondLst>
                            <p:childTnLst>
                              <p:par>
                                <p:cTn id="66" presetID="64" presetClass="path" presetSubtype="0" accel="50000" decel="5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22222E-6 -7.40741E-7 L -0.00521 -0.08171 " pathEditMode="relative" rAng="0" ptsTypes="AA">
                                      <p:cBhvr>
                                        <p:cTn id="67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0" y="-40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7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0000"/>
                            </p:stCondLst>
                            <p:childTnLst>
                              <p:par>
                                <p:cTn id="73" presetID="64" presetClass="path" presetSubtype="0" accel="50000" decel="5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0521 -0.08172 L -0.00521 -0.21806 " pathEditMode="relative" rAng="0" ptsTypes="AA">
                                      <p:cBhvr>
                                        <p:cTn id="74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8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30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6000"/>
                            </p:stCondLst>
                            <p:childTnLst>
                              <p:par>
                                <p:cTn id="80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2000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2" grpId="0" animBg="1"/>
      <p:bldP spid="44" grpId="0" animBg="1"/>
      <p:bldP spid="45" grpId="0"/>
      <p:bldP spid="46" grpId="0"/>
      <p:bldP spid="54" grpId="0" animBg="1"/>
      <p:bldP spid="55" grpId="0" animBg="1"/>
      <p:bldP spid="56" grpId="0" animBg="1"/>
      <p:bldP spid="61" grpId="0" animBg="1"/>
      <p:bldP spid="68" grpId="0"/>
      <p:bldP spid="6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439"/>
          <p:cNvGrpSpPr>
            <a:grpSpLocks/>
          </p:cNvGrpSpPr>
          <p:nvPr/>
        </p:nvGrpSpPr>
        <p:grpSpPr bwMode="auto">
          <a:xfrm>
            <a:off x="115533" y="2996952"/>
            <a:ext cx="3068106" cy="3689598"/>
            <a:chOff x="2496" y="144"/>
            <a:chExt cx="3072" cy="4032"/>
          </a:xfrm>
        </p:grpSpPr>
        <p:sp>
          <p:nvSpPr>
            <p:cNvPr id="5" name="Line 722"/>
            <p:cNvSpPr>
              <a:spLocks noChangeShapeType="1"/>
            </p:cNvSpPr>
            <p:nvPr/>
          </p:nvSpPr>
          <p:spPr bwMode="auto">
            <a:xfrm>
              <a:off x="5568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6" name="Line 751"/>
            <p:cNvSpPr>
              <a:spLocks noChangeShapeType="1"/>
            </p:cNvSpPr>
            <p:nvPr/>
          </p:nvSpPr>
          <p:spPr bwMode="auto">
            <a:xfrm>
              <a:off x="2496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7" name="Line 754"/>
            <p:cNvSpPr>
              <a:spLocks noChangeShapeType="1"/>
            </p:cNvSpPr>
            <p:nvPr/>
          </p:nvSpPr>
          <p:spPr bwMode="auto">
            <a:xfrm>
              <a:off x="2752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8" name="Line 757"/>
            <p:cNvSpPr>
              <a:spLocks noChangeShapeType="1"/>
            </p:cNvSpPr>
            <p:nvPr/>
          </p:nvSpPr>
          <p:spPr bwMode="auto">
            <a:xfrm>
              <a:off x="3008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9" name="Line 760"/>
            <p:cNvSpPr>
              <a:spLocks noChangeShapeType="1"/>
            </p:cNvSpPr>
            <p:nvPr/>
          </p:nvSpPr>
          <p:spPr bwMode="auto">
            <a:xfrm>
              <a:off x="3264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0" name="Line 763"/>
            <p:cNvSpPr>
              <a:spLocks noChangeShapeType="1"/>
            </p:cNvSpPr>
            <p:nvPr/>
          </p:nvSpPr>
          <p:spPr bwMode="auto">
            <a:xfrm>
              <a:off x="3520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1" name="Line 766"/>
            <p:cNvSpPr>
              <a:spLocks noChangeShapeType="1"/>
            </p:cNvSpPr>
            <p:nvPr/>
          </p:nvSpPr>
          <p:spPr bwMode="auto">
            <a:xfrm>
              <a:off x="3776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2" name="Line 769"/>
            <p:cNvSpPr>
              <a:spLocks noChangeShapeType="1"/>
            </p:cNvSpPr>
            <p:nvPr/>
          </p:nvSpPr>
          <p:spPr bwMode="auto">
            <a:xfrm>
              <a:off x="4032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3" name="Line 772"/>
            <p:cNvSpPr>
              <a:spLocks noChangeShapeType="1"/>
            </p:cNvSpPr>
            <p:nvPr/>
          </p:nvSpPr>
          <p:spPr bwMode="auto">
            <a:xfrm>
              <a:off x="4288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4" name="Line 775"/>
            <p:cNvSpPr>
              <a:spLocks noChangeShapeType="1"/>
            </p:cNvSpPr>
            <p:nvPr/>
          </p:nvSpPr>
          <p:spPr bwMode="auto">
            <a:xfrm>
              <a:off x="4544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5" name="Line 778"/>
            <p:cNvSpPr>
              <a:spLocks noChangeShapeType="1"/>
            </p:cNvSpPr>
            <p:nvPr/>
          </p:nvSpPr>
          <p:spPr bwMode="auto">
            <a:xfrm>
              <a:off x="4800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6" name="Line 781"/>
            <p:cNvSpPr>
              <a:spLocks noChangeShapeType="1"/>
            </p:cNvSpPr>
            <p:nvPr/>
          </p:nvSpPr>
          <p:spPr bwMode="auto">
            <a:xfrm>
              <a:off x="5056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7" name="Line 784"/>
            <p:cNvSpPr>
              <a:spLocks noChangeShapeType="1"/>
            </p:cNvSpPr>
            <p:nvPr/>
          </p:nvSpPr>
          <p:spPr bwMode="auto">
            <a:xfrm>
              <a:off x="5312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grpSp>
          <p:nvGrpSpPr>
            <p:cNvPr id="18" name="Group 2433"/>
            <p:cNvGrpSpPr>
              <a:grpSpLocks/>
            </p:cNvGrpSpPr>
            <p:nvPr/>
          </p:nvGrpSpPr>
          <p:grpSpPr bwMode="auto">
            <a:xfrm>
              <a:off x="2496" y="144"/>
              <a:ext cx="3072" cy="4032"/>
              <a:chOff x="192" y="144"/>
              <a:chExt cx="5376" cy="4032"/>
            </a:xfrm>
          </p:grpSpPr>
          <p:sp>
            <p:nvSpPr>
              <p:cNvPr id="19" name="Line 719"/>
              <p:cNvSpPr>
                <a:spLocks noChangeShapeType="1"/>
              </p:cNvSpPr>
              <p:nvPr/>
            </p:nvSpPr>
            <p:spPr bwMode="auto">
              <a:xfrm>
                <a:off x="192" y="144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0" name="Line 720"/>
              <p:cNvSpPr>
                <a:spLocks noChangeShapeType="1"/>
              </p:cNvSpPr>
              <p:nvPr/>
            </p:nvSpPr>
            <p:spPr bwMode="auto">
              <a:xfrm>
                <a:off x="192" y="4176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1" name="Line 725"/>
              <p:cNvSpPr>
                <a:spLocks noChangeShapeType="1"/>
              </p:cNvSpPr>
              <p:nvPr/>
            </p:nvSpPr>
            <p:spPr bwMode="auto">
              <a:xfrm>
                <a:off x="192" y="381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2" name="Line 788"/>
              <p:cNvSpPr>
                <a:spLocks noChangeShapeType="1"/>
              </p:cNvSpPr>
              <p:nvPr/>
            </p:nvSpPr>
            <p:spPr bwMode="auto">
              <a:xfrm>
                <a:off x="192" y="618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3" name="Line 891"/>
              <p:cNvSpPr>
                <a:spLocks noChangeShapeType="1"/>
              </p:cNvSpPr>
              <p:nvPr/>
            </p:nvSpPr>
            <p:spPr bwMode="auto">
              <a:xfrm>
                <a:off x="192" y="856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4" name="Line 994"/>
              <p:cNvSpPr>
                <a:spLocks noChangeShapeType="1"/>
              </p:cNvSpPr>
              <p:nvPr/>
            </p:nvSpPr>
            <p:spPr bwMode="auto">
              <a:xfrm>
                <a:off x="192" y="1093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5" name="Line 1097"/>
              <p:cNvSpPr>
                <a:spLocks noChangeShapeType="1"/>
              </p:cNvSpPr>
              <p:nvPr/>
            </p:nvSpPr>
            <p:spPr bwMode="auto">
              <a:xfrm>
                <a:off x="192" y="1330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6" name="Line 1200"/>
              <p:cNvSpPr>
                <a:spLocks noChangeShapeType="1"/>
              </p:cNvSpPr>
              <p:nvPr/>
            </p:nvSpPr>
            <p:spPr bwMode="auto">
              <a:xfrm>
                <a:off x="192" y="1567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7" name="Line 1303"/>
              <p:cNvSpPr>
                <a:spLocks noChangeShapeType="1"/>
              </p:cNvSpPr>
              <p:nvPr/>
            </p:nvSpPr>
            <p:spPr bwMode="auto">
              <a:xfrm>
                <a:off x="192" y="1804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8" name="Line 1406"/>
              <p:cNvSpPr>
                <a:spLocks noChangeShapeType="1"/>
              </p:cNvSpPr>
              <p:nvPr/>
            </p:nvSpPr>
            <p:spPr bwMode="auto">
              <a:xfrm>
                <a:off x="192" y="2041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9" name="Line 1509"/>
              <p:cNvSpPr>
                <a:spLocks noChangeShapeType="1"/>
              </p:cNvSpPr>
              <p:nvPr/>
            </p:nvSpPr>
            <p:spPr bwMode="auto">
              <a:xfrm>
                <a:off x="192" y="2279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0" name="Line 1612"/>
              <p:cNvSpPr>
                <a:spLocks noChangeShapeType="1"/>
              </p:cNvSpPr>
              <p:nvPr/>
            </p:nvSpPr>
            <p:spPr bwMode="auto">
              <a:xfrm>
                <a:off x="192" y="2516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1" name="Line 1715"/>
              <p:cNvSpPr>
                <a:spLocks noChangeShapeType="1"/>
              </p:cNvSpPr>
              <p:nvPr/>
            </p:nvSpPr>
            <p:spPr bwMode="auto">
              <a:xfrm>
                <a:off x="192" y="2753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2" name="Line 1818"/>
              <p:cNvSpPr>
                <a:spLocks noChangeShapeType="1"/>
              </p:cNvSpPr>
              <p:nvPr/>
            </p:nvSpPr>
            <p:spPr bwMode="auto">
              <a:xfrm>
                <a:off x="192" y="2990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3" name="Line 1921"/>
              <p:cNvSpPr>
                <a:spLocks noChangeShapeType="1"/>
              </p:cNvSpPr>
              <p:nvPr/>
            </p:nvSpPr>
            <p:spPr bwMode="auto">
              <a:xfrm>
                <a:off x="192" y="3227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4" name="Line 2024"/>
              <p:cNvSpPr>
                <a:spLocks noChangeShapeType="1"/>
              </p:cNvSpPr>
              <p:nvPr/>
            </p:nvSpPr>
            <p:spPr bwMode="auto">
              <a:xfrm>
                <a:off x="192" y="3464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5" name="Line 2127"/>
              <p:cNvSpPr>
                <a:spLocks noChangeShapeType="1"/>
              </p:cNvSpPr>
              <p:nvPr/>
            </p:nvSpPr>
            <p:spPr bwMode="auto">
              <a:xfrm>
                <a:off x="192" y="3702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6" name="Line 2230"/>
              <p:cNvSpPr>
                <a:spLocks noChangeShapeType="1"/>
              </p:cNvSpPr>
              <p:nvPr/>
            </p:nvSpPr>
            <p:spPr bwMode="auto">
              <a:xfrm>
                <a:off x="192" y="3939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</p:grpSp>
      </p:grpSp>
      <p:cxnSp>
        <p:nvCxnSpPr>
          <p:cNvPr id="39" name="Прямая со стрелкой 38"/>
          <p:cNvCxnSpPr/>
          <p:nvPr/>
        </p:nvCxnSpPr>
        <p:spPr>
          <a:xfrm flipH="1" flipV="1">
            <a:off x="1652620" y="2996952"/>
            <a:ext cx="22778" cy="3689598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>
            <a:off x="181971" y="4950645"/>
            <a:ext cx="2986853" cy="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1229809" y="2996952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У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2857909" y="4990709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Х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2001277" y="4944542"/>
            <a:ext cx="3193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1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1374257" y="4903036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0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1357156" y="4533704"/>
            <a:ext cx="3193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Прямоугольник 36"/>
              <p:cNvSpPr/>
              <p:nvPr/>
            </p:nvSpPr>
            <p:spPr>
              <a:xfrm>
                <a:off x="295804" y="77772"/>
                <a:ext cx="8552390" cy="102265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457200" indent="-457200">
                  <a:buAutoNum type="arabicPeriod" startAt="2"/>
                </a:pPr>
                <a:r>
                  <a:rPr lang="ru-RU" sz="2000" b="1" i="1" dirty="0" smtClean="0">
                    <a:latin typeface="Times New Roman" pitchFamily="18" charset="0"/>
                    <a:cs typeface="Times New Roman" pitchFamily="18" charset="0"/>
                  </a:rPr>
                  <a:t>Постройте </a:t>
                </a:r>
                <a:r>
                  <a:rPr lang="ru-RU" sz="2000" b="1" i="1" dirty="0">
                    <a:latin typeface="Times New Roman" pitchFamily="18" charset="0"/>
                    <a:cs typeface="Times New Roman" pitchFamily="18" charset="0"/>
                  </a:rPr>
                  <a:t>график функции </a:t>
                </a:r>
                <a14:m>
                  <m:oMath xmlns:m="http://schemas.openxmlformats.org/officeDocument/2006/math">
                    <m:r>
                      <a:rPr lang="ru-RU" sz="2000" b="1" i="1">
                        <a:latin typeface="Cambria Math"/>
                      </a:rPr>
                      <m:t>у=</m:t>
                    </m:r>
                    <m:sSup>
                      <m:sSupPr>
                        <m:ctrlPr>
                          <a:rPr lang="ru-RU" sz="2000" b="1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000" b="1" i="1">
                            <a:latin typeface="Cambria Math"/>
                          </a:rPr>
                          <m:t>х</m:t>
                        </m:r>
                      </m:e>
                      <m:sup>
                        <m:r>
                          <a:rPr lang="ru-RU" sz="2000" b="1" i="1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ru-RU" sz="2000" b="1" i="1">
                        <a:latin typeface="Cambria Math"/>
                      </a:rPr>
                      <m:t>−</m:t>
                    </m:r>
                    <m:d>
                      <m:dPr>
                        <m:begChr m:val="|"/>
                        <m:endChr m:val="|"/>
                        <m:ctrlPr>
                          <a:rPr lang="ru-RU" sz="2000" b="1" i="1">
                            <a:latin typeface="Cambria Math"/>
                          </a:rPr>
                        </m:ctrlPr>
                      </m:dPr>
                      <m:e>
                        <m:r>
                          <a:rPr lang="ru-RU" sz="2000" b="1" i="1">
                            <a:latin typeface="Cambria Math"/>
                          </a:rPr>
                          <m:t>х</m:t>
                        </m:r>
                      </m:e>
                    </m:d>
                    <m:r>
                      <a:rPr lang="ru-RU" sz="2000" b="1" i="1">
                        <a:latin typeface="Cambria Math"/>
                      </a:rPr>
                      <m:t>+</m:t>
                    </m:r>
                    <m:r>
                      <a:rPr lang="ru-RU" sz="2000" b="1" i="1">
                        <a:latin typeface="Cambria Math"/>
                      </a:rPr>
                      <m:t>𝟐</m:t>
                    </m:r>
                  </m:oMath>
                </a14:m>
                <a:r>
                  <a:rPr lang="ru-RU" sz="2000" b="1" i="1" dirty="0">
                    <a:latin typeface="Times New Roman" pitchFamily="18" charset="0"/>
                    <a:cs typeface="Times New Roman" pitchFamily="18" charset="0"/>
                  </a:rPr>
                  <a:t> и определите, </a:t>
                </a:r>
                <a:endParaRPr lang="ru-RU" sz="2000" b="1" i="1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ru-RU" sz="2000" b="1" i="1" dirty="0" smtClean="0">
                    <a:latin typeface="Times New Roman" pitchFamily="18" charset="0"/>
                    <a:cs typeface="Times New Roman" pitchFamily="18" charset="0"/>
                  </a:rPr>
                  <a:t>      при </a:t>
                </a:r>
                <a:r>
                  <a:rPr lang="ru-RU" sz="2000" b="1" i="1" dirty="0">
                    <a:latin typeface="Times New Roman" pitchFamily="18" charset="0"/>
                    <a:cs typeface="Times New Roman" pitchFamily="18" charset="0"/>
                  </a:rPr>
                  <a:t>каких </a:t>
                </a:r>
                <a:r>
                  <a:rPr lang="ru-RU" sz="2000" b="1" i="1" dirty="0" smtClean="0">
                    <a:latin typeface="Times New Roman" pitchFamily="18" charset="0"/>
                    <a:cs typeface="Times New Roman" pitchFamily="18" charset="0"/>
                  </a:rPr>
                  <a:t> значениях </a:t>
                </a:r>
                <a:r>
                  <a:rPr lang="ru-RU" sz="2000" b="1" i="1" dirty="0">
                    <a:latin typeface="Times New Roman" pitchFamily="18" charset="0"/>
                    <a:cs typeface="Times New Roman" pitchFamily="18" charset="0"/>
                  </a:rPr>
                  <a:t>параметра а прямая </a:t>
                </a:r>
                <a14:m>
                  <m:oMath xmlns:m="http://schemas.openxmlformats.org/officeDocument/2006/math">
                    <m:r>
                      <a:rPr lang="ru-RU" sz="2000" b="1" i="1">
                        <a:latin typeface="Cambria Math"/>
                      </a:rPr>
                      <m:t>у=</m:t>
                    </m:r>
                  </m:oMath>
                </a14:m>
                <a:r>
                  <a:rPr lang="ru-RU" sz="2000" b="1" i="1" dirty="0">
                    <a:latin typeface="Times New Roman" pitchFamily="18" charset="0"/>
                    <a:cs typeface="Times New Roman" pitchFamily="18" charset="0"/>
                  </a:rPr>
                  <a:t>а  имеет с графиком </a:t>
                </a:r>
              </a:p>
              <a:p>
                <a:r>
                  <a:rPr lang="ru-RU" sz="2000" b="1" i="1" dirty="0" smtClean="0">
                    <a:latin typeface="Times New Roman" pitchFamily="18" charset="0"/>
                    <a:cs typeface="Times New Roman" pitchFamily="18" charset="0"/>
                  </a:rPr>
                  <a:t>     ровно </a:t>
                </a:r>
                <a:r>
                  <a:rPr lang="ru-RU" sz="2000" b="1" i="1" dirty="0">
                    <a:latin typeface="Times New Roman" pitchFamily="18" charset="0"/>
                    <a:cs typeface="Times New Roman" pitchFamily="18" charset="0"/>
                  </a:rPr>
                  <a:t>две </a:t>
                </a:r>
                <a:r>
                  <a:rPr lang="ru-RU" sz="2000" b="1" i="1" dirty="0" smtClean="0">
                    <a:latin typeface="Times New Roman" pitchFamily="18" charset="0"/>
                    <a:cs typeface="Times New Roman" pitchFamily="18" charset="0"/>
                  </a:rPr>
                  <a:t> общие </a:t>
                </a:r>
                <a:r>
                  <a:rPr lang="ru-RU" sz="2000" b="1" i="1" dirty="0">
                    <a:latin typeface="Times New Roman" pitchFamily="18" charset="0"/>
                    <a:cs typeface="Times New Roman" pitchFamily="18" charset="0"/>
                  </a:rPr>
                  <a:t>точки.</a:t>
                </a:r>
              </a:p>
            </p:txBody>
          </p:sp>
        </mc:Choice>
        <mc:Fallback xmlns="">
          <p:sp>
            <p:nvSpPr>
              <p:cNvPr id="37" name="Прямоугольник 3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804" y="77772"/>
                <a:ext cx="8552390" cy="1022652"/>
              </a:xfrm>
              <a:prstGeom prst="rect">
                <a:avLst/>
              </a:prstGeom>
              <a:blipFill rotWithShape="1">
                <a:blip r:embed="rId3"/>
                <a:stretch>
                  <a:fillRect l="-642" t="-2381" b="-952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Прямоугольник 37"/>
          <p:cNvSpPr/>
          <p:nvPr/>
        </p:nvSpPr>
        <p:spPr>
          <a:xfrm>
            <a:off x="386288" y="1100424"/>
            <a:ext cx="76420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Преобразуем функцию, используя определение модуля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числа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Прямоугольник 39"/>
              <p:cNvSpPr/>
              <p:nvPr/>
            </p:nvSpPr>
            <p:spPr>
              <a:xfrm>
                <a:off x="526771" y="1500534"/>
                <a:ext cx="3268331" cy="73654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у=</m:t>
                      </m:r>
                      <m:d>
                        <m:dPr>
                          <m:begChr m:val="{"/>
                          <m:endChr m:val=""/>
                          <m:ctrlPr>
                            <a:rPr lang="ru-RU" i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ru-RU" i="1">
                                  <a:latin typeface="Cambria Math"/>
                                </a:rPr>
                              </m:ctrlPr>
                            </m:eqArrPr>
                            <m:e>
                              <m:sSup>
                                <m:sSupPr>
                                  <m:ctrlPr>
                                    <a:rPr lang="ru-RU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ru-RU" i="1">
                                      <a:latin typeface="Cambria Math"/>
                                    </a:rPr>
                                    <m:t>х≥0,  х</m:t>
                                  </m:r>
                                </m:e>
                                <m:sup>
                                  <m:r>
                                    <a:rPr lang="ru-RU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ru-RU" i="1">
                                  <a:latin typeface="Cambria Math"/>
                                </a:rPr>
                                <m:t>−х+2  (1)</m:t>
                              </m:r>
                            </m:e>
                            <m:e>
                              <m:sSup>
                                <m:sSupPr>
                                  <m:ctrlPr>
                                    <a:rPr lang="ru-RU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ru-RU" i="1">
                                      <a:latin typeface="Cambria Math"/>
                                    </a:rPr>
                                    <m:t>х&lt;0,  х</m:t>
                                  </m:r>
                                </m:e>
                                <m:sup>
                                  <m:r>
                                    <a:rPr lang="ru-RU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ru-RU" i="1">
                                  <a:latin typeface="Cambria Math"/>
                                </a:rPr>
                                <m:t>+х+2  (2)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0" name="Прямоугольник 3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6771" y="1500534"/>
                <a:ext cx="3268331" cy="736548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Прямоугольник 40"/>
              <p:cNvSpPr/>
              <p:nvPr/>
            </p:nvSpPr>
            <p:spPr>
              <a:xfrm>
                <a:off x="295804" y="2235296"/>
                <a:ext cx="6462464" cy="4070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Построим график функции при </a:t>
                </a:r>
                <a14:m>
                  <m:oMath xmlns:m="http://schemas.openxmlformats.org/officeDocument/2006/math">
                    <m:r>
                      <a:rPr lang="ru-RU" sz="2000" i="1">
                        <a:latin typeface="Cambria Math"/>
                      </a:rPr>
                      <m:t>х≥0, у=</m:t>
                    </m:r>
                    <m:sSup>
                      <m:sSupPr>
                        <m:ctrlPr>
                          <a:rPr lang="ru-RU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000" i="1">
                            <a:latin typeface="Cambria Math"/>
                          </a:rPr>
                          <m:t>х</m:t>
                        </m:r>
                      </m:e>
                      <m:sup>
                        <m:r>
                          <a:rPr lang="ru-RU" sz="20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ru-RU" sz="2000" i="1">
                        <a:latin typeface="Cambria Math"/>
                      </a:rPr>
                      <m:t>−х+2</m:t>
                    </m:r>
                  </m:oMath>
                </a14:m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 , </a:t>
                </a:r>
              </a:p>
            </p:txBody>
          </p:sp>
        </mc:Choice>
        <mc:Fallback xmlns="">
          <p:sp>
            <p:nvSpPr>
              <p:cNvPr id="41" name="Прямоугольник 4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804" y="2235296"/>
                <a:ext cx="6462464" cy="407099"/>
              </a:xfrm>
              <a:prstGeom prst="rect">
                <a:avLst/>
              </a:prstGeom>
              <a:blipFill rotWithShape="1">
                <a:blip r:embed="rId5"/>
                <a:stretch>
                  <a:fillRect l="-1038" t="-6061" b="-2727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Прямоугольник 41"/>
          <p:cNvSpPr/>
          <p:nvPr/>
        </p:nvSpPr>
        <p:spPr>
          <a:xfrm>
            <a:off x="6228184" y="2242285"/>
            <a:ext cx="27939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квадратичная функция,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Прямоугольник 43"/>
              <p:cNvSpPr/>
              <p:nvPr/>
            </p:nvSpPr>
            <p:spPr>
              <a:xfrm>
                <a:off x="1445500" y="2623780"/>
                <a:ext cx="5833515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2000" dirty="0" smtClean="0">
                    <a:latin typeface="Times New Roman" pitchFamily="18" charset="0"/>
                    <a:cs typeface="Times New Roman" pitchFamily="18" charset="0"/>
                  </a:rPr>
                  <a:t>график – парабола, ветви </a:t>
                </a:r>
                <a14:m>
                  <m:oMath xmlns:m="http://schemas.openxmlformats.org/officeDocument/2006/math">
                    <m:r>
                      <a:rPr lang="ru-RU" sz="2000">
                        <a:latin typeface="Cambria Math"/>
                      </a:rPr>
                      <m:t>в</m:t>
                    </m:r>
                    <m:r>
                      <a:rPr lang="ru-RU" sz="2000" b="0" i="0" smtClean="0">
                        <a:latin typeface="Cambria Math"/>
                      </a:rPr>
                      <m:t>верх</m:t>
                    </m:r>
                    <m:r>
                      <a:rPr lang="ru-RU" sz="2000" i="1">
                        <a:latin typeface="Cambria Math"/>
                      </a:rPr>
                      <m:t> </m:t>
                    </m:r>
                  </m:oMath>
                </a14:m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, вершина (0,5; 1,75). </a:t>
                </a:r>
              </a:p>
            </p:txBody>
          </p:sp>
        </mc:Choice>
        <mc:Fallback xmlns="">
          <p:sp>
            <p:nvSpPr>
              <p:cNvPr id="44" name="Прямоугольник 4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5500" y="2623780"/>
                <a:ext cx="5833515" cy="707886"/>
              </a:xfrm>
              <a:prstGeom prst="rect">
                <a:avLst/>
              </a:prstGeom>
              <a:blipFill rotWithShape="1">
                <a:blip r:embed="rId6"/>
                <a:stretch>
                  <a:fillRect l="-1045" t="-4274" b="-1367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Прямоугольник 44"/>
          <p:cNvSpPr/>
          <p:nvPr/>
        </p:nvSpPr>
        <p:spPr>
          <a:xfrm>
            <a:off x="3294945" y="3020765"/>
            <a:ext cx="574238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Дополнительные точки: (0;2), (1;2), (2;4), (3;8).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4028248" y="3366284"/>
            <a:ext cx="33214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Строим график функции (1).</a:t>
            </a:r>
          </a:p>
        </p:txBody>
      </p:sp>
      <p:sp>
        <p:nvSpPr>
          <p:cNvPr id="52" name="Полилиния 51"/>
          <p:cNvSpPr/>
          <p:nvPr/>
        </p:nvSpPr>
        <p:spPr>
          <a:xfrm flipH="1">
            <a:off x="1846661" y="3648488"/>
            <a:ext cx="1011247" cy="985302"/>
          </a:xfrm>
          <a:custGeom>
            <a:avLst/>
            <a:gdLst>
              <a:gd name="connsiteX0" fmla="*/ 0 w 946852"/>
              <a:gd name="connsiteY0" fmla="*/ 0 h 2275387"/>
              <a:gd name="connsiteX1" fmla="*/ 157655 w 946852"/>
              <a:gd name="connsiteY1" fmla="*/ 788275 h 2275387"/>
              <a:gd name="connsiteX2" fmla="*/ 283779 w 946852"/>
              <a:gd name="connsiteY2" fmla="*/ 1198179 h 2275387"/>
              <a:gd name="connsiteX3" fmla="*/ 504496 w 946852"/>
              <a:gd name="connsiteY3" fmla="*/ 1765737 h 2275387"/>
              <a:gd name="connsiteX4" fmla="*/ 756744 w 946852"/>
              <a:gd name="connsiteY4" fmla="*/ 2175641 h 2275387"/>
              <a:gd name="connsiteX5" fmla="*/ 930165 w 946852"/>
              <a:gd name="connsiteY5" fmla="*/ 2270234 h 2275387"/>
              <a:gd name="connsiteX6" fmla="*/ 930165 w 946852"/>
              <a:gd name="connsiteY6" fmla="*/ 2254468 h 2275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46852" h="2275387">
                <a:moveTo>
                  <a:pt x="0" y="0"/>
                </a:moveTo>
                <a:cubicBezTo>
                  <a:pt x="55179" y="294289"/>
                  <a:pt x="110359" y="588579"/>
                  <a:pt x="157655" y="788275"/>
                </a:cubicBezTo>
                <a:cubicBezTo>
                  <a:pt x="204951" y="987971"/>
                  <a:pt x="225972" y="1035269"/>
                  <a:pt x="283779" y="1198179"/>
                </a:cubicBezTo>
                <a:cubicBezTo>
                  <a:pt x="341586" y="1361089"/>
                  <a:pt x="425669" y="1602827"/>
                  <a:pt x="504496" y="1765737"/>
                </a:cubicBezTo>
                <a:cubicBezTo>
                  <a:pt x="583323" y="1928647"/>
                  <a:pt x="685799" y="2091558"/>
                  <a:pt x="756744" y="2175641"/>
                </a:cubicBezTo>
                <a:cubicBezTo>
                  <a:pt x="827689" y="2259724"/>
                  <a:pt x="901262" y="2257096"/>
                  <a:pt x="930165" y="2270234"/>
                </a:cubicBezTo>
                <a:cubicBezTo>
                  <a:pt x="959068" y="2283372"/>
                  <a:pt x="944616" y="2268920"/>
                  <a:pt x="930165" y="2254468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3" name="Полилиния 52"/>
          <p:cNvSpPr/>
          <p:nvPr/>
        </p:nvSpPr>
        <p:spPr>
          <a:xfrm>
            <a:off x="1664009" y="4533704"/>
            <a:ext cx="256230" cy="99256"/>
          </a:xfrm>
          <a:custGeom>
            <a:avLst/>
            <a:gdLst>
              <a:gd name="connsiteX0" fmla="*/ 228600 w 228600"/>
              <a:gd name="connsiteY0" fmla="*/ 91440 h 91440"/>
              <a:gd name="connsiteX1" fmla="*/ 106680 w 228600"/>
              <a:gd name="connsiteY1" fmla="*/ 60960 h 91440"/>
              <a:gd name="connsiteX2" fmla="*/ 0 w 228600"/>
              <a:gd name="connsiteY2" fmla="*/ 0 h 91440"/>
              <a:gd name="connsiteX3" fmla="*/ 0 w 228600"/>
              <a:gd name="connsiteY3" fmla="*/ 0 h 91440"/>
              <a:gd name="connsiteX4" fmla="*/ 0 w 228600"/>
              <a:gd name="connsiteY4" fmla="*/ 0 h 91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91440">
                <a:moveTo>
                  <a:pt x="228600" y="91440"/>
                </a:moveTo>
                <a:cubicBezTo>
                  <a:pt x="186690" y="83820"/>
                  <a:pt x="144780" y="76200"/>
                  <a:pt x="106680" y="60960"/>
                </a:cubicBezTo>
                <a:cubicBezTo>
                  <a:pt x="68580" y="45720"/>
                  <a:pt x="0" y="0"/>
                  <a:pt x="0" y="0"/>
                </a:cubicBez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5" name="Прямая соединительная линия 54"/>
          <p:cNvCxnSpPr/>
          <p:nvPr/>
        </p:nvCxnSpPr>
        <p:spPr>
          <a:xfrm flipV="1">
            <a:off x="2857909" y="3181618"/>
            <a:ext cx="162865" cy="46687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/>
              <p:cNvSpPr/>
              <p:nvPr/>
            </p:nvSpPr>
            <p:spPr>
              <a:xfrm>
                <a:off x="3594029" y="3766394"/>
                <a:ext cx="491474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График функции при</a:t>
                </a:r>
                <a14:m>
                  <m:oMath xmlns:m="http://schemas.openxmlformats.org/officeDocument/2006/math">
                    <m:r>
                      <a:rPr lang="ru-RU" sz="2000" i="1">
                        <a:latin typeface="Cambria Math"/>
                      </a:rPr>
                      <m:t> х&lt;0</m:t>
                    </m:r>
                  </m:oMath>
                </a14:m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, симметричен</a:t>
                </a:r>
              </a:p>
            </p:txBody>
          </p:sp>
        </mc:Choice>
        <mc:Fallback xmlns=""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4029" y="3766394"/>
                <a:ext cx="4914743" cy="400110"/>
              </a:xfrm>
              <a:prstGeom prst="rect">
                <a:avLst/>
              </a:prstGeom>
              <a:blipFill rotWithShape="1">
                <a:blip r:embed="rId7"/>
                <a:stretch>
                  <a:fillRect l="-124" t="-7692" b="-2769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6" name="Прямоугольник 55"/>
          <p:cNvSpPr/>
          <p:nvPr/>
        </p:nvSpPr>
        <p:spPr>
          <a:xfrm>
            <a:off x="3298745" y="4133594"/>
            <a:ext cx="648431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построенной параболе относительно оси ординат.</a:t>
            </a:r>
          </a:p>
        </p:txBody>
      </p:sp>
      <p:sp>
        <p:nvSpPr>
          <p:cNvPr id="57" name="Полилиния 56"/>
          <p:cNvSpPr/>
          <p:nvPr/>
        </p:nvSpPr>
        <p:spPr>
          <a:xfrm flipH="1">
            <a:off x="1439218" y="4521394"/>
            <a:ext cx="235068" cy="91440"/>
          </a:xfrm>
          <a:custGeom>
            <a:avLst/>
            <a:gdLst>
              <a:gd name="connsiteX0" fmla="*/ 228600 w 228600"/>
              <a:gd name="connsiteY0" fmla="*/ 91440 h 91440"/>
              <a:gd name="connsiteX1" fmla="*/ 106680 w 228600"/>
              <a:gd name="connsiteY1" fmla="*/ 60960 h 91440"/>
              <a:gd name="connsiteX2" fmla="*/ 0 w 228600"/>
              <a:gd name="connsiteY2" fmla="*/ 0 h 91440"/>
              <a:gd name="connsiteX3" fmla="*/ 0 w 228600"/>
              <a:gd name="connsiteY3" fmla="*/ 0 h 91440"/>
              <a:gd name="connsiteX4" fmla="*/ 0 w 228600"/>
              <a:gd name="connsiteY4" fmla="*/ 0 h 91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" h="91440">
                <a:moveTo>
                  <a:pt x="228600" y="91440"/>
                </a:moveTo>
                <a:cubicBezTo>
                  <a:pt x="186690" y="83820"/>
                  <a:pt x="144780" y="76200"/>
                  <a:pt x="106680" y="60960"/>
                </a:cubicBezTo>
                <a:cubicBezTo>
                  <a:pt x="68580" y="45720"/>
                  <a:pt x="0" y="0"/>
                  <a:pt x="0" y="0"/>
                </a:cubicBez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олилиния 57"/>
          <p:cNvSpPr/>
          <p:nvPr/>
        </p:nvSpPr>
        <p:spPr>
          <a:xfrm>
            <a:off x="295804" y="3648488"/>
            <a:ext cx="1143413" cy="985302"/>
          </a:xfrm>
          <a:custGeom>
            <a:avLst/>
            <a:gdLst>
              <a:gd name="connsiteX0" fmla="*/ 0 w 946852"/>
              <a:gd name="connsiteY0" fmla="*/ 0 h 2275387"/>
              <a:gd name="connsiteX1" fmla="*/ 157655 w 946852"/>
              <a:gd name="connsiteY1" fmla="*/ 788275 h 2275387"/>
              <a:gd name="connsiteX2" fmla="*/ 283779 w 946852"/>
              <a:gd name="connsiteY2" fmla="*/ 1198179 h 2275387"/>
              <a:gd name="connsiteX3" fmla="*/ 504496 w 946852"/>
              <a:gd name="connsiteY3" fmla="*/ 1765737 h 2275387"/>
              <a:gd name="connsiteX4" fmla="*/ 756744 w 946852"/>
              <a:gd name="connsiteY4" fmla="*/ 2175641 h 2275387"/>
              <a:gd name="connsiteX5" fmla="*/ 930165 w 946852"/>
              <a:gd name="connsiteY5" fmla="*/ 2270234 h 2275387"/>
              <a:gd name="connsiteX6" fmla="*/ 930165 w 946852"/>
              <a:gd name="connsiteY6" fmla="*/ 2254468 h 2275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46852" h="2275387">
                <a:moveTo>
                  <a:pt x="0" y="0"/>
                </a:moveTo>
                <a:cubicBezTo>
                  <a:pt x="55179" y="294289"/>
                  <a:pt x="110359" y="588579"/>
                  <a:pt x="157655" y="788275"/>
                </a:cubicBezTo>
                <a:cubicBezTo>
                  <a:pt x="204951" y="987971"/>
                  <a:pt x="225972" y="1035269"/>
                  <a:pt x="283779" y="1198179"/>
                </a:cubicBezTo>
                <a:cubicBezTo>
                  <a:pt x="341586" y="1361089"/>
                  <a:pt x="425669" y="1602827"/>
                  <a:pt x="504496" y="1765737"/>
                </a:cubicBezTo>
                <a:cubicBezTo>
                  <a:pt x="583323" y="1928647"/>
                  <a:pt x="685799" y="2091558"/>
                  <a:pt x="756744" y="2175641"/>
                </a:cubicBezTo>
                <a:cubicBezTo>
                  <a:pt x="827689" y="2259724"/>
                  <a:pt x="901262" y="2257096"/>
                  <a:pt x="930165" y="2270234"/>
                </a:cubicBezTo>
                <a:cubicBezTo>
                  <a:pt x="959068" y="2283372"/>
                  <a:pt x="944616" y="2268920"/>
                  <a:pt x="930165" y="2254468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59" name="Прямая соединительная линия 58"/>
          <p:cNvCxnSpPr/>
          <p:nvPr/>
        </p:nvCxnSpPr>
        <p:spPr>
          <a:xfrm flipH="1" flipV="1">
            <a:off x="158530" y="3220820"/>
            <a:ext cx="137274" cy="44331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Прямоугольник 60"/>
          <p:cNvSpPr/>
          <p:nvPr/>
        </p:nvSpPr>
        <p:spPr>
          <a:xfrm>
            <a:off x="2738506" y="4482877"/>
            <a:ext cx="613519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Определим при каких значениях параметра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а </a:t>
            </a:r>
          </a:p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прямая у=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а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имеет с графиком ровно</a:t>
            </a:r>
          </a:p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две общие точки.</a:t>
            </a:r>
          </a:p>
        </p:txBody>
      </p:sp>
      <p:cxnSp>
        <p:nvCxnSpPr>
          <p:cNvPr id="63" name="Прямая соединительная линия 62"/>
          <p:cNvCxnSpPr>
            <a:endCxn id="34" idx="1"/>
          </p:cNvCxnSpPr>
          <p:nvPr/>
        </p:nvCxnSpPr>
        <p:spPr>
          <a:xfrm>
            <a:off x="0" y="6035014"/>
            <a:ext cx="3183639" cy="1"/>
          </a:xfrm>
          <a:prstGeom prst="line">
            <a:avLst/>
          </a:prstGeom>
          <a:ln w="57150">
            <a:solidFill>
              <a:srgbClr val="A6B91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Овал 64"/>
          <p:cNvSpPr/>
          <p:nvPr/>
        </p:nvSpPr>
        <p:spPr>
          <a:xfrm>
            <a:off x="1260129" y="4588026"/>
            <a:ext cx="179088" cy="114147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Овал 65"/>
          <p:cNvSpPr/>
          <p:nvPr/>
        </p:nvSpPr>
        <p:spPr>
          <a:xfrm>
            <a:off x="1815718" y="4576716"/>
            <a:ext cx="179088" cy="114147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0" name="Прямая со стрелкой 69"/>
          <p:cNvCxnSpPr/>
          <p:nvPr/>
        </p:nvCxnSpPr>
        <p:spPr>
          <a:xfrm flipV="1">
            <a:off x="1643020" y="3023890"/>
            <a:ext cx="0" cy="1543224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1609897" y="4394303"/>
            <a:ext cx="6206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rgbClr val="003E6C"/>
                </a:solidFill>
              </a:rPr>
              <a:t>1,75</a:t>
            </a:r>
            <a:endParaRPr lang="ru-RU" sz="1600" b="1" dirty="0">
              <a:solidFill>
                <a:srgbClr val="003E6C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4" name="TextBox 73"/>
              <p:cNvSpPr txBox="1"/>
              <p:nvPr/>
            </p:nvSpPr>
            <p:spPr>
              <a:xfrm>
                <a:off x="6188325" y="5601266"/>
                <a:ext cx="250658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000" dirty="0" smtClean="0"/>
                  <a:t>Ответ:1,75;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sz="2000" b="1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ru-RU" sz="2000" b="1" i="1" smtClean="0">
                            <a:latin typeface="Cambria Math"/>
                          </a:rPr>
                          <m:t>𝟐</m:t>
                        </m:r>
                        <m:r>
                          <a:rPr lang="ru-RU" sz="2000" b="1" i="1" smtClean="0">
                            <a:latin typeface="Cambria Math"/>
                          </a:rPr>
                          <m:t>;+∞</m:t>
                        </m:r>
                      </m:e>
                    </m:d>
                  </m:oMath>
                </a14:m>
                <a:endParaRPr lang="ru-RU" b="1" dirty="0"/>
              </a:p>
            </p:txBody>
          </p:sp>
        </mc:Choice>
        <mc:Fallback xmlns="">
          <p:sp>
            <p:nvSpPr>
              <p:cNvPr id="74" name="TextBox 7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88325" y="5601266"/>
                <a:ext cx="2506584" cy="400110"/>
              </a:xfrm>
              <a:prstGeom prst="rect">
                <a:avLst/>
              </a:prstGeom>
              <a:blipFill rotWithShape="1">
                <a:blip r:embed="rId8"/>
                <a:stretch>
                  <a:fillRect l="-2433" t="-9231" b="-2615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5" name="TextBox 74"/>
          <p:cNvSpPr txBox="1"/>
          <p:nvPr/>
        </p:nvSpPr>
        <p:spPr>
          <a:xfrm>
            <a:off x="3658147" y="5448808"/>
            <a:ext cx="1098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 = -1,75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6" name="TextBox 75"/>
              <p:cNvSpPr txBox="1"/>
              <p:nvPr/>
            </p:nvSpPr>
            <p:spPr>
              <a:xfrm>
                <a:off x="4925673" y="5448808"/>
                <a:ext cx="129958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dirty="0" smtClean="0"/>
                  <a:t>а</a:t>
                </a:r>
                <a14:m>
                  <m:oMath xmlns:m="http://schemas.openxmlformats.org/officeDocument/2006/math">
                    <m:r>
                      <a:rPr lang="ru-RU" i="1" smtClean="0">
                        <a:latin typeface="Cambria Math"/>
                        <a:ea typeface="Cambria Math"/>
                      </a:rPr>
                      <m:t>∈</m:t>
                    </m:r>
                    <m:d>
                      <m:dPr>
                        <m:ctrlPr>
                          <a:rPr lang="ru-RU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ru-RU" b="0" i="1" smtClean="0">
                            <a:latin typeface="Cambria Math"/>
                            <a:ea typeface="Cambria Math"/>
                          </a:rPr>
                          <m:t>2;+∞</m:t>
                        </m:r>
                      </m:e>
                    </m:d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76" name="TextBox 7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25673" y="5448808"/>
                <a:ext cx="1299587" cy="369332"/>
              </a:xfrm>
              <a:prstGeom prst="rect">
                <a:avLst/>
              </a:prstGeom>
              <a:blipFill rotWithShape="1">
                <a:blip r:embed="rId9"/>
                <a:stretch>
                  <a:fillRect l="-3756" t="-10000" b="-25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4" name="Управляющая кнопка: настраиваемая 53">
            <a:hlinkClick r:id="rId10" action="ppaction://hlinksldjump" highlightClick="1"/>
          </p:cNvPr>
          <p:cNvSpPr/>
          <p:nvPr/>
        </p:nvSpPr>
        <p:spPr>
          <a:xfrm>
            <a:off x="6321552" y="6130913"/>
            <a:ext cx="2501498" cy="343166"/>
          </a:xfrm>
          <a:prstGeom prst="actionButtonBlank">
            <a:avLst/>
          </a:prstGeom>
          <a:solidFill>
            <a:srgbClr val="CBF29C"/>
          </a:solidFill>
          <a:ln>
            <a:solidFill>
              <a:srgbClr val="B1EB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>
                <a:solidFill>
                  <a:srgbClr val="002060"/>
                </a:solidFill>
              </a:rPr>
              <a:t>вернуться</a:t>
            </a:r>
          </a:p>
        </p:txBody>
      </p:sp>
    </p:spTree>
    <p:extLst>
      <p:ext uri="{BB962C8B-B14F-4D97-AF65-F5344CB8AC3E}">
        <p14:creationId xmlns:p14="http://schemas.microsoft.com/office/powerpoint/2010/main" val="1196541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4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3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0"/>
                            </p:stCondLst>
                            <p:childTnLst>
                              <p:par>
                                <p:cTn id="4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7000"/>
                            </p:stCondLst>
                            <p:childTnLst>
                              <p:par>
                                <p:cTn id="45" presetID="2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3000"/>
                            </p:stCondLst>
                            <p:childTnLst>
                              <p:par>
                                <p:cTn id="5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70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0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05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2000"/>
                            </p:stCondLst>
                            <p:childTnLst>
                              <p:par>
                                <p:cTn id="75" presetID="64" presetClass="path" presetSubtype="0" accel="50000" decel="5000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3.33333E-6 4.07407E-6 L -3.33333E-6 -0.20996 " pathEditMode="relative" rAng="0" ptsTypes="AA">
                                      <p:cBhvr>
                                        <p:cTn id="76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05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6000"/>
                            </p:stCondLst>
                            <p:childTnLst>
                              <p:par>
                                <p:cTn id="7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480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2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1000"/>
                            </p:stCondLst>
                            <p:childTnLst>
                              <p:par>
                                <p:cTn id="9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2000"/>
                            </p:stCondLst>
                            <p:childTnLst>
                              <p:par>
                                <p:cTn id="96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69 -0.21203 L -0.00469 -0.28565 " pathEditMode="relative" rAng="0" ptsTypes="AA">
                                      <p:cBhvr>
                                        <p:cTn id="97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4000"/>
                            </p:stCondLst>
                            <p:childTnLst>
                              <p:par>
                                <p:cTn id="99" presetID="22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8000"/>
                            </p:stCondLst>
                            <p:childTnLst>
                              <p:par>
                                <p:cTn id="103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61000"/>
                            </p:stCondLst>
                            <p:childTnLst>
                              <p:par>
                                <p:cTn id="107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2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2" grpId="0"/>
      <p:bldP spid="44" grpId="0" animBg="1"/>
      <p:bldP spid="45" grpId="0"/>
      <p:bldP spid="46" grpId="0"/>
      <p:bldP spid="52" grpId="0" animBg="1"/>
      <p:bldP spid="53" grpId="0" animBg="1"/>
      <p:bldP spid="56" grpId="0"/>
      <p:bldP spid="57" grpId="0" animBg="1"/>
      <p:bldP spid="58" grpId="0" animBg="1"/>
      <p:bldP spid="61" grpId="0"/>
      <p:bldP spid="65" grpId="0" animBg="1"/>
      <p:bldP spid="66" grpId="0" animBg="1"/>
      <p:bldP spid="73" grpId="0"/>
      <p:bldP spid="74" grpId="0" animBg="1"/>
      <p:bldP spid="75" grpId="0"/>
      <p:bldP spid="7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439"/>
          <p:cNvGrpSpPr>
            <a:grpSpLocks/>
          </p:cNvGrpSpPr>
          <p:nvPr/>
        </p:nvGrpSpPr>
        <p:grpSpPr bwMode="auto">
          <a:xfrm>
            <a:off x="129955" y="2543419"/>
            <a:ext cx="3068106" cy="3689598"/>
            <a:chOff x="2496" y="144"/>
            <a:chExt cx="3072" cy="4032"/>
          </a:xfrm>
        </p:grpSpPr>
        <p:sp>
          <p:nvSpPr>
            <p:cNvPr id="5" name="Line 722"/>
            <p:cNvSpPr>
              <a:spLocks noChangeShapeType="1"/>
            </p:cNvSpPr>
            <p:nvPr/>
          </p:nvSpPr>
          <p:spPr bwMode="auto">
            <a:xfrm>
              <a:off x="5568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6" name="Line 751"/>
            <p:cNvSpPr>
              <a:spLocks noChangeShapeType="1"/>
            </p:cNvSpPr>
            <p:nvPr/>
          </p:nvSpPr>
          <p:spPr bwMode="auto">
            <a:xfrm>
              <a:off x="2496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7" name="Line 754"/>
            <p:cNvSpPr>
              <a:spLocks noChangeShapeType="1"/>
            </p:cNvSpPr>
            <p:nvPr/>
          </p:nvSpPr>
          <p:spPr bwMode="auto">
            <a:xfrm>
              <a:off x="2752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8" name="Line 757"/>
            <p:cNvSpPr>
              <a:spLocks noChangeShapeType="1"/>
            </p:cNvSpPr>
            <p:nvPr/>
          </p:nvSpPr>
          <p:spPr bwMode="auto">
            <a:xfrm>
              <a:off x="3008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9" name="Line 760"/>
            <p:cNvSpPr>
              <a:spLocks noChangeShapeType="1"/>
            </p:cNvSpPr>
            <p:nvPr/>
          </p:nvSpPr>
          <p:spPr bwMode="auto">
            <a:xfrm>
              <a:off x="3264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0" name="Line 763"/>
            <p:cNvSpPr>
              <a:spLocks noChangeShapeType="1"/>
            </p:cNvSpPr>
            <p:nvPr/>
          </p:nvSpPr>
          <p:spPr bwMode="auto">
            <a:xfrm>
              <a:off x="3520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1" name="Line 766"/>
            <p:cNvSpPr>
              <a:spLocks noChangeShapeType="1"/>
            </p:cNvSpPr>
            <p:nvPr/>
          </p:nvSpPr>
          <p:spPr bwMode="auto">
            <a:xfrm>
              <a:off x="3776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2" name="Line 769"/>
            <p:cNvSpPr>
              <a:spLocks noChangeShapeType="1"/>
            </p:cNvSpPr>
            <p:nvPr/>
          </p:nvSpPr>
          <p:spPr bwMode="auto">
            <a:xfrm>
              <a:off x="4032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3" name="Line 772"/>
            <p:cNvSpPr>
              <a:spLocks noChangeShapeType="1"/>
            </p:cNvSpPr>
            <p:nvPr/>
          </p:nvSpPr>
          <p:spPr bwMode="auto">
            <a:xfrm>
              <a:off x="4288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4" name="Line 775"/>
            <p:cNvSpPr>
              <a:spLocks noChangeShapeType="1"/>
            </p:cNvSpPr>
            <p:nvPr/>
          </p:nvSpPr>
          <p:spPr bwMode="auto">
            <a:xfrm>
              <a:off x="4544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5" name="Line 778"/>
            <p:cNvSpPr>
              <a:spLocks noChangeShapeType="1"/>
            </p:cNvSpPr>
            <p:nvPr/>
          </p:nvSpPr>
          <p:spPr bwMode="auto">
            <a:xfrm>
              <a:off x="4800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6" name="Line 781"/>
            <p:cNvSpPr>
              <a:spLocks noChangeShapeType="1"/>
            </p:cNvSpPr>
            <p:nvPr/>
          </p:nvSpPr>
          <p:spPr bwMode="auto">
            <a:xfrm>
              <a:off x="5056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7" name="Line 784"/>
            <p:cNvSpPr>
              <a:spLocks noChangeShapeType="1"/>
            </p:cNvSpPr>
            <p:nvPr/>
          </p:nvSpPr>
          <p:spPr bwMode="auto">
            <a:xfrm>
              <a:off x="5312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grpSp>
          <p:nvGrpSpPr>
            <p:cNvPr id="18" name="Group 2433"/>
            <p:cNvGrpSpPr>
              <a:grpSpLocks/>
            </p:cNvGrpSpPr>
            <p:nvPr/>
          </p:nvGrpSpPr>
          <p:grpSpPr bwMode="auto">
            <a:xfrm>
              <a:off x="2496" y="144"/>
              <a:ext cx="3072" cy="4032"/>
              <a:chOff x="192" y="144"/>
              <a:chExt cx="5376" cy="4032"/>
            </a:xfrm>
          </p:grpSpPr>
          <p:sp>
            <p:nvSpPr>
              <p:cNvPr id="19" name="Line 719"/>
              <p:cNvSpPr>
                <a:spLocks noChangeShapeType="1"/>
              </p:cNvSpPr>
              <p:nvPr/>
            </p:nvSpPr>
            <p:spPr bwMode="auto">
              <a:xfrm>
                <a:off x="192" y="144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0" name="Line 720"/>
              <p:cNvSpPr>
                <a:spLocks noChangeShapeType="1"/>
              </p:cNvSpPr>
              <p:nvPr/>
            </p:nvSpPr>
            <p:spPr bwMode="auto">
              <a:xfrm>
                <a:off x="192" y="4176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1" name="Line 725"/>
              <p:cNvSpPr>
                <a:spLocks noChangeShapeType="1"/>
              </p:cNvSpPr>
              <p:nvPr/>
            </p:nvSpPr>
            <p:spPr bwMode="auto">
              <a:xfrm>
                <a:off x="192" y="381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2" name="Line 788"/>
              <p:cNvSpPr>
                <a:spLocks noChangeShapeType="1"/>
              </p:cNvSpPr>
              <p:nvPr/>
            </p:nvSpPr>
            <p:spPr bwMode="auto">
              <a:xfrm>
                <a:off x="192" y="618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3" name="Line 891"/>
              <p:cNvSpPr>
                <a:spLocks noChangeShapeType="1"/>
              </p:cNvSpPr>
              <p:nvPr/>
            </p:nvSpPr>
            <p:spPr bwMode="auto">
              <a:xfrm>
                <a:off x="192" y="856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4" name="Line 994"/>
              <p:cNvSpPr>
                <a:spLocks noChangeShapeType="1"/>
              </p:cNvSpPr>
              <p:nvPr/>
            </p:nvSpPr>
            <p:spPr bwMode="auto">
              <a:xfrm>
                <a:off x="192" y="1093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5" name="Line 1097"/>
              <p:cNvSpPr>
                <a:spLocks noChangeShapeType="1"/>
              </p:cNvSpPr>
              <p:nvPr/>
            </p:nvSpPr>
            <p:spPr bwMode="auto">
              <a:xfrm>
                <a:off x="192" y="1330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6" name="Line 1200"/>
              <p:cNvSpPr>
                <a:spLocks noChangeShapeType="1"/>
              </p:cNvSpPr>
              <p:nvPr/>
            </p:nvSpPr>
            <p:spPr bwMode="auto">
              <a:xfrm>
                <a:off x="192" y="1567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7" name="Line 1303"/>
              <p:cNvSpPr>
                <a:spLocks noChangeShapeType="1"/>
              </p:cNvSpPr>
              <p:nvPr/>
            </p:nvSpPr>
            <p:spPr bwMode="auto">
              <a:xfrm>
                <a:off x="192" y="1804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8" name="Line 1406"/>
              <p:cNvSpPr>
                <a:spLocks noChangeShapeType="1"/>
              </p:cNvSpPr>
              <p:nvPr/>
            </p:nvSpPr>
            <p:spPr bwMode="auto">
              <a:xfrm>
                <a:off x="192" y="2041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9" name="Line 1509"/>
              <p:cNvSpPr>
                <a:spLocks noChangeShapeType="1"/>
              </p:cNvSpPr>
              <p:nvPr/>
            </p:nvSpPr>
            <p:spPr bwMode="auto">
              <a:xfrm>
                <a:off x="192" y="2279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0" name="Line 1612"/>
              <p:cNvSpPr>
                <a:spLocks noChangeShapeType="1"/>
              </p:cNvSpPr>
              <p:nvPr/>
            </p:nvSpPr>
            <p:spPr bwMode="auto">
              <a:xfrm>
                <a:off x="192" y="2516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1" name="Line 1715"/>
              <p:cNvSpPr>
                <a:spLocks noChangeShapeType="1"/>
              </p:cNvSpPr>
              <p:nvPr/>
            </p:nvSpPr>
            <p:spPr bwMode="auto">
              <a:xfrm>
                <a:off x="192" y="2753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2" name="Line 1818"/>
              <p:cNvSpPr>
                <a:spLocks noChangeShapeType="1"/>
              </p:cNvSpPr>
              <p:nvPr/>
            </p:nvSpPr>
            <p:spPr bwMode="auto">
              <a:xfrm>
                <a:off x="192" y="2990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3" name="Line 1921"/>
              <p:cNvSpPr>
                <a:spLocks noChangeShapeType="1"/>
              </p:cNvSpPr>
              <p:nvPr/>
            </p:nvSpPr>
            <p:spPr bwMode="auto">
              <a:xfrm>
                <a:off x="192" y="3227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4" name="Line 2024"/>
              <p:cNvSpPr>
                <a:spLocks noChangeShapeType="1"/>
              </p:cNvSpPr>
              <p:nvPr/>
            </p:nvSpPr>
            <p:spPr bwMode="auto">
              <a:xfrm>
                <a:off x="192" y="3464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5" name="Line 2127"/>
              <p:cNvSpPr>
                <a:spLocks noChangeShapeType="1"/>
              </p:cNvSpPr>
              <p:nvPr/>
            </p:nvSpPr>
            <p:spPr bwMode="auto">
              <a:xfrm>
                <a:off x="192" y="3702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6" name="Line 2230"/>
              <p:cNvSpPr>
                <a:spLocks noChangeShapeType="1"/>
              </p:cNvSpPr>
              <p:nvPr/>
            </p:nvSpPr>
            <p:spPr bwMode="auto">
              <a:xfrm>
                <a:off x="192" y="3939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</p:grpSp>
      </p:grpSp>
      <p:cxnSp>
        <p:nvCxnSpPr>
          <p:cNvPr id="39" name="Прямая со стрелкой 38"/>
          <p:cNvCxnSpPr/>
          <p:nvPr/>
        </p:nvCxnSpPr>
        <p:spPr>
          <a:xfrm flipH="1" flipV="1">
            <a:off x="1393476" y="2543419"/>
            <a:ext cx="26061" cy="368960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>
            <a:off x="170582" y="4299109"/>
            <a:ext cx="2986853" cy="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912228" y="2490392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У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2927964" y="4331317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Х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1487573" y="3942874"/>
            <a:ext cx="3193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1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1148844" y="4203552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0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1138235" y="3929777"/>
            <a:ext cx="3193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Прямоугольник 36"/>
              <p:cNvSpPr/>
              <p:nvPr/>
            </p:nvSpPr>
            <p:spPr>
              <a:xfrm>
                <a:off x="-15984" y="188640"/>
                <a:ext cx="9268504" cy="105528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2000" b="1" i="1" dirty="0">
                    <a:latin typeface="Times New Roman" pitchFamily="18" charset="0"/>
                    <a:cs typeface="Times New Roman" pitchFamily="18" charset="0"/>
                  </a:rPr>
                  <a:t>3. </a:t>
                </a:r>
                <a:r>
                  <a:rPr lang="ru-RU" sz="2000" b="1" i="1" dirty="0" smtClean="0">
                    <a:latin typeface="Times New Roman" pitchFamily="18" charset="0"/>
                    <a:cs typeface="Times New Roman" pitchFamily="18" charset="0"/>
                  </a:rPr>
                  <a:t>  Постройте </a:t>
                </a:r>
                <a:r>
                  <a:rPr lang="ru-RU" sz="2000" b="1" i="1" dirty="0">
                    <a:latin typeface="Times New Roman" pitchFamily="18" charset="0"/>
                    <a:cs typeface="Times New Roman" pitchFamily="18" charset="0"/>
                  </a:rPr>
                  <a:t>график функции </a:t>
                </a:r>
                <a14:m>
                  <m:oMath xmlns:m="http://schemas.openxmlformats.org/officeDocument/2006/math">
                    <m:r>
                      <a:rPr lang="ru-RU" sz="2000" b="1" i="1">
                        <a:latin typeface="Cambria Math"/>
                      </a:rPr>
                      <m:t>у=</m:t>
                    </m:r>
                    <m:d>
                      <m:dPr>
                        <m:begChr m:val="|"/>
                        <m:endChr m:val="|"/>
                        <m:ctrlPr>
                          <a:rPr lang="ru-RU" sz="2000" b="1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ru-RU" sz="2000" b="1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2000" b="1" i="1">
                                <a:latin typeface="Cambria Math"/>
                              </a:rPr>
                              <m:t>х</m:t>
                            </m:r>
                          </m:e>
                          <m:sup>
                            <m:r>
                              <a:rPr lang="ru-RU" sz="2000" b="1" i="1">
                                <a:latin typeface="Cambria Math"/>
                              </a:rPr>
                              <m:t>𝟐</m:t>
                            </m:r>
                          </m:sup>
                        </m:sSup>
                        <m:r>
                          <a:rPr lang="ru-RU" sz="2000" b="1" i="1">
                            <a:latin typeface="Cambria Math"/>
                          </a:rPr>
                          <m:t>−х−</m:t>
                        </m:r>
                        <m:r>
                          <a:rPr lang="ru-RU" sz="2000" b="1" i="1">
                            <a:latin typeface="Cambria Math"/>
                          </a:rPr>
                          <m:t>𝟏𝟐</m:t>
                        </m:r>
                      </m:e>
                    </m:d>
                  </m:oMath>
                </a14:m>
                <a:r>
                  <a:rPr lang="ru-RU" sz="2000" b="1" i="1" dirty="0">
                    <a:latin typeface="Times New Roman" pitchFamily="18" charset="0"/>
                    <a:cs typeface="Times New Roman" pitchFamily="18" charset="0"/>
                  </a:rPr>
                  <a:t> и определите , при каких </a:t>
                </a:r>
              </a:p>
              <a:p>
                <a:r>
                  <a:rPr lang="ru-RU" sz="2000" b="1" i="1" dirty="0" smtClean="0">
                    <a:latin typeface="Times New Roman" pitchFamily="18" charset="0"/>
                    <a:cs typeface="Times New Roman" pitchFamily="18" charset="0"/>
                  </a:rPr>
                  <a:t>     значениях </a:t>
                </a:r>
                <a:r>
                  <a:rPr lang="ru-RU" sz="2000" b="1" i="1" dirty="0">
                    <a:latin typeface="Times New Roman" pitchFamily="18" charset="0"/>
                    <a:cs typeface="Times New Roman" pitchFamily="18" charset="0"/>
                  </a:rPr>
                  <a:t>параметра а прямая у=а  имеет с графиком три или </a:t>
                </a:r>
                <a:r>
                  <a:rPr lang="ru-RU" sz="2000" b="1" i="1" dirty="0" smtClean="0">
                    <a:latin typeface="Times New Roman" pitchFamily="18" charset="0"/>
                    <a:cs typeface="Times New Roman" pitchFamily="18" charset="0"/>
                  </a:rPr>
                  <a:t>более</a:t>
                </a:r>
              </a:p>
              <a:p>
                <a:r>
                  <a:rPr lang="ru-RU" sz="2000" b="1" i="1" dirty="0">
                    <a:latin typeface="Times New Roman" pitchFamily="18" charset="0"/>
                    <a:cs typeface="Times New Roman" pitchFamily="18" charset="0"/>
                  </a:rPr>
                  <a:t>общих точек.</a:t>
                </a:r>
              </a:p>
            </p:txBody>
          </p:sp>
        </mc:Choice>
        <mc:Fallback xmlns="">
          <p:sp>
            <p:nvSpPr>
              <p:cNvPr id="37" name="Прямоугольник 3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5984" y="188640"/>
                <a:ext cx="9268504" cy="1055289"/>
              </a:xfrm>
              <a:prstGeom prst="rect">
                <a:avLst/>
              </a:prstGeom>
              <a:blipFill rotWithShape="1">
                <a:blip r:embed="rId3"/>
                <a:stretch>
                  <a:fillRect l="-657" t="-1156" b="-982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Прямоугольник 37"/>
              <p:cNvSpPr/>
              <p:nvPr/>
            </p:nvSpPr>
            <p:spPr>
              <a:xfrm>
                <a:off x="129955" y="1218235"/>
                <a:ext cx="6545333" cy="4070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Построим график функции </a:t>
                </a:r>
                <a14:m>
                  <m:oMath xmlns:m="http://schemas.openxmlformats.org/officeDocument/2006/math">
                    <m:r>
                      <a:rPr lang="ru-RU" sz="2000" i="1">
                        <a:latin typeface="Cambria Math"/>
                      </a:rPr>
                      <m:t> у=</m:t>
                    </m:r>
                    <m:sSup>
                      <m:sSupPr>
                        <m:ctrlPr>
                          <a:rPr lang="ru-RU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000" i="1">
                            <a:latin typeface="Cambria Math"/>
                          </a:rPr>
                          <m:t>х</m:t>
                        </m:r>
                      </m:e>
                      <m:sup>
                        <m:r>
                          <a:rPr lang="ru-RU" sz="20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ru-RU" sz="2000" i="1">
                        <a:latin typeface="Cambria Math"/>
                      </a:rPr>
                      <m:t>−х−12</m:t>
                    </m:r>
                  </m:oMath>
                </a14:m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 , </a:t>
                </a:r>
              </a:p>
            </p:txBody>
          </p:sp>
        </mc:Choice>
        <mc:Fallback xmlns="">
          <p:sp>
            <p:nvSpPr>
              <p:cNvPr id="38" name="Прямоугольник 3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955" y="1218235"/>
                <a:ext cx="6545333" cy="407099"/>
              </a:xfrm>
              <a:prstGeom prst="rect">
                <a:avLst/>
              </a:prstGeom>
              <a:blipFill rotWithShape="1">
                <a:blip r:embed="rId4"/>
                <a:stretch>
                  <a:fillRect l="-931" t="-5970" b="-2537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Прямоугольник 45"/>
          <p:cNvSpPr/>
          <p:nvPr/>
        </p:nvSpPr>
        <p:spPr>
          <a:xfrm>
            <a:off x="5364198" y="1264277"/>
            <a:ext cx="27939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квадратичная функция, 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266881" y="1592977"/>
            <a:ext cx="654737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график – парабола, ветви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вверх,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вершина (0,5;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-12,25).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68871" y="2005526"/>
            <a:ext cx="77586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Найдём точки пересечения параболы с осью абсцисс: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Прямоугольник 53"/>
              <p:cNvSpPr/>
              <p:nvPr/>
            </p:nvSpPr>
            <p:spPr>
              <a:xfrm>
                <a:off x="6195306" y="2005526"/>
                <a:ext cx="2583977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2000" dirty="0" smtClean="0">
                    <a:latin typeface="Times New Roman" pitchFamily="18" charset="0"/>
                    <a:cs typeface="Times New Roman" pitchFamily="18" charset="0"/>
                  </a:rPr>
                  <a:t>у=0,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000" i="1">
                            <a:latin typeface="Cambria Math"/>
                          </a:rPr>
                          <m:t>х</m:t>
                        </m:r>
                      </m:e>
                      <m:sup>
                        <m:r>
                          <a:rPr lang="ru-RU" sz="20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ru-RU" sz="2000" b="0" i="1" smtClean="0">
                        <a:latin typeface="Cambria Math"/>
                      </a:rPr>
                      <m:t>−</m:t>
                    </m:r>
                    <m:r>
                      <a:rPr lang="ru-RU" sz="2000" i="1">
                        <a:latin typeface="Cambria Math"/>
                      </a:rPr>
                      <m:t>х−</m:t>
                    </m:r>
                    <m:r>
                      <a:rPr lang="ru-RU" sz="2000" b="0" i="1" smtClean="0">
                        <a:latin typeface="Cambria Math"/>
                      </a:rPr>
                      <m:t>12</m:t>
                    </m:r>
                    <m:r>
                      <a:rPr lang="ru-RU" sz="2000" i="1">
                        <a:latin typeface="Cambria Math"/>
                      </a:rPr>
                      <m:t>=0</m:t>
                    </m:r>
                  </m:oMath>
                </a14:m>
                <a:endParaRPr lang="ru-RU" sz="2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54" name="Прямоугольник 5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95306" y="2005526"/>
                <a:ext cx="2583977" cy="400110"/>
              </a:xfrm>
              <a:prstGeom prst="rect">
                <a:avLst/>
              </a:prstGeom>
              <a:blipFill rotWithShape="1">
                <a:blip r:embed="rId6"/>
                <a:stretch>
                  <a:fillRect l="-2358" t="-7576" b="-257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5" name="Прямоугольник 54"/>
          <p:cNvSpPr/>
          <p:nvPr/>
        </p:nvSpPr>
        <p:spPr>
          <a:xfrm>
            <a:off x="4278000" y="2405636"/>
            <a:ext cx="91723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i="1" dirty="0"/>
              <a:t>D</a:t>
            </a:r>
            <a:r>
              <a:rPr lang="ru-RU" sz="2000" dirty="0" smtClean="0"/>
              <a:t>=49, </a:t>
            </a:r>
            <a:endParaRPr lang="ru-RU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Прямоугольник 55"/>
              <p:cNvSpPr/>
              <p:nvPr/>
            </p:nvSpPr>
            <p:spPr>
              <a:xfrm>
                <a:off x="5240647" y="2405636"/>
                <a:ext cx="2338012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0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sz="2000" i="1">
                              <a:latin typeface="Cambria Math"/>
                            </a:rPr>
                            <m:t>х</m:t>
                          </m:r>
                        </m:e>
                        <m:sub>
                          <m:r>
                            <a:rPr lang="ru-RU" sz="2000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ru-RU" sz="2000" i="1">
                          <a:latin typeface="Cambria Math"/>
                        </a:rPr>
                        <m:t>=</m:t>
                      </m:r>
                      <m:r>
                        <a:rPr lang="ru-RU" sz="2000" b="0" i="1" smtClean="0">
                          <a:latin typeface="Cambria Math"/>
                        </a:rPr>
                        <m:t>−3</m:t>
                      </m:r>
                      <m:r>
                        <a:rPr lang="ru-RU" sz="2000" i="1">
                          <a:latin typeface="Cambria Math"/>
                        </a:rPr>
                        <m:t>,  </m:t>
                      </m:r>
                      <m:sSub>
                        <m:sSubPr>
                          <m:ctrlPr>
                            <a:rPr lang="ru-RU" sz="2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sz="2000" i="1">
                              <a:latin typeface="Cambria Math"/>
                            </a:rPr>
                            <m:t>х</m:t>
                          </m:r>
                        </m:e>
                        <m:sub>
                          <m:r>
                            <a:rPr lang="ru-RU" sz="2000" i="1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ru-RU" sz="2000" b="0" i="1" smtClean="0">
                          <a:latin typeface="Cambria Math"/>
                        </a:rPr>
                        <m:t>=4</m:t>
                      </m:r>
                      <m:r>
                        <a:rPr lang="ru-RU" sz="2000" i="1">
                          <a:latin typeface="Cambria Math"/>
                        </a:rPr>
                        <m:t>.</m:t>
                      </m:r>
                    </m:oMath>
                  </m:oMathPara>
                </a14:m>
                <a:endParaRPr/>
              </a:p>
            </p:txBody>
          </p:sp>
        </mc:Choice>
        <mc:Fallback xmlns="">
          <p:sp>
            <p:nvSpPr>
              <p:cNvPr id="56" name="Прямоугольник 5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40647" y="2405636"/>
                <a:ext cx="2338012" cy="400110"/>
              </a:xfrm>
              <a:prstGeom prst="rect">
                <a:avLst/>
              </a:prstGeom>
              <a:blipFill rotWithShape="1">
                <a:blip r:embed="rId7"/>
                <a:stretch>
                  <a:fillRect b="-307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7" name="Прямоугольник 56"/>
          <p:cNvSpPr/>
          <p:nvPr/>
        </p:nvSpPr>
        <p:spPr>
          <a:xfrm>
            <a:off x="4618268" y="2879466"/>
            <a:ext cx="219598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троим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параболу. </a:t>
            </a:r>
          </a:p>
        </p:txBody>
      </p:sp>
      <p:cxnSp>
        <p:nvCxnSpPr>
          <p:cNvPr id="58" name="Прямая соединительная линия 57"/>
          <p:cNvCxnSpPr/>
          <p:nvPr/>
        </p:nvCxnSpPr>
        <p:spPr>
          <a:xfrm>
            <a:off x="439470" y="3048673"/>
            <a:ext cx="177961" cy="121567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Полилиния 58"/>
          <p:cNvSpPr/>
          <p:nvPr/>
        </p:nvSpPr>
        <p:spPr>
          <a:xfrm>
            <a:off x="608132" y="4312205"/>
            <a:ext cx="896956" cy="1403927"/>
          </a:xfrm>
          <a:custGeom>
            <a:avLst/>
            <a:gdLst>
              <a:gd name="connsiteX0" fmla="*/ 0 w 946852"/>
              <a:gd name="connsiteY0" fmla="*/ 0 h 2275387"/>
              <a:gd name="connsiteX1" fmla="*/ 157655 w 946852"/>
              <a:gd name="connsiteY1" fmla="*/ 788275 h 2275387"/>
              <a:gd name="connsiteX2" fmla="*/ 283779 w 946852"/>
              <a:gd name="connsiteY2" fmla="*/ 1198179 h 2275387"/>
              <a:gd name="connsiteX3" fmla="*/ 504496 w 946852"/>
              <a:gd name="connsiteY3" fmla="*/ 1765737 h 2275387"/>
              <a:gd name="connsiteX4" fmla="*/ 756744 w 946852"/>
              <a:gd name="connsiteY4" fmla="*/ 2175641 h 2275387"/>
              <a:gd name="connsiteX5" fmla="*/ 930165 w 946852"/>
              <a:gd name="connsiteY5" fmla="*/ 2270234 h 2275387"/>
              <a:gd name="connsiteX6" fmla="*/ 930165 w 946852"/>
              <a:gd name="connsiteY6" fmla="*/ 2254468 h 2275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46852" h="2275387">
                <a:moveTo>
                  <a:pt x="0" y="0"/>
                </a:moveTo>
                <a:cubicBezTo>
                  <a:pt x="55179" y="294289"/>
                  <a:pt x="110359" y="588579"/>
                  <a:pt x="157655" y="788275"/>
                </a:cubicBezTo>
                <a:cubicBezTo>
                  <a:pt x="204951" y="987971"/>
                  <a:pt x="225972" y="1035269"/>
                  <a:pt x="283779" y="1198179"/>
                </a:cubicBezTo>
                <a:cubicBezTo>
                  <a:pt x="341586" y="1361089"/>
                  <a:pt x="425669" y="1602827"/>
                  <a:pt x="504496" y="1765737"/>
                </a:cubicBezTo>
                <a:cubicBezTo>
                  <a:pt x="583323" y="1928647"/>
                  <a:pt x="685799" y="2091558"/>
                  <a:pt x="756744" y="2175641"/>
                </a:cubicBezTo>
                <a:cubicBezTo>
                  <a:pt x="827689" y="2259724"/>
                  <a:pt x="901262" y="2257096"/>
                  <a:pt x="930165" y="2270234"/>
                </a:cubicBezTo>
                <a:cubicBezTo>
                  <a:pt x="959068" y="2283372"/>
                  <a:pt x="944616" y="2268920"/>
                  <a:pt x="930165" y="2254468"/>
                </a:cubicBezTo>
              </a:path>
            </a:pathLst>
          </a:cu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0" name="Полилиния 59"/>
          <p:cNvSpPr/>
          <p:nvPr/>
        </p:nvSpPr>
        <p:spPr>
          <a:xfrm flipH="1">
            <a:off x="1511191" y="4325302"/>
            <a:ext cx="905421" cy="1390830"/>
          </a:xfrm>
          <a:custGeom>
            <a:avLst/>
            <a:gdLst>
              <a:gd name="connsiteX0" fmla="*/ 0 w 946852"/>
              <a:gd name="connsiteY0" fmla="*/ 0 h 2275387"/>
              <a:gd name="connsiteX1" fmla="*/ 157655 w 946852"/>
              <a:gd name="connsiteY1" fmla="*/ 788275 h 2275387"/>
              <a:gd name="connsiteX2" fmla="*/ 283779 w 946852"/>
              <a:gd name="connsiteY2" fmla="*/ 1198179 h 2275387"/>
              <a:gd name="connsiteX3" fmla="*/ 504496 w 946852"/>
              <a:gd name="connsiteY3" fmla="*/ 1765737 h 2275387"/>
              <a:gd name="connsiteX4" fmla="*/ 756744 w 946852"/>
              <a:gd name="connsiteY4" fmla="*/ 2175641 h 2275387"/>
              <a:gd name="connsiteX5" fmla="*/ 930165 w 946852"/>
              <a:gd name="connsiteY5" fmla="*/ 2270234 h 2275387"/>
              <a:gd name="connsiteX6" fmla="*/ 930165 w 946852"/>
              <a:gd name="connsiteY6" fmla="*/ 2254468 h 2275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46852" h="2275387">
                <a:moveTo>
                  <a:pt x="0" y="0"/>
                </a:moveTo>
                <a:cubicBezTo>
                  <a:pt x="55179" y="294289"/>
                  <a:pt x="110359" y="588579"/>
                  <a:pt x="157655" y="788275"/>
                </a:cubicBezTo>
                <a:cubicBezTo>
                  <a:pt x="204951" y="987971"/>
                  <a:pt x="225972" y="1035269"/>
                  <a:pt x="283779" y="1198179"/>
                </a:cubicBezTo>
                <a:cubicBezTo>
                  <a:pt x="341586" y="1361089"/>
                  <a:pt x="425669" y="1602827"/>
                  <a:pt x="504496" y="1765737"/>
                </a:cubicBezTo>
                <a:cubicBezTo>
                  <a:pt x="583323" y="1928647"/>
                  <a:pt x="685799" y="2091558"/>
                  <a:pt x="756744" y="2175641"/>
                </a:cubicBezTo>
                <a:cubicBezTo>
                  <a:pt x="827689" y="2259724"/>
                  <a:pt x="901262" y="2257096"/>
                  <a:pt x="930165" y="2270234"/>
                </a:cubicBezTo>
                <a:cubicBezTo>
                  <a:pt x="959068" y="2283372"/>
                  <a:pt x="944616" y="2268920"/>
                  <a:pt x="930165" y="2254468"/>
                </a:cubicBezTo>
              </a:path>
            </a:pathLst>
          </a:cu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61" name="Прямая соединительная линия 60"/>
          <p:cNvCxnSpPr/>
          <p:nvPr/>
        </p:nvCxnSpPr>
        <p:spPr>
          <a:xfrm flipH="1">
            <a:off x="2430967" y="3010839"/>
            <a:ext cx="267002" cy="130136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/>
              <p:cNvSpPr txBox="1"/>
              <p:nvPr/>
            </p:nvSpPr>
            <p:spPr>
              <a:xfrm>
                <a:off x="266881" y="4264343"/>
                <a:ext cx="56457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1" i="1" smtClean="0">
                          <a:solidFill>
                            <a:srgbClr val="002060"/>
                          </a:solidFill>
                          <a:latin typeface="Cambria Math"/>
                        </a:rPr>
                        <m:t>−</m:t>
                      </m:r>
                      <m:r>
                        <a:rPr lang="ru-RU" b="1" i="1" smtClean="0">
                          <a:solidFill>
                            <a:srgbClr val="002060"/>
                          </a:solidFill>
                          <a:latin typeface="Cambria Math"/>
                        </a:rPr>
                        <m:t>𝟑</m:t>
                      </m:r>
                    </m:oMath>
                  </m:oMathPara>
                </a14:m>
                <a:endParaRPr lang="ru-RU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881" y="4264343"/>
                <a:ext cx="564578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TextBox 44"/>
          <p:cNvSpPr txBox="1"/>
          <p:nvPr/>
        </p:nvSpPr>
        <p:spPr>
          <a:xfrm>
            <a:off x="2271308" y="4262557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4</a:t>
            </a:r>
            <a:endParaRPr lang="ru-RU" b="1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2" name="Прямоугольник 61"/>
              <p:cNvSpPr/>
              <p:nvPr/>
            </p:nvSpPr>
            <p:spPr>
              <a:xfrm>
                <a:off x="3415586" y="3380028"/>
                <a:ext cx="5836934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2000" dirty="0" smtClean="0">
                    <a:latin typeface="Times New Roman" pitchFamily="18" charset="0"/>
                    <a:cs typeface="Times New Roman" pitchFamily="18" charset="0"/>
                  </a:rPr>
                  <a:t> Данную параболу преобразуем в </a:t>
                </a:r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график функции </a:t>
                </a:r>
                <a14:m>
                  <m:oMath xmlns:m="http://schemas.openxmlformats.org/officeDocument/2006/math">
                    <m:r>
                      <a:rPr lang="ru-RU" sz="2000" b="0" i="0" smtClean="0">
                        <a:latin typeface="Cambria Math"/>
                      </a:rPr>
                      <m:t>               </m:t>
                    </m:r>
                    <m:r>
                      <a:rPr lang="ru-RU" sz="2000" i="1">
                        <a:latin typeface="Cambria Math"/>
                      </a:rPr>
                      <m:t>у=</m:t>
                    </m:r>
                    <m:d>
                      <m:dPr>
                        <m:begChr m:val="|"/>
                        <m:endChr m:val="|"/>
                        <m:ctrlPr>
                          <a:rPr lang="ru-RU" sz="20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2000" i="1">
                                <a:latin typeface="Cambria Math"/>
                              </a:rPr>
                              <m:t>х</m:t>
                            </m:r>
                          </m:e>
                          <m:sup>
                            <m:r>
                              <a:rPr lang="ru-RU" sz="20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ru-RU" sz="2000" b="0" i="1" smtClean="0">
                            <a:latin typeface="Cambria Math"/>
                          </a:rPr>
                          <m:t>−</m:t>
                        </m:r>
                        <m:r>
                          <a:rPr lang="ru-RU" sz="2000" i="1">
                            <a:latin typeface="Cambria Math"/>
                          </a:rPr>
                          <m:t>х−</m:t>
                        </m:r>
                        <m:r>
                          <a:rPr lang="ru-RU" sz="2000" b="0" i="1" smtClean="0">
                            <a:latin typeface="Cambria Math"/>
                          </a:rPr>
                          <m:t>12</m:t>
                        </m:r>
                      </m:e>
                    </m:d>
                    <m:r>
                      <a:rPr lang="ru-RU" sz="2000" b="0" i="0" smtClean="0">
                        <a:latin typeface="Cambria Math"/>
                      </a:rPr>
                      <m:t>, </m:t>
                    </m:r>
                    <m:r>
                      <a:rPr lang="ru-RU" sz="2000" i="1">
                        <a:latin typeface="Cambria Math"/>
                      </a:rPr>
                      <m:t>у≥0</m:t>
                    </m:r>
                  </m:oMath>
                </a14:m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. </a:t>
                </a:r>
              </a:p>
            </p:txBody>
          </p:sp>
        </mc:Choice>
        <mc:Fallback xmlns="">
          <p:sp>
            <p:nvSpPr>
              <p:cNvPr id="62" name="Прямоугольник 6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5586" y="3380028"/>
                <a:ext cx="5836934" cy="707886"/>
              </a:xfrm>
              <a:prstGeom prst="rect">
                <a:avLst/>
              </a:prstGeom>
              <a:blipFill rotWithShape="1">
                <a:blip r:embed="rId9"/>
                <a:stretch>
                  <a:fillRect t="-4274" b="-1367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3" name="Полилиния 62"/>
          <p:cNvSpPr/>
          <p:nvPr/>
        </p:nvSpPr>
        <p:spPr>
          <a:xfrm rot="10800000">
            <a:off x="1487571" y="2753082"/>
            <a:ext cx="929040" cy="1572220"/>
          </a:xfrm>
          <a:custGeom>
            <a:avLst/>
            <a:gdLst>
              <a:gd name="connsiteX0" fmla="*/ 0 w 946852"/>
              <a:gd name="connsiteY0" fmla="*/ 0 h 2275387"/>
              <a:gd name="connsiteX1" fmla="*/ 157655 w 946852"/>
              <a:gd name="connsiteY1" fmla="*/ 788275 h 2275387"/>
              <a:gd name="connsiteX2" fmla="*/ 283779 w 946852"/>
              <a:gd name="connsiteY2" fmla="*/ 1198179 h 2275387"/>
              <a:gd name="connsiteX3" fmla="*/ 504496 w 946852"/>
              <a:gd name="connsiteY3" fmla="*/ 1765737 h 2275387"/>
              <a:gd name="connsiteX4" fmla="*/ 756744 w 946852"/>
              <a:gd name="connsiteY4" fmla="*/ 2175641 h 2275387"/>
              <a:gd name="connsiteX5" fmla="*/ 930165 w 946852"/>
              <a:gd name="connsiteY5" fmla="*/ 2270234 h 2275387"/>
              <a:gd name="connsiteX6" fmla="*/ 930165 w 946852"/>
              <a:gd name="connsiteY6" fmla="*/ 2254468 h 2275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46852" h="2275387">
                <a:moveTo>
                  <a:pt x="0" y="0"/>
                </a:moveTo>
                <a:cubicBezTo>
                  <a:pt x="55179" y="294289"/>
                  <a:pt x="110359" y="588579"/>
                  <a:pt x="157655" y="788275"/>
                </a:cubicBezTo>
                <a:cubicBezTo>
                  <a:pt x="204951" y="987971"/>
                  <a:pt x="225972" y="1035269"/>
                  <a:pt x="283779" y="1198179"/>
                </a:cubicBezTo>
                <a:cubicBezTo>
                  <a:pt x="341586" y="1361089"/>
                  <a:pt x="425669" y="1602827"/>
                  <a:pt x="504496" y="1765737"/>
                </a:cubicBezTo>
                <a:cubicBezTo>
                  <a:pt x="583323" y="1928647"/>
                  <a:pt x="685799" y="2091558"/>
                  <a:pt x="756744" y="2175641"/>
                </a:cubicBezTo>
                <a:cubicBezTo>
                  <a:pt x="827689" y="2259724"/>
                  <a:pt x="901262" y="2257096"/>
                  <a:pt x="930165" y="2270234"/>
                </a:cubicBezTo>
                <a:cubicBezTo>
                  <a:pt x="959068" y="2283372"/>
                  <a:pt x="944616" y="2268920"/>
                  <a:pt x="930165" y="2254468"/>
                </a:cubicBezTo>
              </a:path>
            </a:pathLst>
          </a:cu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4" name="Полилиния 63"/>
          <p:cNvSpPr/>
          <p:nvPr/>
        </p:nvSpPr>
        <p:spPr>
          <a:xfrm rot="10800000" flipH="1">
            <a:off x="599667" y="2753082"/>
            <a:ext cx="905421" cy="1526242"/>
          </a:xfrm>
          <a:custGeom>
            <a:avLst/>
            <a:gdLst>
              <a:gd name="connsiteX0" fmla="*/ 0 w 946852"/>
              <a:gd name="connsiteY0" fmla="*/ 0 h 2275387"/>
              <a:gd name="connsiteX1" fmla="*/ 157655 w 946852"/>
              <a:gd name="connsiteY1" fmla="*/ 788275 h 2275387"/>
              <a:gd name="connsiteX2" fmla="*/ 283779 w 946852"/>
              <a:gd name="connsiteY2" fmla="*/ 1198179 h 2275387"/>
              <a:gd name="connsiteX3" fmla="*/ 504496 w 946852"/>
              <a:gd name="connsiteY3" fmla="*/ 1765737 h 2275387"/>
              <a:gd name="connsiteX4" fmla="*/ 756744 w 946852"/>
              <a:gd name="connsiteY4" fmla="*/ 2175641 h 2275387"/>
              <a:gd name="connsiteX5" fmla="*/ 930165 w 946852"/>
              <a:gd name="connsiteY5" fmla="*/ 2270234 h 2275387"/>
              <a:gd name="connsiteX6" fmla="*/ 930165 w 946852"/>
              <a:gd name="connsiteY6" fmla="*/ 2254468 h 2275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46852" h="2275387">
                <a:moveTo>
                  <a:pt x="0" y="0"/>
                </a:moveTo>
                <a:cubicBezTo>
                  <a:pt x="55179" y="294289"/>
                  <a:pt x="110359" y="588579"/>
                  <a:pt x="157655" y="788275"/>
                </a:cubicBezTo>
                <a:cubicBezTo>
                  <a:pt x="204951" y="987971"/>
                  <a:pt x="225972" y="1035269"/>
                  <a:pt x="283779" y="1198179"/>
                </a:cubicBezTo>
                <a:cubicBezTo>
                  <a:pt x="341586" y="1361089"/>
                  <a:pt x="425669" y="1602827"/>
                  <a:pt x="504496" y="1765737"/>
                </a:cubicBezTo>
                <a:cubicBezTo>
                  <a:pt x="583323" y="1928647"/>
                  <a:pt x="685799" y="2091558"/>
                  <a:pt x="756744" y="2175641"/>
                </a:cubicBezTo>
                <a:cubicBezTo>
                  <a:pt x="827689" y="2259724"/>
                  <a:pt x="901262" y="2257096"/>
                  <a:pt x="930165" y="2270234"/>
                </a:cubicBezTo>
                <a:cubicBezTo>
                  <a:pt x="959068" y="2283372"/>
                  <a:pt x="944616" y="2268920"/>
                  <a:pt x="930165" y="2254468"/>
                </a:cubicBezTo>
              </a:path>
            </a:pathLst>
          </a:cu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9" name="Прямоугольник 68"/>
          <p:cNvSpPr/>
          <p:nvPr/>
        </p:nvSpPr>
        <p:spPr>
          <a:xfrm>
            <a:off x="3310947" y="4048899"/>
            <a:ext cx="536363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Найдем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значения параметра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при которых</a:t>
            </a:r>
          </a:p>
        </p:txBody>
      </p:sp>
      <p:sp>
        <p:nvSpPr>
          <p:cNvPr id="70" name="Прямоугольник 69"/>
          <p:cNvSpPr/>
          <p:nvPr/>
        </p:nvSpPr>
        <p:spPr>
          <a:xfrm>
            <a:off x="3379804" y="4372829"/>
            <a:ext cx="544118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прямая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у=ах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имеет с графиком три или более </a:t>
            </a:r>
          </a:p>
        </p:txBody>
      </p:sp>
      <p:sp>
        <p:nvSpPr>
          <p:cNvPr id="71" name="Прямоугольник 70"/>
          <p:cNvSpPr/>
          <p:nvPr/>
        </p:nvSpPr>
        <p:spPr>
          <a:xfrm>
            <a:off x="3948175" y="4687132"/>
            <a:ext cx="369062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общих точек, используя чертеж.</a:t>
            </a:r>
          </a:p>
        </p:txBody>
      </p:sp>
      <p:cxnSp>
        <p:nvCxnSpPr>
          <p:cNvPr id="72" name="Прямая соединительная линия 71"/>
          <p:cNvCxnSpPr/>
          <p:nvPr/>
        </p:nvCxnSpPr>
        <p:spPr>
          <a:xfrm flipV="1">
            <a:off x="-184127" y="6018510"/>
            <a:ext cx="3495074" cy="1"/>
          </a:xfrm>
          <a:prstGeom prst="line">
            <a:avLst/>
          </a:prstGeom>
          <a:ln w="571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Овал 73"/>
          <p:cNvSpPr/>
          <p:nvPr/>
        </p:nvSpPr>
        <p:spPr>
          <a:xfrm>
            <a:off x="709711" y="3483681"/>
            <a:ext cx="199973" cy="19043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Овал 74"/>
          <p:cNvSpPr/>
          <p:nvPr/>
        </p:nvSpPr>
        <p:spPr>
          <a:xfrm>
            <a:off x="2139536" y="3483679"/>
            <a:ext cx="199973" cy="19043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Овал 75"/>
          <p:cNvSpPr/>
          <p:nvPr/>
        </p:nvSpPr>
        <p:spPr>
          <a:xfrm>
            <a:off x="371209" y="3471089"/>
            <a:ext cx="199973" cy="19043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Овал 76"/>
          <p:cNvSpPr/>
          <p:nvPr/>
        </p:nvSpPr>
        <p:spPr>
          <a:xfrm>
            <a:off x="2499433" y="3483680"/>
            <a:ext cx="199973" cy="19043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9" name="Прямоугольник 78"/>
              <p:cNvSpPr/>
              <p:nvPr/>
            </p:nvSpPr>
            <p:spPr>
              <a:xfrm>
                <a:off x="4532169" y="5102609"/>
                <a:ext cx="1940852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000" i="1">
                          <a:latin typeface="Cambria Math"/>
                        </a:rPr>
                        <m:t>а∈</m:t>
                      </m:r>
                      <m:r>
                        <a:rPr lang="ru-RU" sz="2000" b="0" i="1" smtClean="0">
                          <a:latin typeface="Cambria Math"/>
                        </a:rPr>
                        <m:t>(0;−</m:t>
                      </m:r>
                      <m:d>
                        <m:dPr>
                          <m:begChr m:val=""/>
                          <m:endChr m:val="]"/>
                          <m:ctrlPr>
                            <a:rPr lang="ru-RU" sz="20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ru-RU" sz="2000" b="0" i="1" smtClean="0">
                              <a:latin typeface="Cambria Math"/>
                            </a:rPr>
                            <m:t>12,25</m:t>
                          </m:r>
                        </m:e>
                      </m:d>
                    </m:oMath>
                  </m:oMathPara>
                </a14:m>
                <a:endParaRPr lang="ru-RU" sz="2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79" name="Прямоугольник 7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32169" y="5102609"/>
                <a:ext cx="1940852" cy="400110"/>
              </a:xfrm>
              <a:prstGeom prst="rect">
                <a:avLst/>
              </a:prstGeom>
              <a:blipFill rotWithShape="1">
                <a:blip r:embed="rId10"/>
                <a:stretch>
                  <a:fillRect t="-124242" r="-25705" b="-19090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0" name="Прямоугольник 79"/>
              <p:cNvSpPr/>
              <p:nvPr/>
            </p:nvSpPr>
            <p:spPr>
              <a:xfrm>
                <a:off x="5638978" y="5716132"/>
                <a:ext cx="2616550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2400" dirty="0" smtClean="0">
                    <a:latin typeface="Times New Roman" pitchFamily="18" charset="0"/>
                    <a:cs typeface="Times New Roman" pitchFamily="18" charset="0"/>
                  </a:rPr>
                  <a:t>Ответ: (0;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]"/>
                        <m:ctrlPr>
                          <a:rPr lang="ru-RU" sz="2400" i="1" smtClean="0">
                            <a:latin typeface="Cambria Math"/>
                            <a:cs typeface="Times New Roman" pitchFamily="18" charset="0"/>
                          </a:rPr>
                        </m:ctrlPr>
                      </m:dPr>
                      <m:e>
                        <m:r>
                          <a:rPr lang="ru-RU" sz="2400" b="0" i="1" smtClean="0">
                            <a:latin typeface="Cambria Math"/>
                            <a:cs typeface="Times New Roman" pitchFamily="18" charset="0"/>
                          </a:rPr>
                          <m:t>−12,25</m:t>
                        </m:r>
                      </m:e>
                    </m:d>
                  </m:oMath>
                </a14:m>
                <a:endParaRPr lang="ru-RU" sz="2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80" name="Прямоугольник 7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38978" y="5716132"/>
                <a:ext cx="2616550" cy="461665"/>
              </a:xfrm>
              <a:prstGeom prst="rect">
                <a:avLst/>
              </a:prstGeom>
              <a:blipFill rotWithShape="1">
                <a:blip r:embed="rId11"/>
                <a:stretch>
                  <a:fillRect l="-3497" t="-130667" r="-23776" b="-200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1" name="Прямая со стрелкой 80"/>
          <p:cNvCxnSpPr/>
          <p:nvPr/>
        </p:nvCxnSpPr>
        <p:spPr>
          <a:xfrm flipV="1">
            <a:off x="1393477" y="2605691"/>
            <a:ext cx="13029" cy="1673633"/>
          </a:xfrm>
          <a:prstGeom prst="straightConnector1">
            <a:avLst/>
          </a:prstGeom>
          <a:ln w="571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Управляющая кнопка: настраиваемая 2">
            <a:hlinkClick r:id="rId12" action="ppaction://hlinksldjump" highlightClick="1"/>
          </p:cNvPr>
          <p:cNvSpPr/>
          <p:nvPr/>
        </p:nvSpPr>
        <p:spPr>
          <a:xfrm>
            <a:off x="6761151" y="6233019"/>
            <a:ext cx="2491369" cy="364333"/>
          </a:xfrm>
          <a:prstGeom prst="actionButtonBlank">
            <a:avLst/>
          </a:prstGeom>
          <a:solidFill>
            <a:srgbClr val="CBF29C"/>
          </a:solidFill>
          <a:ln>
            <a:solidFill>
              <a:srgbClr val="B1EB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>
                <a:solidFill>
                  <a:srgbClr val="002060"/>
                </a:solidFill>
              </a:rPr>
              <a:t>вернуться</a:t>
            </a:r>
          </a:p>
        </p:txBody>
      </p:sp>
    </p:spTree>
    <p:extLst>
      <p:ext uri="{BB962C8B-B14F-4D97-AF65-F5344CB8AC3E}">
        <p14:creationId xmlns:p14="http://schemas.microsoft.com/office/powerpoint/2010/main" val="1196541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6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9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200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3000"/>
                            </p:stCondLst>
                            <p:childTnLst>
                              <p:par>
                                <p:cTn id="42" presetID="2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60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80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0"/>
                            </p:stCondLst>
                            <p:childTnLst>
                              <p:par>
                                <p:cTn id="5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2000"/>
                            </p:stCondLst>
                            <p:childTnLst>
                              <p:par>
                                <p:cTn id="58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2000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000"/>
                            </p:stCondLst>
                            <p:childTnLst>
                              <p:par>
                                <p:cTn id="62" presetID="9" presetClass="exit" presetSubtype="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3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8500"/>
                            </p:stCondLst>
                            <p:childTnLst>
                              <p:par>
                                <p:cTn id="69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15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3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6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90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1500"/>
                            </p:stCondLst>
                            <p:childTnLst>
                              <p:par>
                                <p:cTn id="89" presetID="1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3000"/>
                            </p:stCondLst>
                            <p:childTnLst>
                              <p:par>
                                <p:cTn id="92" presetID="64" presetClass="path" presetSubtype="0" accel="50000" decel="5000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3.05556E-6 3.7037E-6 L -0.00174 -0.25162 " pathEditMode="relative" rAng="0" ptsTypes="AA">
                                      <p:cBhvr>
                                        <p:cTn id="93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7" y="-125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6500"/>
                            </p:stCondLst>
                            <p:childTnLst>
                              <p:par>
                                <p:cTn id="95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74 -0.25162 L -0.00174 -0.34607 " pathEditMode="relative" rAng="0" ptsTypes="AA">
                                      <p:cBhvr>
                                        <p:cTn id="96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7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85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60000"/>
                            </p:stCondLst>
                            <p:childTnLst>
                              <p:par>
                                <p:cTn id="10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2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62000"/>
                            </p:stCondLst>
                            <p:childTnLst>
                              <p:par>
                                <p:cTn id="111" presetID="22" presetClass="entr" presetSubtype="8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2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65500"/>
                            </p:stCondLst>
                            <p:childTnLst>
                              <p:par>
                                <p:cTn id="115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2000"/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52" grpId="0" animBg="1"/>
      <p:bldP spid="53" grpId="0"/>
      <p:bldP spid="54" grpId="0" animBg="1"/>
      <p:bldP spid="55" grpId="0"/>
      <p:bldP spid="56" grpId="0" animBg="1"/>
      <p:bldP spid="57" grpId="0"/>
      <p:bldP spid="59" grpId="0" animBg="1"/>
      <p:bldP spid="59" grpId="1" animBg="1"/>
      <p:bldP spid="60" grpId="0" animBg="1"/>
      <p:bldP spid="60" grpId="1" animBg="1"/>
      <p:bldP spid="44" grpId="0" animBg="1"/>
      <p:bldP spid="45" grpId="0"/>
      <p:bldP spid="63" grpId="0" animBg="1"/>
      <p:bldP spid="64" grpId="0" animBg="1"/>
      <p:bldP spid="69" grpId="0"/>
      <p:bldP spid="70" grpId="0"/>
      <p:bldP spid="71" grpId="0"/>
      <p:bldP spid="74" grpId="0" animBg="1"/>
      <p:bldP spid="75" grpId="0" animBg="1"/>
      <p:bldP spid="76" grpId="0" animBg="1"/>
      <p:bldP spid="77" grpId="0" animBg="1"/>
      <p:bldP spid="7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9840096"/>
              </p:ext>
            </p:extLst>
          </p:nvPr>
        </p:nvGraphicFramePr>
        <p:xfrm>
          <a:off x="0" y="476672"/>
          <a:ext cx="9144000" cy="55855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99623"/>
                <a:gridCol w="7144377"/>
              </a:tblGrid>
              <a:tr h="6599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Баллы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Критерии оценивания выполнения задания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1067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2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График построен правильно, </a:t>
                      </a:r>
                      <a:r>
                        <a:rPr lang="ru-RU" sz="2800" dirty="0" smtClean="0">
                          <a:effectLst/>
                        </a:rPr>
                        <a:t>найдены искомые значения параметра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3651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1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График построен правильно, </a:t>
                      </a:r>
                      <a:r>
                        <a:rPr lang="ru-RU" sz="2800" dirty="0" smtClean="0">
                          <a:effectLst/>
                        </a:rPr>
                        <a:t>но искомые значения параметра найдены неверно или </a:t>
                      </a:r>
                      <a:r>
                        <a:rPr lang="ru-RU" sz="2800" smtClean="0">
                          <a:effectLst/>
                        </a:rPr>
                        <a:t>не найдены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3651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0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Другие случаи, не соответствующие указанным выше критериям.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599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2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Максимальный балл.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878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439"/>
          <p:cNvGrpSpPr>
            <a:grpSpLocks/>
          </p:cNvGrpSpPr>
          <p:nvPr/>
        </p:nvGrpSpPr>
        <p:grpSpPr bwMode="auto">
          <a:xfrm>
            <a:off x="115533" y="2996952"/>
            <a:ext cx="3068106" cy="3689598"/>
            <a:chOff x="2496" y="144"/>
            <a:chExt cx="3072" cy="4032"/>
          </a:xfrm>
        </p:grpSpPr>
        <p:sp>
          <p:nvSpPr>
            <p:cNvPr id="5" name="Line 722"/>
            <p:cNvSpPr>
              <a:spLocks noChangeShapeType="1"/>
            </p:cNvSpPr>
            <p:nvPr/>
          </p:nvSpPr>
          <p:spPr bwMode="auto">
            <a:xfrm>
              <a:off x="5568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6" name="Line 751"/>
            <p:cNvSpPr>
              <a:spLocks noChangeShapeType="1"/>
            </p:cNvSpPr>
            <p:nvPr/>
          </p:nvSpPr>
          <p:spPr bwMode="auto">
            <a:xfrm>
              <a:off x="2496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7" name="Line 754"/>
            <p:cNvSpPr>
              <a:spLocks noChangeShapeType="1"/>
            </p:cNvSpPr>
            <p:nvPr/>
          </p:nvSpPr>
          <p:spPr bwMode="auto">
            <a:xfrm>
              <a:off x="2752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8" name="Line 757"/>
            <p:cNvSpPr>
              <a:spLocks noChangeShapeType="1"/>
            </p:cNvSpPr>
            <p:nvPr/>
          </p:nvSpPr>
          <p:spPr bwMode="auto">
            <a:xfrm>
              <a:off x="3008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9" name="Line 760"/>
            <p:cNvSpPr>
              <a:spLocks noChangeShapeType="1"/>
            </p:cNvSpPr>
            <p:nvPr/>
          </p:nvSpPr>
          <p:spPr bwMode="auto">
            <a:xfrm>
              <a:off x="3264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0" name="Line 763"/>
            <p:cNvSpPr>
              <a:spLocks noChangeShapeType="1"/>
            </p:cNvSpPr>
            <p:nvPr/>
          </p:nvSpPr>
          <p:spPr bwMode="auto">
            <a:xfrm>
              <a:off x="3520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1" name="Line 766"/>
            <p:cNvSpPr>
              <a:spLocks noChangeShapeType="1"/>
            </p:cNvSpPr>
            <p:nvPr/>
          </p:nvSpPr>
          <p:spPr bwMode="auto">
            <a:xfrm>
              <a:off x="3776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2" name="Line 769"/>
            <p:cNvSpPr>
              <a:spLocks noChangeShapeType="1"/>
            </p:cNvSpPr>
            <p:nvPr/>
          </p:nvSpPr>
          <p:spPr bwMode="auto">
            <a:xfrm>
              <a:off x="4032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3" name="Line 772"/>
            <p:cNvSpPr>
              <a:spLocks noChangeShapeType="1"/>
            </p:cNvSpPr>
            <p:nvPr/>
          </p:nvSpPr>
          <p:spPr bwMode="auto">
            <a:xfrm>
              <a:off x="4288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4" name="Line 775"/>
            <p:cNvSpPr>
              <a:spLocks noChangeShapeType="1"/>
            </p:cNvSpPr>
            <p:nvPr/>
          </p:nvSpPr>
          <p:spPr bwMode="auto">
            <a:xfrm>
              <a:off x="4544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5" name="Line 778"/>
            <p:cNvSpPr>
              <a:spLocks noChangeShapeType="1"/>
            </p:cNvSpPr>
            <p:nvPr/>
          </p:nvSpPr>
          <p:spPr bwMode="auto">
            <a:xfrm>
              <a:off x="4800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6" name="Line 781"/>
            <p:cNvSpPr>
              <a:spLocks noChangeShapeType="1"/>
            </p:cNvSpPr>
            <p:nvPr/>
          </p:nvSpPr>
          <p:spPr bwMode="auto">
            <a:xfrm>
              <a:off x="5056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7" name="Line 784"/>
            <p:cNvSpPr>
              <a:spLocks noChangeShapeType="1"/>
            </p:cNvSpPr>
            <p:nvPr/>
          </p:nvSpPr>
          <p:spPr bwMode="auto">
            <a:xfrm>
              <a:off x="5312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grpSp>
          <p:nvGrpSpPr>
            <p:cNvPr id="18" name="Group 2433"/>
            <p:cNvGrpSpPr>
              <a:grpSpLocks/>
            </p:cNvGrpSpPr>
            <p:nvPr/>
          </p:nvGrpSpPr>
          <p:grpSpPr bwMode="auto">
            <a:xfrm>
              <a:off x="2496" y="144"/>
              <a:ext cx="3072" cy="4032"/>
              <a:chOff x="192" y="144"/>
              <a:chExt cx="5376" cy="4032"/>
            </a:xfrm>
          </p:grpSpPr>
          <p:sp>
            <p:nvSpPr>
              <p:cNvPr id="19" name="Line 719"/>
              <p:cNvSpPr>
                <a:spLocks noChangeShapeType="1"/>
              </p:cNvSpPr>
              <p:nvPr/>
            </p:nvSpPr>
            <p:spPr bwMode="auto">
              <a:xfrm>
                <a:off x="192" y="144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0" name="Line 720"/>
              <p:cNvSpPr>
                <a:spLocks noChangeShapeType="1"/>
              </p:cNvSpPr>
              <p:nvPr/>
            </p:nvSpPr>
            <p:spPr bwMode="auto">
              <a:xfrm>
                <a:off x="192" y="4176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1" name="Line 725"/>
              <p:cNvSpPr>
                <a:spLocks noChangeShapeType="1"/>
              </p:cNvSpPr>
              <p:nvPr/>
            </p:nvSpPr>
            <p:spPr bwMode="auto">
              <a:xfrm>
                <a:off x="192" y="381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2" name="Line 788"/>
              <p:cNvSpPr>
                <a:spLocks noChangeShapeType="1"/>
              </p:cNvSpPr>
              <p:nvPr/>
            </p:nvSpPr>
            <p:spPr bwMode="auto">
              <a:xfrm>
                <a:off x="192" y="618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3" name="Line 891"/>
              <p:cNvSpPr>
                <a:spLocks noChangeShapeType="1"/>
              </p:cNvSpPr>
              <p:nvPr/>
            </p:nvSpPr>
            <p:spPr bwMode="auto">
              <a:xfrm>
                <a:off x="192" y="856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4" name="Line 994"/>
              <p:cNvSpPr>
                <a:spLocks noChangeShapeType="1"/>
              </p:cNvSpPr>
              <p:nvPr/>
            </p:nvSpPr>
            <p:spPr bwMode="auto">
              <a:xfrm>
                <a:off x="192" y="1093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5" name="Line 1097"/>
              <p:cNvSpPr>
                <a:spLocks noChangeShapeType="1"/>
              </p:cNvSpPr>
              <p:nvPr/>
            </p:nvSpPr>
            <p:spPr bwMode="auto">
              <a:xfrm>
                <a:off x="192" y="1330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6" name="Line 1200"/>
              <p:cNvSpPr>
                <a:spLocks noChangeShapeType="1"/>
              </p:cNvSpPr>
              <p:nvPr/>
            </p:nvSpPr>
            <p:spPr bwMode="auto">
              <a:xfrm>
                <a:off x="192" y="1567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7" name="Line 1303"/>
              <p:cNvSpPr>
                <a:spLocks noChangeShapeType="1"/>
              </p:cNvSpPr>
              <p:nvPr/>
            </p:nvSpPr>
            <p:spPr bwMode="auto">
              <a:xfrm>
                <a:off x="192" y="1804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8" name="Line 1406"/>
              <p:cNvSpPr>
                <a:spLocks noChangeShapeType="1"/>
              </p:cNvSpPr>
              <p:nvPr/>
            </p:nvSpPr>
            <p:spPr bwMode="auto">
              <a:xfrm>
                <a:off x="192" y="2041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9" name="Line 1509"/>
              <p:cNvSpPr>
                <a:spLocks noChangeShapeType="1"/>
              </p:cNvSpPr>
              <p:nvPr/>
            </p:nvSpPr>
            <p:spPr bwMode="auto">
              <a:xfrm>
                <a:off x="192" y="2279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0" name="Line 1612"/>
              <p:cNvSpPr>
                <a:spLocks noChangeShapeType="1"/>
              </p:cNvSpPr>
              <p:nvPr/>
            </p:nvSpPr>
            <p:spPr bwMode="auto">
              <a:xfrm>
                <a:off x="192" y="2516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1" name="Line 1715"/>
              <p:cNvSpPr>
                <a:spLocks noChangeShapeType="1"/>
              </p:cNvSpPr>
              <p:nvPr/>
            </p:nvSpPr>
            <p:spPr bwMode="auto">
              <a:xfrm>
                <a:off x="192" y="2753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2" name="Line 1818"/>
              <p:cNvSpPr>
                <a:spLocks noChangeShapeType="1"/>
              </p:cNvSpPr>
              <p:nvPr/>
            </p:nvSpPr>
            <p:spPr bwMode="auto">
              <a:xfrm>
                <a:off x="192" y="2990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3" name="Line 1921"/>
              <p:cNvSpPr>
                <a:spLocks noChangeShapeType="1"/>
              </p:cNvSpPr>
              <p:nvPr/>
            </p:nvSpPr>
            <p:spPr bwMode="auto">
              <a:xfrm>
                <a:off x="192" y="3227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4" name="Line 2024"/>
              <p:cNvSpPr>
                <a:spLocks noChangeShapeType="1"/>
              </p:cNvSpPr>
              <p:nvPr/>
            </p:nvSpPr>
            <p:spPr bwMode="auto">
              <a:xfrm>
                <a:off x="192" y="3464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5" name="Line 2127"/>
              <p:cNvSpPr>
                <a:spLocks noChangeShapeType="1"/>
              </p:cNvSpPr>
              <p:nvPr/>
            </p:nvSpPr>
            <p:spPr bwMode="auto">
              <a:xfrm>
                <a:off x="192" y="3702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6" name="Line 2230"/>
              <p:cNvSpPr>
                <a:spLocks noChangeShapeType="1"/>
              </p:cNvSpPr>
              <p:nvPr/>
            </p:nvSpPr>
            <p:spPr bwMode="auto">
              <a:xfrm>
                <a:off x="192" y="3939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</p:grpSp>
      </p:grpSp>
      <p:cxnSp>
        <p:nvCxnSpPr>
          <p:cNvPr id="39" name="Прямая со стрелкой 38"/>
          <p:cNvCxnSpPr/>
          <p:nvPr/>
        </p:nvCxnSpPr>
        <p:spPr>
          <a:xfrm flipH="1" flipV="1">
            <a:off x="1670797" y="2996952"/>
            <a:ext cx="22778" cy="3689598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>
            <a:off x="181971" y="5818140"/>
            <a:ext cx="2986853" cy="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1229809" y="2996952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У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2857909" y="5231934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Х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1761543" y="5527883"/>
            <a:ext cx="3193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1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1398572" y="5767949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0</a:t>
            </a:r>
            <a:endParaRPr lang="ru-RU" b="1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Прямоугольник 36"/>
              <p:cNvSpPr/>
              <p:nvPr/>
            </p:nvSpPr>
            <p:spPr>
              <a:xfrm>
                <a:off x="181971" y="260648"/>
                <a:ext cx="8759153" cy="88928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2000" b="1" i="1" dirty="0">
                    <a:latin typeface="Times New Roman" pitchFamily="18" charset="0"/>
                    <a:cs typeface="Times New Roman" pitchFamily="18" charset="0"/>
                  </a:rPr>
                  <a:t>4.   Постройте график функции    у=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b="1" i="1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ru-RU" sz="2000" b="1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2000" b="1" i="1">
                                <a:latin typeface="Cambria Math"/>
                              </a:rPr>
                              <m:t>𝟐</m:t>
                            </m:r>
                            <m:r>
                              <a:rPr lang="ru-RU" sz="2000" b="1" i="1">
                                <a:latin typeface="Cambria Math"/>
                              </a:rPr>
                              <m:t>х</m:t>
                            </m:r>
                          </m:e>
                          <m:sup>
                            <m:r>
                              <a:rPr lang="ru-RU" sz="2000" b="1" i="1">
                                <a:latin typeface="Cambria Math"/>
                              </a:rPr>
                              <m:t>𝟑</m:t>
                            </m:r>
                          </m:sup>
                        </m:sSup>
                        <m:r>
                          <a:rPr lang="ru-RU" sz="2000" b="1" i="1">
                            <a:latin typeface="Cambria Math"/>
                          </a:rPr>
                          <m:t>−</m:t>
                        </m:r>
                        <m:sSup>
                          <m:sSupPr>
                            <m:ctrlPr>
                              <a:rPr lang="ru-RU" sz="2000" b="1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2000" b="1" i="1">
                                <a:latin typeface="Cambria Math"/>
                              </a:rPr>
                              <m:t>х</m:t>
                            </m:r>
                          </m:e>
                          <m:sup>
                            <m:r>
                              <a:rPr lang="ru-RU" sz="2000" b="1" i="1">
                                <a:latin typeface="Cambria Math"/>
                              </a:rPr>
                              <m:t>𝟐</m:t>
                            </m:r>
                          </m:sup>
                        </m:sSup>
                        <m:r>
                          <a:rPr lang="ru-RU" sz="2000" b="1" i="1">
                            <a:latin typeface="Cambria Math"/>
                          </a:rPr>
                          <m:t>+</m:t>
                        </m:r>
                        <m:r>
                          <a:rPr lang="ru-RU" sz="2000" b="1" i="1">
                            <a:latin typeface="Cambria Math"/>
                          </a:rPr>
                          <m:t>𝟏𝟖</m:t>
                        </m:r>
                        <m:r>
                          <a:rPr lang="ru-RU" sz="2000" b="1" i="1">
                            <a:latin typeface="Cambria Math"/>
                          </a:rPr>
                          <m:t>х−</m:t>
                        </m:r>
                        <m:r>
                          <a:rPr lang="ru-RU" sz="2000" b="1" i="1">
                            <a:latin typeface="Cambria Math"/>
                          </a:rPr>
                          <m:t>𝟗</m:t>
                        </m:r>
                      </m:num>
                      <m:den>
                        <m:r>
                          <a:rPr lang="ru-RU" sz="2000" b="1" i="1">
                            <a:latin typeface="Cambria Math"/>
                          </a:rPr>
                          <m:t>𝟐</m:t>
                        </m:r>
                        <m:r>
                          <a:rPr lang="ru-RU" sz="2000" b="1" i="1">
                            <a:latin typeface="Cambria Math"/>
                          </a:rPr>
                          <m:t>х−</m:t>
                        </m:r>
                        <m:r>
                          <a:rPr lang="ru-RU" sz="2000" b="1" i="1">
                            <a:latin typeface="Cambria Math"/>
                          </a:rPr>
                          <m:t>𝟏</m:t>
                        </m:r>
                      </m:den>
                    </m:f>
                  </m:oMath>
                </a14:m>
                <a:r>
                  <a:rPr lang="ru-RU" sz="2000" b="1" i="1" dirty="0">
                    <a:latin typeface="Times New Roman" pitchFamily="18" charset="0"/>
                    <a:cs typeface="Times New Roman" pitchFamily="18" charset="0"/>
                  </a:rPr>
                  <a:t>  и определите, пи каких значениях параметра </a:t>
                </a:r>
                <a:r>
                  <a:rPr lang="en-US" sz="2000" b="1" i="1" dirty="0">
                    <a:latin typeface="Times New Roman" pitchFamily="18" charset="0"/>
                    <a:cs typeface="Times New Roman" pitchFamily="18" charset="0"/>
                  </a:rPr>
                  <a:t>k </a:t>
                </a:r>
                <a:r>
                  <a:rPr lang="ru-RU" sz="2000" b="1" i="1" dirty="0">
                    <a:latin typeface="Times New Roman" pitchFamily="18" charset="0"/>
                    <a:cs typeface="Times New Roman" pitchFamily="18" charset="0"/>
                  </a:rPr>
                  <a:t>прямая у=</a:t>
                </a:r>
                <a:r>
                  <a:rPr lang="en-US" sz="2000" b="1" i="1" dirty="0">
                    <a:latin typeface="Times New Roman" pitchFamily="18" charset="0"/>
                    <a:cs typeface="Times New Roman" pitchFamily="18" charset="0"/>
                  </a:rPr>
                  <a:t>k</a:t>
                </a:r>
                <a:r>
                  <a:rPr lang="ru-RU" sz="2000" b="1" i="1" dirty="0">
                    <a:latin typeface="Times New Roman" pitchFamily="18" charset="0"/>
                    <a:cs typeface="Times New Roman" pitchFamily="18" charset="0"/>
                  </a:rPr>
                  <a:t>х не имеет с графиком общих точек.</a:t>
                </a:r>
              </a:p>
            </p:txBody>
          </p:sp>
        </mc:Choice>
        <mc:Fallback xmlns="">
          <p:sp>
            <p:nvSpPr>
              <p:cNvPr id="37" name="Прямоугольник 3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1971" y="260648"/>
                <a:ext cx="8759153" cy="889282"/>
              </a:xfrm>
              <a:prstGeom prst="rect">
                <a:avLst/>
              </a:prstGeom>
              <a:blipFill rotWithShape="1">
                <a:blip r:embed="rId3"/>
                <a:stretch>
                  <a:fillRect l="-765" b="-1164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/>
              <p:cNvSpPr/>
              <p:nvPr/>
            </p:nvSpPr>
            <p:spPr>
              <a:xfrm>
                <a:off x="339602" y="1149930"/>
                <a:ext cx="9256375" cy="78194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Преобразуем </a:t>
                </a:r>
                <a:r>
                  <a:rPr lang="ru-RU" sz="2000" dirty="0" smtClean="0">
                    <a:latin typeface="Times New Roman" pitchFamily="18" charset="0"/>
                    <a:cs typeface="Times New Roman" pitchFamily="18" charset="0"/>
                  </a:rPr>
                  <a:t>функцию: </a:t>
                </a:r>
                <a:r>
                  <a:rPr lang="ru-RU" sz="2000" b="1" i="1" dirty="0" smtClean="0">
                    <a:latin typeface="Times New Roman" pitchFamily="18" charset="0"/>
                    <a:cs typeface="Times New Roman" pitchFamily="18" charset="0"/>
                  </a:rPr>
                  <a:t>у </a:t>
                </a:r>
                <a:r>
                  <a:rPr lang="ru-RU" sz="2000" b="1" i="1" dirty="0">
                    <a:latin typeface="Times New Roman" pitchFamily="18" charset="0"/>
                    <a:cs typeface="Times New Roman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ru-RU" b="1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b="1" i="1">
                                <a:latin typeface="Cambria Math"/>
                              </a:rPr>
                              <m:t>𝟐</m:t>
                            </m:r>
                            <m:r>
                              <a:rPr lang="ru-RU" b="1" i="1">
                                <a:latin typeface="Cambria Math"/>
                              </a:rPr>
                              <m:t>х</m:t>
                            </m:r>
                          </m:e>
                          <m:sup>
                            <m:r>
                              <a:rPr lang="ru-RU" b="1" i="1">
                                <a:latin typeface="Cambria Math"/>
                              </a:rPr>
                              <m:t>𝟑</m:t>
                            </m:r>
                          </m:sup>
                        </m:sSup>
                        <m:r>
                          <a:rPr lang="ru-RU" b="1" i="1">
                            <a:latin typeface="Cambria Math"/>
                          </a:rPr>
                          <m:t>−</m:t>
                        </m:r>
                        <m:sSup>
                          <m:sSupPr>
                            <m:ctrlPr>
                              <a:rPr lang="ru-RU" b="1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b="1" i="1">
                                <a:latin typeface="Cambria Math"/>
                              </a:rPr>
                              <m:t>х</m:t>
                            </m:r>
                          </m:e>
                          <m:sup>
                            <m:r>
                              <a:rPr lang="ru-RU" b="1" i="1">
                                <a:latin typeface="Cambria Math"/>
                              </a:rPr>
                              <m:t>𝟐</m:t>
                            </m:r>
                          </m:sup>
                        </m:sSup>
                        <m:r>
                          <a:rPr lang="ru-RU" b="1" i="1">
                            <a:latin typeface="Cambria Math"/>
                          </a:rPr>
                          <m:t>+</m:t>
                        </m:r>
                        <m:r>
                          <a:rPr lang="ru-RU" b="1" i="1">
                            <a:latin typeface="Cambria Math"/>
                          </a:rPr>
                          <m:t>𝟏𝟖</m:t>
                        </m:r>
                        <m:r>
                          <a:rPr lang="ru-RU" b="1" i="1">
                            <a:latin typeface="Cambria Math"/>
                          </a:rPr>
                          <m:t>х−</m:t>
                        </m:r>
                        <m:r>
                          <a:rPr lang="ru-RU" b="1" i="1">
                            <a:latin typeface="Cambria Math"/>
                          </a:rPr>
                          <m:t>𝟗</m:t>
                        </m:r>
                      </m:num>
                      <m:den>
                        <m:r>
                          <a:rPr lang="ru-RU" b="1" i="1">
                            <a:latin typeface="Cambria Math"/>
                          </a:rPr>
                          <m:t>𝟐</m:t>
                        </m:r>
                        <m:r>
                          <a:rPr lang="ru-RU" b="1" i="1">
                            <a:latin typeface="Cambria Math"/>
                          </a:rPr>
                          <m:t>х−</m:t>
                        </m:r>
                        <m:r>
                          <a:rPr lang="ru-RU" b="1" i="1">
                            <a:latin typeface="Cambria Math"/>
                          </a:rPr>
                          <m:t>𝟏</m:t>
                        </m:r>
                      </m:den>
                    </m:f>
                    <m:r>
                      <a:rPr lang="ru-RU" b="1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b="1" i="1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ru-RU" b="1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b="1" i="1">
                                <a:latin typeface="Cambria Math"/>
                              </a:rPr>
                              <m:t>х</m:t>
                            </m:r>
                          </m:e>
                          <m:sup>
                            <m:r>
                              <a:rPr lang="ru-RU" b="1" i="1">
                                <a:latin typeface="Cambria Math"/>
                              </a:rPr>
                              <m:t>𝟐</m:t>
                            </m:r>
                          </m:sup>
                        </m:sSup>
                        <m:d>
                          <m:dPr>
                            <m:ctrlPr>
                              <a:rPr lang="ru-RU" b="1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ru-RU" b="1" i="1">
                                <a:latin typeface="Cambria Math"/>
                              </a:rPr>
                              <m:t>𝟐</m:t>
                            </m:r>
                            <m:r>
                              <a:rPr lang="ru-RU" b="1" i="1">
                                <a:latin typeface="Cambria Math"/>
                              </a:rPr>
                              <m:t>х−</m:t>
                            </m:r>
                            <m:r>
                              <a:rPr lang="ru-RU" b="1" i="1">
                                <a:latin typeface="Cambria Math"/>
                              </a:rPr>
                              <m:t>𝟏</m:t>
                            </m:r>
                          </m:e>
                        </m:d>
                        <m:r>
                          <a:rPr lang="ru-RU" b="1" i="1">
                            <a:latin typeface="Cambria Math"/>
                          </a:rPr>
                          <m:t>+</m:t>
                        </m:r>
                        <m:r>
                          <a:rPr lang="ru-RU" b="1" i="1">
                            <a:latin typeface="Cambria Math"/>
                          </a:rPr>
                          <m:t>𝟗</m:t>
                        </m:r>
                        <m:r>
                          <a:rPr lang="ru-RU" b="1" i="1">
                            <a:latin typeface="Cambria Math"/>
                          </a:rPr>
                          <m:t>(</m:t>
                        </m:r>
                        <m:r>
                          <a:rPr lang="ru-RU" b="1" i="1">
                            <a:latin typeface="Cambria Math"/>
                          </a:rPr>
                          <m:t>𝟐</m:t>
                        </m:r>
                        <m:r>
                          <a:rPr lang="ru-RU" b="1" i="1">
                            <a:latin typeface="Cambria Math"/>
                          </a:rPr>
                          <m:t>х−</m:t>
                        </m:r>
                        <m:r>
                          <a:rPr lang="ru-RU" b="1" i="1">
                            <a:latin typeface="Cambria Math"/>
                          </a:rPr>
                          <m:t>𝟏</m:t>
                        </m:r>
                        <m:r>
                          <a:rPr lang="ru-RU" b="1" i="1">
                            <a:latin typeface="Cambria Math"/>
                          </a:rPr>
                          <m:t>)</m:t>
                        </m:r>
                      </m:num>
                      <m:den>
                        <m:r>
                          <a:rPr lang="ru-RU" b="1" i="1">
                            <a:latin typeface="Cambria Math"/>
                          </a:rPr>
                          <m:t>𝟐</m:t>
                        </m:r>
                        <m:r>
                          <a:rPr lang="ru-RU" b="1" i="1">
                            <a:latin typeface="Cambria Math"/>
                          </a:rPr>
                          <m:t>х−</m:t>
                        </m:r>
                        <m:r>
                          <a:rPr lang="ru-RU" b="1" i="1">
                            <a:latin typeface="Cambria Math"/>
                          </a:rPr>
                          <m:t>𝟏</m:t>
                        </m:r>
                      </m:den>
                    </m:f>
                    <m:r>
                      <a:rPr lang="ru-RU" b="1" i="1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ru-RU" b="1" i="1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ru-RU" b="1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b="1" i="1">
                                <a:latin typeface="Cambria Math"/>
                              </a:rPr>
                              <m:t>(х</m:t>
                            </m:r>
                          </m:e>
                          <m:sup>
                            <m:r>
                              <a:rPr lang="ru-RU" b="1" i="1">
                                <a:latin typeface="Cambria Math"/>
                              </a:rPr>
                              <m:t>𝟐</m:t>
                            </m:r>
                          </m:sup>
                        </m:sSup>
                        <m:r>
                          <a:rPr lang="ru-RU" b="1" i="1">
                            <a:latin typeface="Cambria Math"/>
                          </a:rPr>
                          <m:t>+</m:t>
                        </m:r>
                        <m:r>
                          <a:rPr lang="ru-RU" b="1" i="1">
                            <a:latin typeface="Cambria Math"/>
                          </a:rPr>
                          <m:t>𝟗</m:t>
                        </m:r>
                        <m:r>
                          <a:rPr lang="ru-RU" b="1" i="1">
                            <a:latin typeface="Cambria Math"/>
                          </a:rPr>
                          <m:t>)(</m:t>
                        </m:r>
                        <m:r>
                          <a:rPr lang="ru-RU" b="1" i="1">
                            <a:latin typeface="Cambria Math"/>
                          </a:rPr>
                          <m:t>𝟐</m:t>
                        </m:r>
                        <m:r>
                          <a:rPr lang="ru-RU" b="1" i="1">
                            <a:latin typeface="Cambria Math"/>
                          </a:rPr>
                          <m:t>х−</m:t>
                        </m:r>
                        <m:r>
                          <a:rPr lang="ru-RU" b="1" i="1">
                            <a:latin typeface="Cambria Math"/>
                          </a:rPr>
                          <m:t>𝟏</m:t>
                        </m:r>
                        <m:r>
                          <a:rPr lang="ru-RU" b="1" i="1">
                            <a:latin typeface="Cambria Math"/>
                          </a:rPr>
                          <m:t>)</m:t>
                        </m:r>
                      </m:num>
                      <m:den>
                        <m:r>
                          <a:rPr lang="ru-RU" b="1" i="1">
                            <a:latin typeface="Cambria Math"/>
                          </a:rPr>
                          <m:t>𝟐</m:t>
                        </m:r>
                        <m:r>
                          <a:rPr lang="ru-RU" b="1" i="1">
                            <a:latin typeface="Cambria Math"/>
                          </a:rPr>
                          <m:t>х−</m:t>
                        </m:r>
                        <m:r>
                          <a:rPr lang="ru-RU" b="1" i="1">
                            <a:latin typeface="Cambria Math"/>
                          </a:rPr>
                          <m:t>𝟏</m:t>
                        </m:r>
                      </m:den>
                    </m:f>
                    <m:r>
                      <a:rPr lang="ru-RU" b="1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b="1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b="1" i="1">
                            <a:latin typeface="Cambria Math"/>
                          </a:rPr>
                          <m:t>х</m:t>
                        </m:r>
                      </m:e>
                      <m:sup>
                        <m:r>
                          <a:rPr lang="ru-RU" b="1" i="1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ru-RU" b="1" i="1">
                        <a:latin typeface="Cambria Math"/>
                      </a:rPr>
                      <m:t>+</m:t>
                    </m:r>
                    <m:r>
                      <a:rPr lang="ru-RU" b="1" i="1">
                        <a:latin typeface="Cambria Math"/>
                      </a:rPr>
                      <m:t>𝟗</m:t>
                    </m:r>
                  </m:oMath>
                </a14:m>
                <a:endParaRPr lang="ru-RU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9602" y="1149930"/>
                <a:ext cx="9256375" cy="781945"/>
              </a:xfrm>
              <a:prstGeom prst="rect">
                <a:avLst/>
              </a:prstGeom>
              <a:blipFill rotWithShape="1">
                <a:blip r:embed="rId4"/>
                <a:stretch>
                  <a:fillRect l="-72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Прямоугольник 37"/>
              <p:cNvSpPr/>
              <p:nvPr/>
            </p:nvSpPr>
            <p:spPr>
              <a:xfrm>
                <a:off x="371209" y="1931875"/>
                <a:ext cx="6264696" cy="4070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Строим график функции</a:t>
                </a:r>
                <a14:m>
                  <m:oMath xmlns:m="http://schemas.openxmlformats.org/officeDocument/2006/math">
                    <m:r>
                      <a:rPr lang="ru-RU" sz="2000" i="1">
                        <a:latin typeface="Cambria Math"/>
                      </a:rPr>
                      <m:t>у=</m:t>
                    </m:r>
                    <m:sSup>
                      <m:sSupPr>
                        <m:ctrlPr>
                          <a:rPr lang="ru-RU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000" i="1">
                            <a:latin typeface="Cambria Math"/>
                          </a:rPr>
                          <m:t>х</m:t>
                        </m:r>
                      </m:e>
                      <m:sup>
                        <m:r>
                          <a:rPr lang="ru-RU" sz="20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ru-RU" sz="2000" i="1">
                        <a:latin typeface="Cambria Math"/>
                      </a:rPr>
                      <m:t>+9</m:t>
                    </m:r>
                  </m:oMath>
                </a14:m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,  </a:t>
                </a:r>
                <a:r>
                  <a:rPr lang="en-US" sz="2000" i="1" dirty="0" smtClean="0">
                    <a:latin typeface="Times New Roman" pitchFamily="18" charset="0"/>
                    <a:cs typeface="Times New Roman" pitchFamily="18" charset="0"/>
                  </a:rPr>
                  <a:t>D(y)</a:t>
                </a:r>
                <a:r>
                  <a:rPr lang="ru-RU" sz="2000" i="1" dirty="0" smtClean="0">
                    <a:latin typeface="Times New Roman" pitchFamily="18" charset="0"/>
                    <a:cs typeface="Times New Roman" pitchFamily="18" charset="0"/>
                  </a:rPr>
                  <a:t>: </a:t>
                </a:r>
                <a14:m>
                  <m:oMath xmlns:m="http://schemas.openxmlformats.org/officeDocument/2006/math">
                    <m:r>
                      <a:rPr lang="ru-RU" sz="2000" i="1">
                        <a:latin typeface="Cambria Math"/>
                      </a:rPr>
                      <m:t>х≠0,5</m:t>
                    </m:r>
                  </m:oMath>
                </a14:m>
                <a:endParaRPr lang="ru-RU" sz="2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8" name="Прямоугольник 3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1209" y="1931875"/>
                <a:ext cx="6264696" cy="407099"/>
              </a:xfrm>
              <a:prstGeom prst="rect">
                <a:avLst/>
              </a:prstGeom>
              <a:blipFill rotWithShape="1">
                <a:blip r:embed="rId5"/>
                <a:stretch>
                  <a:fillRect l="-1070" t="-7463" b="-2388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Прямоугольник 39"/>
              <p:cNvSpPr/>
              <p:nvPr/>
            </p:nvSpPr>
            <p:spPr>
              <a:xfrm>
                <a:off x="363068" y="1761542"/>
                <a:ext cx="8550697" cy="126188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b="1" i="1" dirty="0"/>
                  <a:t> </a:t>
                </a:r>
                <a:endParaRPr lang="ru-RU" dirty="0"/>
              </a:p>
              <a:p>
                <a:r>
                  <a:rPr lang="ru-RU" b="1" i="1" dirty="0"/>
                  <a:t> </a:t>
                </a:r>
                <a:endParaRPr lang="ru-RU" dirty="0"/>
              </a:p>
              <a:p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Прямая</a:t>
                </a:r>
                <a:r>
                  <a:rPr lang="ru-RU" sz="2000" i="1" dirty="0">
                    <a:latin typeface="Times New Roman" pitchFamily="18" charset="0"/>
                    <a:cs typeface="Times New Roman" pitchFamily="18" charset="0"/>
                  </a:rPr>
                  <a:t> у=</a:t>
                </a:r>
                <a:r>
                  <a:rPr lang="en-US" sz="2000" i="1" dirty="0">
                    <a:latin typeface="Times New Roman" pitchFamily="18" charset="0"/>
                    <a:cs typeface="Times New Roman" pitchFamily="18" charset="0"/>
                  </a:rPr>
                  <a:t>k</a:t>
                </a:r>
                <a:r>
                  <a:rPr lang="ru-RU" sz="2000" i="1" dirty="0">
                    <a:latin typeface="Times New Roman" pitchFamily="18" charset="0"/>
                    <a:cs typeface="Times New Roman" pitchFamily="18" charset="0"/>
                  </a:rPr>
                  <a:t>х </a:t>
                </a:r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не имеет общих точек с графиком данной функции при </a:t>
                </a:r>
                <a14:m>
                  <m:oMath xmlns:m="http://schemas.openxmlformats.org/officeDocument/2006/math">
                    <m:r>
                      <a:rPr lang="ru-RU" sz="2000" i="1">
                        <a:latin typeface="Cambria Math"/>
                      </a:rPr>
                      <m:t>х≠0,5</m:t>
                    </m:r>
                  </m:oMath>
                </a14:m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. </a:t>
                </a:r>
              </a:p>
            </p:txBody>
          </p:sp>
        </mc:Choice>
        <mc:Fallback xmlns="">
          <p:sp>
            <p:nvSpPr>
              <p:cNvPr id="40" name="Прямоугольник 3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068" y="1761542"/>
                <a:ext cx="8550697" cy="1261884"/>
              </a:xfrm>
              <a:prstGeom prst="rect">
                <a:avLst/>
              </a:prstGeom>
              <a:blipFill rotWithShape="1">
                <a:blip r:embed="rId6"/>
                <a:stretch>
                  <a:fillRect l="-785" r="-128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" name="Прямоугольник 51"/>
          <p:cNvSpPr/>
          <p:nvPr/>
        </p:nvSpPr>
        <p:spPr>
          <a:xfrm>
            <a:off x="1374257" y="5167519"/>
            <a:ext cx="3193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9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53" name="Полилиния 52"/>
          <p:cNvSpPr/>
          <p:nvPr/>
        </p:nvSpPr>
        <p:spPr>
          <a:xfrm flipH="1">
            <a:off x="1717890" y="2983592"/>
            <a:ext cx="1191172" cy="2379963"/>
          </a:xfrm>
          <a:custGeom>
            <a:avLst/>
            <a:gdLst>
              <a:gd name="connsiteX0" fmla="*/ 0 w 946852"/>
              <a:gd name="connsiteY0" fmla="*/ 0 h 2275387"/>
              <a:gd name="connsiteX1" fmla="*/ 157655 w 946852"/>
              <a:gd name="connsiteY1" fmla="*/ 788275 h 2275387"/>
              <a:gd name="connsiteX2" fmla="*/ 283779 w 946852"/>
              <a:gd name="connsiteY2" fmla="*/ 1198179 h 2275387"/>
              <a:gd name="connsiteX3" fmla="*/ 504496 w 946852"/>
              <a:gd name="connsiteY3" fmla="*/ 1765737 h 2275387"/>
              <a:gd name="connsiteX4" fmla="*/ 756744 w 946852"/>
              <a:gd name="connsiteY4" fmla="*/ 2175641 h 2275387"/>
              <a:gd name="connsiteX5" fmla="*/ 930165 w 946852"/>
              <a:gd name="connsiteY5" fmla="*/ 2270234 h 2275387"/>
              <a:gd name="connsiteX6" fmla="*/ 930165 w 946852"/>
              <a:gd name="connsiteY6" fmla="*/ 2254468 h 2275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46852" h="2275387">
                <a:moveTo>
                  <a:pt x="0" y="0"/>
                </a:moveTo>
                <a:cubicBezTo>
                  <a:pt x="55179" y="294289"/>
                  <a:pt x="110359" y="588579"/>
                  <a:pt x="157655" y="788275"/>
                </a:cubicBezTo>
                <a:cubicBezTo>
                  <a:pt x="204951" y="987971"/>
                  <a:pt x="225972" y="1035269"/>
                  <a:pt x="283779" y="1198179"/>
                </a:cubicBezTo>
                <a:cubicBezTo>
                  <a:pt x="341586" y="1361089"/>
                  <a:pt x="425669" y="1602827"/>
                  <a:pt x="504496" y="1765737"/>
                </a:cubicBezTo>
                <a:cubicBezTo>
                  <a:pt x="583323" y="1928647"/>
                  <a:pt x="685799" y="2091558"/>
                  <a:pt x="756744" y="2175641"/>
                </a:cubicBezTo>
                <a:cubicBezTo>
                  <a:pt x="827689" y="2259724"/>
                  <a:pt x="901262" y="2257096"/>
                  <a:pt x="930165" y="2270234"/>
                </a:cubicBezTo>
                <a:cubicBezTo>
                  <a:pt x="959068" y="2283372"/>
                  <a:pt x="944616" y="2268920"/>
                  <a:pt x="930165" y="2254468"/>
                </a:cubicBezTo>
              </a:path>
            </a:pathLst>
          </a:cu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4" name="Полилиния 53"/>
          <p:cNvSpPr/>
          <p:nvPr/>
        </p:nvSpPr>
        <p:spPr>
          <a:xfrm>
            <a:off x="454479" y="2972222"/>
            <a:ext cx="1220918" cy="2379963"/>
          </a:xfrm>
          <a:custGeom>
            <a:avLst/>
            <a:gdLst>
              <a:gd name="connsiteX0" fmla="*/ 0 w 946852"/>
              <a:gd name="connsiteY0" fmla="*/ 0 h 2275387"/>
              <a:gd name="connsiteX1" fmla="*/ 157655 w 946852"/>
              <a:gd name="connsiteY1" fmla="*/ 788275 h 2275387"/>
              <a:gd name="connsiteX2" fmla="*/ 283779 w 946852"/>
              <a:gd name="connsiteY2" fmla="*/ 1198179 h 2275387"/>
              <a:gd name="connsiteX3" fmla="*/ 504496 w 946852"/>
              <a:gd name="connsiteY3" fmla="*/ 1765737 h 2275387"/>
              <a:gd name="connsiteX4" fmla="*/ 756744 w 946852"/>
              <a:gd name="connsiteY4" fmla="*/ 2175641 h 2275387"/>
              <a:gd name="connsiteX5" fmla="*/ 930165 w 946852"/>
              <a:gd name="connsiteY5" fmla="*/ 2270234 h 2275387"/>
              <a:gd name="connsiteX6" fmla="*/ 930165 w 946852"/>
              <a:gd name="connsiteY6" fmla="*/ 2254468 h 2275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46852" h="2275387">
                <a:moveTo>
                  <a:pt x="0" y="0"/>
                </a:moveTo>
                <a:cubicBezTo>
                  <a:pt x="55179" y="294289"/>
                  <a:pt x="110359" y="588579"/>
                  <a:pt x="157655" y="788275"/>
                </a:cubicBezTo>
                <a:cubicBezTo>
                  <a:pt x="204951" y="987971"/>
                  <a:pt x="225972" y="1035269"/>
                  <a:pt x="283779" y="1198179"/>
                </a:cubicBezTo>
                <a:cubicBezTo>
                  <a:pt x="341586" y="1361089"/>
                  <a:pt x="425669" y="1602827"/>
                  <a:pt x="504496" y="1765737"/>
                </a:cubicBezTo>
                <a:cubicBezTo>
                  <a:pt x="583323" y="1928647"/>
                  <a:pt x="685799" y="2091558"/>
                  <a:pt x="756744" y="2175641"/>
                </a:cubicBezTo>
                <a:cubicBezTo>
                  <a:pt x="827689" y="2259724"/>
                  <a:pt x="901262" y="2257096"/>
                  <a:pt x="930165" y="2270234"/>
                </a:cubicBezTo>
                <a:cubicBezTo>
                  <a:pt x="959068" y="2283372"/>
                  <a:pt x="944616" y="2268920"/>
                  <a:pt x="930165" y="2254468"/>
                </a:cubicBezTo>
              </a:path>
            </a:pathLst>
          </a:cu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Прямоугольник 40"/>
              <p:cNvSpPr/>
              <p:nvPr/>
            </p:nvSpPr>
            <p:spPr>
              <a:xfrm>
                <a:off x="371209" y="2589853"/>
                <a:ext cx="8129910" cy="4070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Найдем ординату:  </a:t>
                </a:r>
                <a14:m>
                  <m:oMath xmlns:m="http://schemas.openxmlformats.org/officeDocument/2006/math">
                    <m:r>
                      <a:rPr lang="ru-RU" sz="2000" i="1">
                        <a:latin typeface="Cambria Math"/>
                      </a:rPr>
                      <m:t>у=</m:t>
                    </m:r>
                    <m:sSup>
                      <m:sSupPr>
                        <m:ctrlPr>
                          <a:rPr lang="ru-RU" sz="2000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ru-RU" sz="2000" i="1">
                                <a:latin typeface="Cambria Math"/>
                              </a:rPr>
                              <m:t>0,5</m:t>
                            </m:r>
                          </m:e>
                        </m:d>
                      </m:e>
                      <m:sup>
                        <m:r>
                          <a:rPr lang="ru-RU" sz="20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ru-RU" sz="2000" i="1">
                        <a:latin typeface="Cambria Math"/>
                      </a:rPr>
                      <m:t>+9=9,25</m:t>
                    </m:r>
                  </m:oMath>
                </a14:m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 .  Получили точку (0,5; 9,25). </a:t>
                </a:r>
              </a:p>
            </p:txBody>
          </p:sp>
        </mc:Choice>
        <mc:Fallback xmlns="">
          <p:sp>
            <p:nvSpPr>
              <p:cNvPr id="41" name="Прямоугольник 4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1209" y="2589853"/>
                <a:ext cx="8129910" cy="407099"/>
              </a:xfrm>
              <a:prstGeom prst="rect">
                <a:avLst/>
              </a:prstGeom>
              <a:blipFill rotWithShape="1">
                <a:blip r:embed="rId7"/>
                <a:stretch>
                  <a:fillRect l="-825" t="-5970" b="-2537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Прямоугольник 41"/>
          <p:cNvSpPr/>
          <p:nvPr/>
        </p:nvSpPr>
        <p:spPr>
          <a:xfrm>
            <a:off x="3308343" y="3061367"/>
            <a:ext cx="583565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Найдем 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подставив координаты точки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формулу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4211960" y="3430699"/>
            <a:ext cx="356379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у =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х;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9,25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0,5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18,5</a:t>
            </a:r>
          </a:p>
        </p:txBody>
      </p:sp>
      <p:sp>
        <p:nvSpPr>
          <p:cNvPr id="45" name="Прямоугольник 44"/>
          <p:cNvSpPr/>
          <p:nvPr/>
        </p:nvSpPr>
        <p:spPr>
          <a:xfrm>
            <a:off x="3556780" y="3699049"/>
            <a:ext cx="590742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Для того, чтобы найти значения параметра 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3473751" y="3973518"/>
            <a:ext cx="563278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при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которых графики функций не пересекаются,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5" name="Прямоугольник 54"/>
              <p:cNvSpPr/>
              <p:nvPr/>
            </p:nvSpPr>
            <p:spPr>
              <a:xfrm>
                <a:off x="3503557" y="4305491"/>
                <a:ext cx="6664257" cy="77886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рассмотрим систему уравнений: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sz="2000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ru-RU" sz="2000" i="1">
                                <a:latin typeface="Cambria Math"/>
                              </a:rPr>
                              <m:t>у=</m:t>
                            </m:r>
                            <m:r>
                              <a:rPr lang="en-US" sz="2000" i="1">
                                <a:latin typeface="Cambria Math"/>
                              </a:rPr>
                              <m:t>𝑘</m:t>
                            </m:r>
                            <m:r>
                              <a:rPr lang="ru-RU" sz="2000" i="1">
                                <a:latin typeface="Cambria Math"/>
                              </a:rPr>
                              <m:t>х,  </m:t>
                            </m:r>
                          </m:e>
                          <m:e>
                            <m:r>
                              <a:rPr lang="ru-RU" sz="2000" i="1">
                                <a:latin typeface="Cambria Math"/>
                              </a:rPr>
                              <m:t>у=</m:t>
                            </m:r>
                            <m:sSup>
                              <m:sSupPr>
                                <m:ctrlPr>
                                  <a:rPr lang="ru-RU" sz="20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ru-RU" sz="2000" i="1">
                                    <a:latin typeface="Cambria Math"/>
                                  </a:rPr>
                                  <m:t>х</m:t>
                                </m:r>
                              </m:e>
                              <m:sup>
                                <m:r>
                                  <a:rPr lang="ru-RU" sz="2000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ru-RU" sz="2000" i="1">
                                <a:latin typeface="Cambria Math"/>
                              </a:rPr>
                              <m:t>+9</m:t>
                            </m:r>
                          </m:e>
                        </m:eqArr>
                      </m:e>
                    </m:d>
                  </m:oMath>
                </a14:m>
                <a:endParaRPr lang="ru-RU" sz="2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55" name="Прямоугольник 5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3557" y="4305491"/>
                <a:ext cx="6664257" cy="778868"/>
              </a:xfrm>
              <a:prstGeom prst="rect">
                <a:avLst/>
              </a:prstGeom>
              <a:blipFill rotWithShape="1">
                <a:blip r:embed="rId8"/>
                <a:stretch>
                  <a:fillRect l="-100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Прямоугольник 55"/>
              <p:cNvSpPr/>
              <p:nvPr/>
            </p:nvSpPr>
            <p:spPr>
              <a:xfrm>
                <a:off x="3556780" y="4917514"/>
                <a:ext cx="3818418" cy="43467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sz="20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000" i="1">
                            <a:latin typeface="Cambria Math"/>
                          </a:rPr>
                          <m:t>х</m:t>
                        </m:r>
                      </m:e>
                      <m:sup>
                        <m:r>
                          <a:rPr lang="en-US" sz="20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000" i="1">
                        <a:latin typeface="Cambria Math"/>
                      </a:rPr>
                      <m:t>−</m:t>
                    </m:r>
                    <m:r>
                      <a:rPr lang="ru-RU" sz="2000" i="1">
                        <a:latin typeface="Cambria Math"/>
                      </a:rPr>
                      <m:t>𝑘</m:t>
                    </m:r>
                    <m:r>
                      <a:rPr lang="ru-RU" sz="2000" i="1">
                        <a:latin typeface="Cambria Math"/>
                      </a:rPr>
                      <m:t>х+9=0,</m:t>
                    </m:r>
                  </m:oMath>
                </a14:m>
                <a:r>
                  <a:rPr lang="ru-RU" sz="2000" i="1" dirty="0">
                    <a:latin typeface="Times New Roman" pitchFamily="18" charset="0"/>
                    <a:cs typeface="Times New Roman" pitchFamily="18" charset="0"/>
                  </a:rPr>
                  <a:t>Д</a:t>
                </a:r>
                <a:r>
                  <a:rPr lang="en-US" sz="2000" i="1" dirty="0">
                    <a:latin typeface="Times New Roman" pitchFamily="18" charset="0"/>
                    <a:cs typeface="Times New Roman" pitchFamily="18" charset="0"/>
                  </a:rPr>
                  <a:t>=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ru-RU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/>
                          </a:rPr>
                          <m:t>𝑘</m:t>
                        </m:r>
                      </m:e>
                      <m:sup>
                        <m:r>
                          <a:rPr lang="en-US" sz="200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-36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/>
                      </a:rPr>
                      <m:t>&lt;0</m:t>
                    </m:r>
                  </m:oMath>
                </a14:m>
                <a:endParaRPr lang="ru-RU" sz="2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56" name="Прямоугольник 5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56780" y="4917514"/>
                <a:ext cx="3818418" cy="434671"/>
              </a:xfrm>
              <a:prstGeom prst="rect">
                <a:avLst/>
              </a:prstGeom>
              <a:blipFill rotWithShape="1">
                <a:blip r:embed="rId9"/>
                <a:stretch>
                  <a:fillRect b="-2535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Прямоугольник 56"/>
              <p:cNvSpPr/>
              <p:nvPr/>
            </p:nvSpPr>
            <p:spPr>
              <a:xfrm>
                <a:off x="3473751" y="5356304"/>
                <a:ext cx="184127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(</a:t>
                </a:r>
                <a:r>
                  <a:rPr lang="en-US" sz="2000" i="1" dirty="0">
                    <a:latin typeface="Times New Roman" pitchFamily="18" charset="0"/>
                    <a:cs typeface="Times New Roman" pitchFamily="18" charset="0"/>
                  </a:rPr>
                  <a:t>k-</a:t>
                </a: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6)(</a:t>
                </a:r>
                <a:r>
                  <a:rPr lang="en-US" sz="2000" i="1" dirty="0">
                    <a:latin typeface="Times New Roman" pitchFamily="18" charset="0"/>
                    <a:cs typeface="Times New Roman" pitchFamily="18" charset="0"/>
                  </a:rPr>
                  <a:t> k</a:t>
                </a: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+6)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/>
                      </a:rPr>
                      <m:t>&lt;0</m:t>
                    </m:r>
                  </m:oMath>
                </a14:m>
                <a:endParaRPr lang="ru-RU" sz="2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57" name="Прямоугольник 5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73751" y="5356304"/>
                <a:ext cx="1841273" cy="400110"/>
              </a:xfrm>
              <a:prstGeom prst="rect">
                <a:avLst/>
              </a:prstGeom>
              <a:blipFill rotWithShape="1">
                <a:blip r:embed="rId10"/>
                <a:stretch>
                  <a:fillRect t="-7692" b="-2769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9" name="Прямая со стрелкой 58"/>
          <p:cNvCxnSpPr/>
          <p:nvPr/>
        </p:nvCxnSpPr>
        <p:spPr>
          <a:xfrm flipV="1">
            <a:off x="5580112" y="5601266"/>
            <a:ext cx="2736304" cy="1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Полилиния 60"/>
          <p:cNvSpPr/>
          <p:nvPr/>
        </p:nvSpPr>
        <p:spPr>
          <a:xfrm>
            <a:off x="5577839" y="5334000"/>
            <a:ext cx="932651" cy="259080"/>
          </a:xfrm>
          <a:custGeom>
            <a:avLst/>
            <a:gdLst>
              <a:gd name="connsiteX0" fmla="*/ 0 w 563880"/>
              <a:gd name="connsiteY0" fmla="*/ 0 h 259080"/>
              <a:gd name="connsiteX1" fmla="*/ 426720 w 563880"/>
              <a:gd name="connsiteY1" fmla="*/ 106680 h 259080"/>
              <a:gd name="connsiteX2" fmla="*/ 563880 w 563880"/>
              <a:gd name="connsiteY2" fmla="*/ 259080 h 259080"/>
              <a:gd name="connsiteX3" fmla="*/ 563880 w 563880"/>
              <a:gd name="connsiteY3" fmla="*/ 259080 h 259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3880" h="259080">
                <a:moveTo>
                  <a:pt x="0" y="0"/>
                </a:moveTo>
                <a:cubicBezTo>
                  <a:pt x="166370" y="31750"/>
                  <a:pt x="332740" y="63500"/>
                  <a:pt x="426720" y="106680"/>
                </a:cubicBezTo>
                <a:cubicBezTo>
                  <a:pt x="520700" y="149860"/>
                  <a:pt x="563880" y="259080"/>
                  <a:pt x="563880" y="259080"/>
                </a:cubicBezTo>
                <a:lnTo>
                  <a:pt x="563880" y="25908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олилиния 62"/>
          <p:cNvSpPr/>
          <p:nvPr/>
        </p:nvSpPr>
        <p:spPr>
          <a:xfrm>
            <a:off x="6522720" y="5410200"/>
            <a:ext cx="807720" cy="198120"/>
          </a:xfrm>
          <a:custGeom>
            <a:avLst/>
            <a:gdLst>
              <a:gd name="connsiteX0" fmla="*/ 0 w 807720"/>
              <a:gd name="connsiteY0" fmla="*/ 198120 h 198120"/>
              <a:gd name="connsiteX1" fmla="*/ 182880 w 807720"/>
              <a:gd name="connsiteY1" fmla="*/ 0 h 198120"/>
              <a:gd name="connsiteX2" fmla="*/ 640080 w 807720"/>
              <a:gd name="connsiteY2" fmla="*/ 0 h 198120"/>
              <a:gd name="connsiteX3" fmla="*/ 807720 w 807720"/>
              <a:gd name="connsiteY3" fmla="*/ 198120 h 198120"/>
              <a:gd name="connsiteX4" fmla="*/ 807720 w 807720"/>
              <a:gd name="connsiteY4" fmla="*/ 198120 h 198120"/>
              <a:gd name="connsiteX5" fmla="*/ 807720 w 807720"/>
              <a:gd name="connsiteY5" fmla="*/ 198120 h 198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7720" h="198120">
                <a:moveTo>
                  <a:pt x="0" y="198120"/>
                </a:moveTo>
                <a:cubicBezTo>
                  <a:pt x="38100" y="115570"/>
                  <a:pt x="76200" y="33020"/>
                  <a:pt x="182880" y="0"/>
                </a:cubicBezTo>
                <a:cubicBezTo>
                  <a:pt x="289560" y="-33020"/>
                  <a:pt x="535940" y="-33020"/>
                  <a:pt x="640080" y="0"/>
                </a:cubicBezTo>
                <a:cubicBezTo>
                  <a:pt x="744220" y="33020"/>
                  <a:pt x="807720" y="198120"/>
                  <a:pt x="807720" y="198120"/>
                </a:cubicBezTo>
                <a:lnTo>
                  <a:pt x="807720" y="198120"/>
                </a:lnTo>
                <a:lnTo>
                  <a:pt x="807720" y="19812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Полилиния 63"/>
          <p:cNvSpPr/>
          <p:nvPr/>
        </p:nvSpPr>
        <p:spPr>
          <a:xfrm>
            <a:off x="7315200" y="5393609"/>
            <a:ext cx="914400" cy="214711"/>
          </a:xfrm>
          <a:custGeom>
            <a:avLst/>
            <a:gdLst>
              <a:gd name="connsiteX0" fmla="*/ 0 w 914400"/>
              <a:gd name="connsiteY0" fmla="*/ 214711 h 214711"/>
              <a:gd name="connsiteX1" fmla="*/ 213360 w 914400"/>
              <a:gd name="connsiteY1" fmla="*/ 47071 h 214711"/>
              <a:gd name="connsiteX2" fmla="*/ 716280 w 914400"/>
              <a:gd name="connsiteY2" fmla="*/ 1351 h 214711"/>
              <a:gd name="connsiteX3" fmla="*/ 914400 w 914400"/>
              <a:gd name="connsiteY3" fmla="*/ 16591 h 214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214711">
                <a:moveTo>
                  <a:pt x="0" y="214711"/>
                </a:moveTo>
                <a:cubicBezTo>
                  <a:pt x="46990" y="148671"/>
                  <a:pt x="93980" y="82631"/>
                  <a:pt x="213360" y="47071"/>
                </a:cubicBezTo>
                <a:cubicBezTo>
                  <a:pt x="332740" y="11511"/>
                  <a:pt x="599440" y="6431"/>
                  <a:pt x="716280" y="1351"/>
                </a:cubicBezTo>
                <a:cubicBezTo>
                  <a:pt x="833120" y="-3729"/>
                  <a:pt x="873760" y="6431"/>
                  <a:pt x="914400" y="16591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TextBox 64"/>
          <p:cNvSpPr txBox="1"/>
          <p:nvPr/>
        </p:nvSpPr>
        <p:spPr>
          <a:xfrm>
            <a:off x="8299655" y="5423654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Х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7155541" y="5556359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3E6C"/>
                </a:solidFill>
              </a:rPr>
              <a:t>6</a:t>
            </a:r>
            <a:endParaRPr lang="ru-RU" b="1" dirty="0">
              <a:solidFill>
                <a:srgbClr val="003E6C"/>
              </a:solidFill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6290141" y="5583283"/>
            <a:ext cx="4042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3E6C"/>
                </a:solidFill>
              </a:rPr>
              <a:t>-6</a:t>
            </a:r>
            <a:endParaRPr lang="ru-RU" b="1" dirty="0">
              <a:solidFill>
                <a:srgbClr val="003E6C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6694419" y="5109597"/>
            <a:ext cx="37382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-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69" name="Прямоугольник 68"/>
          <p:cNvSpPr/>
          <p:nvPr/>
        </p:nvSpPr>
        <p:spPr>
          <a:xfrm>
            <a:off x="3358240" y="5712549"/>
            <a:ext cx="1117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f(0)=-36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7558457" y="5130394"/>
            <a:ext cx="4860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>
                <a:solidFill>
                  <a:srgbClr val="C00000"/>
                </a:solidFill>
              </a:rPr>
              <a:t>+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5666213" y="5134849"/>
            <a:ext cx="4860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>
                <a:solidFill>
                  <a:srgbClr val="C00000"/>
                </a:solidFill>
              </a:rPr>
              <a:t>+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2" name="Прямоугольник 71"/>
              <p:cNvSpPr/>
              <p:nvPr/>
            </p:nvSpPr>
            <p:spPr>
              <a:xfrm>
                <a:off x="4595329" y="5435551"/>
                <a:ext cx="2286000" cy="67710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dirty="0"/>
                  <a:t> </a:t>
                </a:r>
              </a:p>
              <a:p>
                <a:r>
                  <a:rPr lang="en-US" sz="2000" i="1" dirty="0">
                    <a:latin typeface="Times New Roman" pitchFamily="18" charset="0"/>
                    <a:cs typeface="Times New Roman" pitchFamily="18" charset="0"/>
                  </a:rPr>
                  <a:t>k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/>
                      </a:rPr>
                      <m:t>𝜖</m:t>
                    </m:r>
                    <m:r>
                      <a:rPr lang="en-US" sz="2000" i="1">
                        <a:latin typeface="Cambria Math"/>
                      </a:rPr>
                      <m:t>(−6;6)</m:t>
                    </m:r>
                  </m:oMath>
                </a14:m>
                <a:endParaRPr lang="ru-RU" sz="2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72" name="Прямоугольник 7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5329" y="5435551"/>
                <a:ext cx="2286000" cy="677108"/>
              </a:xfrm>
              <a:prstGeom prst="rect">
                <a:avLst/>
              </a:prstGeom>
              <a:blipFill rotWithShape="1">
                <a:blip r:embed="rId11"/>
                <a:stretch>
                  <a:fillRect l="-2933" b="-1531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3" name="Прямоугольник 72"/>
          <p:cNvSpPr/>
          <p:nvPr/>
        </p:nvSpPr>
        <p:spPr>
          <a:xfrm>
            <a:off x="3408736" y="6069540"/>
            <a:ext cx="225747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Ответ: 18,5 ; (-6;6).</a:t>
            </a:r>
          </a:p>
        </p:txBody>
      </p:sp>
      <p:sp>
        <p:nvSpPr>
          <p:cNvPr id="51" name="Управляющая кнопка: настраиваемая 50">
            <a:hlinkClick r:id="rId12" action="ppaction://hlinksldjump" highlightClick="1"/>
          </p:cNvPr>
          <p:cNvSpPr/>
          <p:nvPr/>
        </p:nvSpPr>
        <p:spPr>
          <a:xfrm>
            <a:off x="6492280" y="6035014"/>
            <a:ext cx="2421485" cy="434636"/>
          </a:xfrm>
          <a:prstGeom prst="actionButtonBlank">
            <a:avLst/>
          </a:prstGeom>
          <a:solidFill>
            <a:srgbClr val="CBF29C"/>
          </a:solidFill>
          <a:ln>
            <a:solidFill>
              <a:srgbClr val="B1EB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>
                <a:solidFill>
                  <a:srgbClr val="002060"/>
                </a:solidFill>
              </a:rPr>
              <a:t>вернуться</a:t>
            </a:r>
          </a:p>
        </p:txBody>
      </p:sp>
    </p:spTree>
    <p:extLst>
      <p:ext uri="{BB962C8B-B14F-4D97-AF65-F5344CB8AC3E}">
        <p14:creationId xmlns:p14="http://schemas.microsoft.com/office/powerpoint/2010/main" val="1196541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1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4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6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9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1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4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20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6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9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1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4000"/>
                            </p:stCondLst>
                            <p:childTnLst>
                              <p:par>
                                <p:cTn id="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4500"/>
                            </p:stCondLst>
                            <p:childTnLst>
                              <p:par>
                                <p:cTn id="6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5000"/>
                            </p:stCondLst>
                            <p:childTnLst>
                              <p:par>
                                <p:cTn id="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55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8000"/>
                            </p:stCondLst>
                            <p:childTnLst>
                              <p:par>
                                <p:cTn id="7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00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42000"/>
                            </p:stCondLst>
                            <p:childTnLst>
                              <p:par>
                                <p:cTn id="8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2500"/>
                            </p:stCondLst>
                            <p:childTnLst>
                              <p:par>
                                <p:cTn id="8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43000"/>
                            </p:stCondLst>
                            <p:childTnLst>
                              <p:par>
                                <p:cTn id="8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43500"/>
                            </p:stCondLst>
                            <p:childTnLst>
                              <p:par>
                                <p:cTn id="9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440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2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47500"/>
                            </p:stCondLst>
                            <p:childTnLst>
                              <p:par>
                                <p:cTn id="98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2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8" grpId="0" animBg="1"/>
      <p:bldP spid="40" grpId="0" animBg="1"/>
      <p:bldP spid="53" grpId="0" animBg="1"/>
      <p:bldP spid="54" grpId="0" animBg="1"/>
      <p:bldP spid="41" grpId="0" animBg="1"/>
      <p:bldP spid="42" grpId="0"/>
      <p:bldP spid="44" grpId="0"/>
      <p:bldP spid="45" grpId="0"/>
      <p:bldP spid="46" grpId="0"/>
      <p:bldP spid="56" grpId="0" animBg="1"/>
      <p:bldP spid="57" grpId="0" animBg="1"/>
      <p:bldP spid="61" grpId="0" animBg="1"/>
      <p:bldP spid="63" grpId="0" animBg="1"/>
      <p:bldP spid="64" grpId="0" animBg="1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 animBg="1"/>
      <p:bldP spid="7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072066" y="71414"/>
          <a:ext cx="3672000" cy="6583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7200"/>
                <a:gridCol w="367200"/>
                <a:gridCol w="367200"/>
                <a:gridCol w="367200"/>
                <a:gridCol w="367200"/>
                <a:gridCol w="367200"/>
                <a:gridCol w="367200"/>
                <a:gridCol w="367200"/>
                <a:gridCol w="367200"/>
                <a:gridCol w="367200"/>
              </a:tblGrid>
              <a:tr h="328558"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</a:tr>
              <a:tr h="328558"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</a:tr>
              <a:tr h="328558"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</a:tr>
              <a:tr h="328558"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</a:tr>
              <a:tr h="328558"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</a:tr>
              <a:tr h="328558"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</a:tr>
              <a:tr h="328558"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</a:tr>
              <a:tr h="328558"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</a:tr>
              <a:tr h="328558"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</a:tr>
              <a:tr h="328558"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</a:tr>
              <a:tr h="328558"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</a:tr>
              <a:tr h="328558"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</a:tr>
              <a:tr h="328558"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</a:tr>
              <a:tr h="328558"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</a:tr>
              <a:tr h="328558"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</a:tr>
              <a:tr h="328558"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</a:tr>
              <a:tr h="328558"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</a:tr>
              <a:tr h="328558"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5" name="Прямая со стрелкой 4"/>
          <p:cNvCxnSpPr/>
          <p:nvPr/>
        </p:nvCxnSpPr>
        <p:spPr>
          <a:xfrm>
            <a:off x="5143504" y="3724277"/>
            <a:ext cx="3571900" cy="1588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rot="5400000" flipH="1" flipV="1">
            <a:off x="3624710" y="3286136"/>
            <a:ext cx="6572272" cy="1588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9050" y="142852"/>
            <a:ext cx="5572132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93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itchFamily="18" charset="0"/>
              </a:rPr>
              <a:t>Постройте график  функции</a:t>
            </a:r>
          </a:p>
          <a:p>
            <a:pPr marL="0" marR="0" lvl="0" indent="1793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0" marR="0" lvl="0" indent="1793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itchFamily="18" charset="0"/>
              </a:rPr>
              <a:t> 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itchFamily="18" charset="0"/>
              </a:rPr>
              <a:t> 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itchFamily="18" charset="0"/>
              </a:rPr>
              <a:t> 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cs typeface="Times New Roman" pitchFamily="18" charset="0"/>
            </a:endParaRPr>
          </a:p>
          <a:p>
            <a:pPr marL="0" marR="0" lvl="0" indent="1793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itchFamily="18" charset="0"/>
              </a:rPr>
              <a:t>и определите, при каких          значениях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itchFamily="18" charset="0"/>
              </a:rPr>
              <a:t>k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itchFamily="18" charset="0"/>
              </a:rPr>
              <a:t>построенный график будет иметь одну общую точку с прямой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itchFamily="18" charset="0"/>
              </a:rPr>
              <a:t> у =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cs typeface="Times New Roman" pitchFamily="18" charset="0"/>
              </a:rPr>
              <a:t>kx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itchFamily="18" charset="0"/>
              </a:rPr>
              <a:t>.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itchFamily="18" charset="0"/>
              </a:rPr>
              <a:t> </a:t>
            </a:r>
            <a:endParaRPr lang="ru-RU" sz="2400" dirty="0" smtClean="0">
              <a:cs typeface="Arial" pitchFamily="34" charset="0"/>
            </a:endParaRPr>
          </a:p>
          <a:p>
            <a:pPr marL="0" marR="0" lvl="0" indent="1793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itchFamily="18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028" name="AutoShape 4" descr="https://oge.sdamgia.ru/formula/svg/ed/edac15508f0e0648cb01dde0b42e9aeb.svg"/>
          <p:cNvSpPr>
            <a:spLocks noChangeAspect="1" noChangeArrowheads="1"/>
          </p:cNvSpPr>
          <p:nvPr/>
        </p:nvSpPr>
        <p:spPr bwMode="auto">
          <a:xfrm>
            <a:off x="20447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9" name="AutoShape 5" descr="https://oge.sdamgia.ru/formula/svg/8c/8ce4b16b22b58894aa86c421e8759df3.svg"/>
          <p:cNvSpPr>
            <a:spLocks noChangeAspect="1" noChangeArrowheads="1"/>
          </p:cNvSpPr>
          <p:nvPr/>
        </p:nvSpPr>
        <p:spPr bwMode="auto">
          <a:xfrm>
            <a:off x="440372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oge.sdamgia.ru/formula/svg/62/624990db4b5fbcc7ac4962dfff4592ee.svg"/>
          <p:cNvSpPr>
            <a:spLocks noChangeAspect="1" noChangeArrowheads="1"/>
          </p:cNvSpPr>
          <p:nvPr/>
        </p:nvSpPr>
        <p:spPr bwMode="auto">
          <a:xfrm>
            <a:off x="4989513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" name="Объект 1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5175" y="593725"/>
            <a:ext cx="3490913" cy="782638"/>
          </a:xfrm>
          <a:prstGeom prst="rect">
            <a:avLst/>
          </a:prstGeom>
          <a:noFill/>
        </p:spPr>
      </p:pic>
      <p:pic>
        <p:nvPicPr>
          <p:cNvPr id="18" name="Объект 17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66888" y="4786313"/>
            <a:ext cx="1346200" cy="487362"/>
          </a:xfrm>
          <a:prstGeom prst="rect">
            <a:avLst/>
          </a:prstGeom>
          <a:noFill/>
        </p:spPr>
      </p:pic>
      <p:cxnSp>
        <p:nvCxnSpPr>
          <p:cNvPr id="26" name="Прямая соединительная линия 25"/>
          <p:cNvCxnSpPr/>
          <p:nvPr/>
        </p:nvCxnSpPr>
        <p:spPr>
          <a:xfrm rot="5400000">
            <a:off x="5672930" y="3213892"/>
            <a:ext cx="1000132" cy="1588"/>
          </a:xfrm>
          <a:prstGeom prst="line">
            <a:avLst/>
          </a:prstGeom>
          <a:ln w="19050">
            <a:solidFill>
              <a:schemeClr val="accent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5400000" flipH="1" flipV="1">
            <a:off x="5286380" y="2214554"/>
            <a:ext cx="3643338" cy="250033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" name="Объект 43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423158" y="3351146"/>
            <a:ext cx="396156" cy="391448"/>
          </a:xfrm>
          <a:prstGeom prst="rect">
            <a:avLst/>
          </a:prstGeom>
          <a:noFill/>
        </p:spPr>
      </p:pic>
      <p:pic>
        <p:nvPicPr>
          <p:cNvPr id="45" name="Объект 44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54805" y="47625"/>
            <a:ext cx="436562" cy="462034"/>
          </a:xfrm>
          <a:prstGeom prst="rect">
            <a:avLst/>
          </a:prstGeom>
          <a:noFill/>
        </p:spPr>
      </p:pic>
      <p:pic>
        <p:nvPicPr>
          <p:cNvPr id="1035" name="Object 11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857884" y="5195268"/>
            <a:ext cx="820738" cy="320675"/>
          </a:xfrm>
          <a:prstGeom prst="rect">
            <a:avLst/>
          </a:prstGeom>
          <a:noFill/>
        </p:spPr>
      </p:pic>
      <p:pic>
        <p:nvPicPr>
          <p:cNvPr id="47" name="Object 11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748478" y="3714752"/>
            <a:ext cx="200025" cy="252408"/>
          </a:xfrm>
          <a:prstGeom prst="rect">
            <a:avLst/>
          </a:prstGeom>
          <a:noFill/>
        </p:spPr>
      </p:pic>
      <p:pic>
        <p:nvPicPr>
          <p:cNvPr id="48" name="Object 11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572264" y="4091624"/>
            <a:ext cx="320675" cy="260350"/>
          </a:xfrm>
          <a:prstGeom prst="rect">
            <a:avLst/>
          </a:prstGeom>
          <a:noFill/>
        </p:spPr>
      </p:pic>
      <p:pic>
        <p:nvPicPr>
          <p:cNvPr id="49" name="Object 11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273925" y="3723771"/>
            <a:ext cx="139700" cy="233870"/>
          </a:xfrm>
          <a:prstGeom prst="rect">
            <a:avLst/>
          </a:prstGeom>
          <a:noFill/>
        </p:spPr>
      </p:pic>
      <p:pic>
        <p:nvPicPr>
          <p:cNvPr id="1039" name="Object 11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913579" y="3161792"/>
            <a:ext cx="139700" cy="233870"/>
          </a:xfrm>
          <a:prstGeom prst="rect">
            <a:avLst/>
          </a:prstGeom>
          <a:noFill/>
        </p:spPr>
      </p:pic>
      <p:sp>
        <p:nvSpPr>
          <p:cNvPr id="54" name="TextBox 53"/>
          <p:cNvSpPr txBox="1"/>
          <p:nvPr/>
        </p:nvSpPr>
        <p:spPr>
          <a:xfrm>
            <a:off x="785786" y="5643578"/>
            <a:ext cx="27638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Ответ:  </a:t>
            </a:r>
            <a:r>
              <a:rPr lang="en-US" sz="2400" dirty="0" smtClean="0"/>
              <a:t> </a:t>
            </a:r>
            <a:r>
              <a:rPr lang="ru-RU" sz="2400" dirty="0" smtClean="0"/>
              <a:t>-</a:t>
            </a:r>
            <a:r>
              <a:rPr lang="en-US" sz="2400" dirty="0" smtClean="0"/>
              <a:t> 1,5</a:t>
            </a:r>
            <a:r>
              <a:rPr lang="ru-RU" sz="2400" dirty="0" smtClean="0"/>
              <a:t>; </a:t>
            </a:r>
            <a:r>
              <a:rPr lang="en-US" sz="2400" dirty="0" smtClean="0"/>
              <a:t>1,5</a:t>
            </a:r>
            <a:r>
              <a:rPr lang="ru-RU" sz="2400" dirty="0" smtClean="0"/>
              <a:t>  </a:t>
            </a:r>
            <a:endParaRPr lang="ru-RU" sz="2400" dirty="0"/>
          </a:p>
        </p:txBody>
      </p:sp>
      <p:sp>
        <p:nvSpPr>
          <p:cNvPr id="28" name="TextBox 27"/>
          <p:cNvSpPr txBox="1"/>
          <p:nvPr/>
        </p:nvSpPr>
        <p:spPr>
          <a:xfrm>
            <a:off x="142844" y="3009897"/>
            <a:ext cx="374173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/>
            <a:r>
              <a:rPr lang="ru-RU" sz="2400" dirty="0" smtClean="0"/>
              <a:t>1) Область определения</a:t>
            </a:r>
          </a:p>
          <a:p>
            <a:pPr marL="457200" indent="-457200"/>
            <a:r>
              <a:rPr lang="ru-RU" sz="2400" dirty="0" smtClean="0"/>
              <a:t>     функции:</a:t>
            </a:r>
            <a:endParaRPr lang="ru-RU" sz="2400" dirty="0"/>
          </a:p>
        </p:txBody>
      </p:sp>
      <p:pic>
        <p:nvPicPr>
          <p:cNvPr id="1042" name="Object 7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2219325" y="2928938"/>
            <a:ext cx="1711325" cy="922337"/>
          </a:xfrm>
          <a:prstGeom prst="rect">
            <a:avLst/>
          </a:prstGeom>
          <a:noFill/>
        </p:spPr>
      </p:pic>
      <p:sp>
        <p:nvSpPr>
          <p:cNvPr id="29" name="TextBox 28"/>
          <p:cNvSpPr txBox="1"/>
          <p:nvPr/>
        </p:nvSpPr>
        <p:spPr>
          <a:xfrm>
            <a:off x="142844" y="3857628"/>
            <a:ext cx="41312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/>
            <a:r>
              <a:rPr lang="ru-RU" sz="2400" dirty="0" smtClean="0"/>
              <a:t>2) Упростим правую часть </a:t>
            </a:r>
          </a:p>
          <a:p>
            <a:pPr marL="457200" indent="-457200"/>
            <a:r>
              <a:rPr lang="ru-RU" sz="2400" dirty="0" smtClean="0"/>
              <a:t>    формулы:</a:t>
            </a:r>
            <a:endParaRPr lang="ru-RU" sz="2400" dirty="0"/>
          </a:p>
        </p:txBody>
      </p:sp>
      <p:grpSp>
        <p:nvGrpSpPr>
          <p:cNvPr id="63" name="Группа 62"/>
          <p:cNvGrpSpPr/>
          <p:nvPr/>
        </p:nvGrpSpPr>
        <p:grpSpPr>
          <a:xfrm>
            <a:off x="5815650" y="804844"/>
            <a:ext cx="2202512" cy="3318034"/>
            <a:chOff x="5815650" y="804844"/>
            <a:chExt cx="2202512" cy="3318034"/>
          </a:xfrm>
        </p:grpSpPr>
        <p:grpSp>
          <p:nvGrpSpPr>
            <p:cNvPr id="2" name="Группа 55"/>
            <p:cNvGrpSpPr/>
            <p:nvPr/>
          </p:nvGrpSpPr>
          <p:grpSpPr>
            <a:xfrm>
              <a:off x="5815650" y="804844"/>
              <a:ext cx="2202512" cy="3299791"/>
              <a:chOff x="5796500" y="1065475"/>
              <a:chExt cx="2202512" cy="3299791"/>
            </a:xfrm>
          </p:grpSpPr>
          <p:sp>
            <p:nvSpPr>
              <p:cNvPr id="43" name="Полилиния 42"/>
              <p:cNvSpPr/>
              <p:nvPr/>
            </p:nvSpPr>
            <p:spPr>
              <a:xfrm>
                <a:off x="5796500" y="1082094"/>
                <a:ext cx="1100146" cy="3278197"/>
              </a:xfrm>
              <a:custGeom>
                <a:avLst/>
                <a:gdLst>
                  <a:gd name="connsiteX0" fmla="*/ 0 w 1097280"/>
                  <a:gd name="connsiteY0" fmla="*/ 0 h 3291840"/>
                  <a:gd name="connsiteX1" fmla="*/ 381662 w 1097280"/>
                  <a:gd name="connsiteY1" fmla="*/ 1836751 h 3291840"/>
                  <a:gd name="connsiteX2" fmla="*/ 747422 w 1097280"/>
                  <a:gd name="connsiteY2" fmla="*/ 2926080 h 3291840"/>
                  <a:gd name="connsiteX3" fmla="*/ 1097280 w 1097280"/>
                  <a:gd name="connsiteY3" fmla="*/ 3291840 h 3291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97280" h="3291840">
                    <a:moveTo>
                      <a:pt x="0" y="0"/>
                    </a:moveTo>
                    <a:cubicBezTo>
                      <a:pt x="128546" y="674535"/>
                      <a:pt x="257092" y="1349071"/>
                      <a:pt x="381662" y="1836751"/>
                    </a:cubicBezTo>
                    <a:cubicBezTo>
                      <a:pt x="506232" y="2324431"/>
                      <a:pt x="628152" y="2683565"/>
                      <a:pt x="747422" y="2926080"/>
                    </a:cubicBezTo>
                    <a:cubicBezTo>
                      <a:pt x="866692" y="3168595"/>
                      <a:pt x="981986" y="3230217"/>
                      <a:pt x="1097280" y="3291840"/>
                    </a:cubicBezTo>
                  </a:path>
                </a:pathLst>
              </a:custGeom>
              <a:ln w="254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5" name="Полилиния 54"/>
              <p:cNvSpPr/>
              <p:nvPr/>
            </p:nvSpPr>
            <p:spPr>
              <a:xfrm>
                <a:off x="6901732" y="1065475"/>
                <a:ext cx="1097280" cy="3299791"/>
              </a:xfrm>
              <a:custGeom>
                <a:avLst/>
                <a:gdLst>
                  <a:gd name="connsiteX0" fmla="*/ 1097280 w 1097280"/>
                  <a:gd name="connsiteY0" fmla="*/ 0 h 3299791"/>
                  <a:gd name="connsiteX1" fmla="*/ 739471 w 1097280"/>
                  <a:gd name="connsiteY1" fmla="*/ 1836751 h 3299791"/>
                  <a:gd name="connsiteX2" fmla="*/ 373711 w 1097280"/>
                  <a:gd name="connsiteY2" fmla="*/ 2934031 h 3299791"/>
                  <a:gd name="connsiteX3" fmla="*/ 0 w 1097280"/>
                  <a:gd name="connsiteY3" fmla="*/ 3299791 h 32997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97280" h="3299791">
                    <a:moveTo>
                      <a:pt x="1097280" y="0"/>
                    </a:moveTo>
                    <a:cubicBezTo>
                      <a:pt x="978673" y="673873"/>
                      <a:pt x="860066" y="1347746"/>
                      <a:pt x="739471" y="1836751"/>
                    </a:cubicBezTo>
                    <a:cubicBezTo>
                      <a:pt x="618876" y="2325756"/>
                      <a:pt x="496956" y="2690191"/>
                      <a:pt x="373711" y="2934031"/>
                    </a:cubicBezTo>
                    <a:cubicBezTo>
                      <a:pt x="250466" y="3177871"/>
                      <a:pt x="125233" y="3238831"/>
                      <a:pt x="0" y="3299791"/>
                    </a:cubicBezTo>
                  </a:path>
                </a:pathLst>
              </a:custGeom>
              <a:ln w="254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27" name="Овал 26"/>
            <p:cNvSpPr/>
            <p:nvPr/>
          </p:nvSpPr>
          <p:spPr>
            <a:xfrm flipH="1">
              <a:off x="6892166" y="4071942"/>
              <a:ext cx="45719" cy="50936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33" name="Object 11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826136" y="3768725"/>
            <a:ext cx="360362" cy="260350"/>
          </a:xfrm>
          <a:prstGeom prst="rect">
            <a:avLst/>
          </a:prstGeom>
          <a:noFill/>
        </p:spPr>
      </p:pic>
      <p:pic>
        <p:nvPicPr>
          <p:cNvPr id="34" name="Object 11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645479" y="3708554"/>
            <a:ext cx="200025" cy="260350"/>
          </a:xfrm>
          <a:prstGeom prst="rect">
            <a:avLst/>
          </a:prstGeom>
          <a:noFill/>
        </p:spPr>
      </p:pic>
      <p:sp>
        <p:nvSpPr>
          <p:cNvPr id="36" name="Управляющая кнопка: сведения 35">
            <a:hlinkClick r:id="rId15" action="ppaction://hlinksldjump" highlightClick="1"/>
          </p:cNvPr>
          <p:cNvSpPr/>
          <p:nvPr/>
        </p:nvSpPr>
        <p:spPr>
          <a:xfrm>
            <a:off x="357158" y="4786322"/>
            <a:ext cx="542350" cy="542350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7" name="Прямая соединительная линия 36"/>
          <p:cNvCxnSpPr/>
          <p:nvPr/>
        </p:nvCxnSpPr>
        <p:spPr>
          <a:xfrm rot="5400000">
            <a:off x="7144562" y="3250826"/>
            <a:ext cx="1000132" cy="1588"/>
          </a:xfrm>
          <a:prstGeom prst="line">
            <a:avLst/>
          </a:prstGeom>
          <a:ln w="19050">
            <a:solidFill>
              <a:schemeClr val="accent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rot="10800000">
            <a:off x="6235284" y="2624160"/>
            <a:ext cx="695758" cy="7147"/>
          </a:xfrm>
          <a:prstGeom prst="line">
            <a:avLst/>
          </a:prstGeom>
          <a:ln w="19050">
            <a:solidFill>
              <a:schemeClr val="accent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rot="10800000" flipV="1">
            <a:off x="6911458" y="2631123"/>
            <a:ext cx="714380" cy="1"/>
          </a:xfrm>
          <a:prstGeom prst="line">
            <a:avLst/>
          </a:prstGeom>
          <a:ln w="19050">
            <a:solidFill>
              <a:schemeClr val="accent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Овал 30"/>
          <p:cNvSpPr/>
          <p:nvPr/>
        </p:nvSpPr>
        <p:spPr>
          <a:xfrm>
            <a:off x="7581579" y="2571744"/>
            <a:ext cx="128582" cy="128582"/>
          </a:xfrm>
          <a:prstGeom prst="ellipse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2" name="Object 11"/>
          <p:cNvPicPr>
            <a:picLocks noChangeAspect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6930337" y="2379987"/>
            <a:ext cx="179387" cy="279400"/>
          </a:xfrm>
          <a:prstGeom prst="rect">
            <a:avLst/>
          </a:prstGeom>
          <a:noFill/>
        </p:spPr>
      </p:pic>
      <p:cxnSp>
        <p:nvCxnSpPr>
          <p:cNvPr id="52" name="Прямая соединительная линия 51"/>
          <p:cNvCxnSpPr/>
          <p:nvPr/>
        </p:nvCxnSpPr>
        <p:spPr>
          <a:xfrm rot="16200000" flipV="1">
            <a:off x="5036347" y="2393149"/>
            <a:ext cx="3500462" cy="2286016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Овал 31"/>
          <p:cNvSpPr/>
          <p:nvPr/>
        </p:nvSpPr>
        <p:spPr>
          <a:xfrm>
            <a:off x="6106702" y="2571744"/>
            <a:ext cx="128582" cy="128582"/>
          </a:xfrm>
          <a:prstGeom prst="ellipse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" name="Object 11"/>
          <p:cNvPicPr>
            <a:picLocks noChangeAspect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7621053" y="4564466"/>
            <a:ext cx="981075" cy="320675"/>
          </a:xfrm>
          <a:prstGeom prst="rect">
            <a:avLst/>
          </a:prstGeom>
          <a:noFill/>
        </p:spPr>
      </p:pic>
      <p:sp>
        <p:nvSpPr>
          <p:cNvPr id="46" name="Управляющая кнопка: настраиваемая 45">
            <a:hlinkClick r:id="rId18" action="ppaction://hlinksldjump" highlightClick="1"/>
          </p:cNvPr>
          <p:cNvSpPr/>
          <p:nvPr/>
        </p:nvSpPr>
        <p:spPr>
          <a:xfrm>
            <a:off x="6749034" y="6205861"/>
            <a:ext cx="2410910" cy="423748"/>
          </a:xfrm>
          <a:prstGeom prst="actionButtonBlank">
            <a:avLst/>
          </a:prstGeom>
          <a:solidFill>
            <a:srgbClr val="CBF29C"/>
          </a:solidFill>
          <a:ln>
            <a:solidFill>
              <a:srgbClr val="B1EB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</a:rPr>
              <a:t>вернуться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9166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6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28" grpId="0"/>
      <p:bldP spid="29" grpId="0"/>
      <p:bldP spid="36" grpId="0" animBg="1"/>
      <p:bldP spid="31" grpId="0" animBg="1"/>
      <p:bldP spid="32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072066" y="71414"/>
          <a:ext cx="3672000" cy="6583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7200"/>
                <a:gridCol w="367200"/>
                <a:gridCol w="367200"/>
                <a:gridCol w="367200"/>
                <a:gridCol w="367200"/>
                <a:gridCol w="367200"/>
                <a:gridCol w="367200"/>
                <a:gridCol w="367200"/>
                <a:gridCol w="367200"/>
                <a:gridCol w="367200"/>
              </a:tblGrid>
              <a:tr h="328558"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</a:tr>
              <a:tr h="328558"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</a:tr>
              <a:tr h="328558"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</a:tr>
              <a:tr h="328558"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</a:tr>
              <a:tr h="328558"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</a:tr>
              <a:tr h="328558"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</a:tr>
              <a:tr h="328558"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</a:tr>
              <a:tr h="328558"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</a:tr>
              <a:tr h="328558"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</a:tr>
              <a:tr h="328558"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</a:tr>
              <a:tr h="328558"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</a:tr>
              <a:tr h="328558"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</a:tr>
              <a:tr h="328558"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</a:tr>
              <a:tr h="328558"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</a:tr>
              <a:tr h="328558"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</a:tr>
              <a:tr h="328558"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</a:tr>
              <a:tr h="328558"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</a:tr>
              <a:tr h="328558"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5" name="Прямая со стрелкой 4"/>
          <p:cNvCxnSpPr/>
          <p:nvPr/>
        </p:nvCxnSpPr>
        <p:spPr>
          <a:xfrm>
            <a:off x="5143504" y="3724277"/>
            <a:ext cx="3571900" cy="1588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rot="5400000" flipH="1" flipV="1">
            <a:off x="3624710" y="3286136"/>
            <a:ext cx="6572272" cy="1588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142852"/>
            <a:ext cx="5572132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93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itchFamily="18" charset="0"/>
              </a:rPr>
              <a:t>Постройте график  функции</a:t>
            </a:r>
          </a:p>
          <a:p>
            <a:pPr marL="0" marR="0" lvl="0" indent="1793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0" marR="0" lvl="0" indent="1793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itchFamily="18" charset="0"/>
              </a:rPr>
              <a:t> 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itchFamily="18" charset="0"/>
              </a:rPr>
              <a:t> 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itchFamily="18" charset="0"/>
              </a:rPr>
              <a:t> 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cs typeface="Times New Roman" pitchFamily="18" charset="0"/>
            </a:endParaRPr>
          </a:p>
          <a:p>
            <a:pPr marL="0" marR="0" lvl="0" indent="1793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itchFamily="18" charset="0"/>
              </a:rPr>
              <a:t>и определите, при каких          значениях параметра с</a:t>
            </a:r>
            <a:r>
              <a:rPr lang="en-US" sz="2400" dirty="0" smtClean="0">
                <a:cs typeface="Arial" pitchFamily="34" charset="0"/>
              </a:rPr>
              <a:t> </a:t>
            </a:r>
            <a:endParaRPr lang="ru-RU" sz="2400" dirty="0" smtClean="0">
              <a:cs typeface="Arial" pitchFamily="34" charset="0"/>
            </a:endParaRPr>
          </a:p>
          <a:p>
            <a:pPr marL="0" marR="0" lvl="0" indent="1793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itchFamily="18" charset="0"/>
              </a:rPr>
              <a:t>прямая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itchFamily="18" charset="0"/>
              </a:rPr>
              <a:t> y=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itchFamily="18" charset="0"/>
              </a:rPr>
              <a:t>с</a:t>
            </a:r>
            <a:r>
              <a:rPr lang="en-US" sz="2400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itchFamily="18" charset="0"/>
              </a:rPr>
              <a:t>имеет с графиком ровно одну общую точку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028" name="AutoShape 4" descr="https://oge.sdamgia.ru/formula/svg/ed/edac15508f0e0648cb01dde0b42e9aeb.svg"/>
          <p:cNvSpPr>
            <a:spLocks noChangeAspect="1" noChangeArrowheads="1"/>
          </p:cNvSpPr>
          <p:nvPr/>
        </p:nvSpPr>
        <p:spPr bwMode="auto">
          <a:xfrm>
            <a:off x="20447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9" name="AutoShape 5" descr="https://oge.sdamgia.ru/formula/svg/8c/8ce4b16b22b58894aa86c421e8759df3.svg"/>
          <p:cNvSpPr>
            <a:spLocks noChangeAspect="1" noChangeArrowheads="1"/>
          </p:cNvSpPr>
          <p:nvPr/>
        </p:nvSpPr>
        <p:spPr bwMode="auto">
          <a:xfrm>
            <a:off x="440372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oge.sdamgia.ru/formula/svg/62/624990db4b5fbcc7ac4962dfff4592ee.svg"/>
          <p:cNvSpPr>
            <a:spLocks noChangeAspect="1" noChangeArrowheads="1"/>
          </p:cNvSpPr>
          <p:nvPr/>
        </p:nvSpPr>
        <p:spPr bwMode="auto">
          <a:xfrm>
            <a:off x="4989513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" name="Объект 1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571480"/>
            <a:ext cx="2160588" cy="828675"/>
          </a:xfrm>
          <a:prstGeom prst="rect">
            <a:avLst/>
          </a:prstGeom>
          <a:noFill/>
        </p:spPr>
      </p:pic>
      <p:pic>
        <p:nvPicPr>
          <p:cNvPr id="18" name="Объект 17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00166" y="4786322"/>
            <a:ext cx="1879600" cy="487362"/>
          </a:xfrm>
          <a:prstGeom prst="rect">
            <a:avLst/>
          </a:prstGeom>
          <a:noFill/>
        </p:spPr>
      </p:pic>
      <p:cxnSp>
        <p:nvCxnSpPr>
          <p:cNvPr id="26" name="Прямая соединительная линия 25"/>
          <p:cNvCxnSpPr/>
          <p:nvPr/>
        </p:nvCxnSpPr>
        <p:spPr>
          <a:xfrm rot="5400000">
            <a:off x="5966627" y="4856966"/>
            <a:ext cx="2286016" cy="1588"/>
          </a:xfrm>
          <a:prstGeom prst="line">
            <a:avLst/>
          </a:prstGeom>
          <a:ln w="19050">
            <a:solidFill>
              <a:schemeClr val="accent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5357818" y="6000768"/>
            <a:ext cx="2643206" cy="1588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" name="Объект 43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423158" y="3351146"/>
            <a:ext cx="396156" cy="391448"/>
          </a:xfrm>
          <a:prstGeom prst="rect">
            <a:avLst/>
          </a:prstGeom>
          <a:noFill/>
        </p:spPr>
      </p:pic>
      <p:pic>
        <p:nvPicPr>
          <p:cNvPr id="45" name="Объект 44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54805" y="47625"/>
            <a:ext cx="436562" cy="462034"/>
          </a:xfrm>
          <a:prstGeom prst="rect">
            <a:avLst/>
          </a:prstGeom>
          <a:noFill/>
        </p:spPr>
      </p:pic>
      <p:pic>
        <p:nvPicPr>
          <p:cNvPr id="1035" name="Object 11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931043" y="3443288"/>
            <a:ext cx="360362" cy="320675"/>
          </a:xfrm>
          <a:prstGeom prst="rect">
            <a:avLst/>
          </a:prstGeom>
          <a:noFill/>
        </p:spPr>
      </p:pic>
      <p:pic>
        <p:nvPicPr>
          <p:cNvPr id="47" name="Object 11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748478" y="3714752"/>
            <a:ext cx="200025" cy="252408"/>
          </a:xfrm>
          <a:prstGeom prst="rect">
            <a:avLst/>
          </a:prstGeom>
          <a:noFill/>
        </p:spPr>
      </p:pic>
      <p:pic>
        <p:nvPicPr>
          <p:cNvPr id="48" name="Object 11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276988" y="5910280"/>
            <a:ext cx="661987" cy="320675"/>
          </a:xfrm>
          <a:prstGeom prst="rect">
            <a:avLst/>
          </a:prstGeom>
          <a:noFill/>
        </p:spPr>
      </p:pic>
      <p:pic>
        <p:nvPicPr>
          <p:cNvPr id="49" name="Object 11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273925" y="3723771"/>
            <a:ext cx="139700" cy="233870"/>
          </a:xfrm>
          <a:prstGeom prst="rect">
            <a:avLst/>
          </a:prstGeom>
          <a:noFill/>
        </p:spPr>
      </p:pic>
      <p:pic>
        <p:nvPicPr>
          <p:cNvPr id="1039" name="Object 11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913579" y="3161792"/>
            <a:ext cx="139700" cy="233870"/>
          </a:xfrm>
          <a:prstGeom prst="rect">
            <a:avLst/>
          </a:prstGeom>
          <a:noFill/>
        </p:spPr>
      </p:pic>
      <p:sp>
        <p:nvSpPr>
          <p:cNvPr id="54" name="TextBox 53"/>
          <p:cNvSpPr txBox="1"/>
          <p:nvPr/>
        </p:nvSpPr>
        <p:spPr>
          <a:xfrm>
            <a:off x="1071538" y="5643578"/>
            <a:ext cx="25747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Ответ:  с = -6,25 </a:t>
            </a:r>
            <a:endParaRPr lang="ru-RU" sz="2400" dirty="0"/>
          </a:p>
        </p:txBody>
      </p:sp>
      <p:sp>
        <p:nvSpPr>
          <p:cNvPr id="28" name="TextBox 27"/>
          <p:cNvSpPr txBox="1"/>
          <p:nvPr/>
        </p:nvSpPr>
        <p:spPr>
          <a:xfrm>
            <a:off x="142844" y="3009897"/>
            <a:ext cx="374173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/>
            <a:r>
              <a:rPr lang="ru-RU" sz="2400" dirty="0" smtClean="0"/>
              <a:t>1) Область определения</a:t>
            </a:r>
          </a:p>
          <a:p>
            <a:pPr marL="457200" indent="-457200"/>
            <a:r>
              <a:rPr lang="ru-RU" sz="2400" dirty="0" smtClean="0"/>
              <a:t>     функции:</a:t>
            </a:r>
            <a:endParaRPr lang="ru-RU" sz="2400" dirty="0"/>
          </a:p>
        </p:txBody>
      </p:sp>
      <p:pic>
        <p:nvPicPr>
          <p:cNvPr id="1042" name="Object 7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2285984" y="2928934"/>
            <a:ext cx="1711325" cy="922338"/>
          </a:xfrm>
          <a:prstGeom prst="rect">
            <a:avLst/>
          </a:prstGeom>
          <a:noFill/>
        </p:spPr>
      </p:pic>
      <p:sp>
        <p:nvSpPr>
          <p:cNvPr id="29" name="TextBox 28"/>
          <p:cNvSpPr txBox="1"/>
          <p:nvPr/>
        </p:nvSpPr>
        <p:spPr>
          <a:xfrm>
            <a:off x="142844" y="3857628"/>
            <a:ext cx="41312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/>
            <a:r>
              <a:rPr lang="ru-RU" sz="2400" dirty="0" smtClean="0"/>
              <a:t>2) Упростим правую часть </a:t>
            </a:r>
          </a:p>
          <a:p>
            <a:pPr marL="457200" indent="-457200"/>
            <a:r>
              <a:rPr lang="ru-RU" sz="2400" dirty="0" smtClean="0"/>
              <a:t>    формулы:</a:t>
            </a:r>
            <a:endParaRPr lang="ru-RU" sz="2400" dirty="0"/>
          </a:p>
        </p:txBody>
      </p:sp>
      <p:cxnSp>
        <p:nvCxnSpPr>
          <p:cNvPr id="41" name="Прямая соединительная линия 40"/>
          <p:cNvCxnSpPr/>
          <p:nvPr/>
        </p:nvCxnSpPr>
        <p:spPr>
          <a:xfrm rot="10800000">
            <a:off x="6929454" y="6000768"/>
            <a:ext cx="214314" cy="1588"/>
          </a:xfrm>
          <a:prstGeom prst="line">
            <a:avLst/>
          </a:prstGeom>
          <a:ln w="19050">
            <a:solidFill>
              <a:schemeClr val="accent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" name="Группа 55"/>
          <p:cNvGrpSpPr/>
          <p:nvPr/>
        </p:nvGrpSpPr>
        <p:grpSpPr>
          <a:xfrm>
            <a:off x="5979488" y="2714620"/>
            <a:ext cx="2202512" cy="3299791"/>
            <a:chOff x="5796500" y="1065475"/>
            <a:chExt cx="2202512" cy="3299791"/>
          </a:xfrm>
        </p:grpSpPr>
        <p:sp>
          <p:nvSpPr>
            <p:cNvPr id="43" name="Полилиния 42"/>
            <p:cNvSpPr/>
            <p:nvPr/>
          </p:nvSpPr>
          <p:spPr>
            <a:xfrm>
              <a:off x="5796500" y="1082094"/>
              <a:ext cx="1100146" cy="3278197"/>
            </a:xfrm>
            <a:custGeom>
              <a:avLst/>
              <a:gdLst>
                <a:gd name="connsiteX0" fmla="*/ 0 w 1097280"/>
                <a:gd name="connsiteY0" fmla="*/ 0 h 3291840"/>
                <a:gd name="connsiteX1" fmla="*/ 381662 w 1097280"/>
                <a:gd name="connsiteY1" fmla="*/ 1836751 h 3291840"/>
                <a:gd name="connsiteX2" fmla="*/ 747422 w 1097280"/>
                <a:gd name="connsiteY2" fmla="*/ 2926080 h 3291840"/>
                <a:gd name="connsiteX3" fmla="*/ 1097280 w 1097280"/>
                <a:gd name="connsiteY3" fmla="*/ 3291840 h 3291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97280" h="3291840">
                  <a:moveTo>
                    <a:pt x="0" y="0"/>
                  </a:moveTo>
                  <a:cubicBezTo>
                    <a:pt x="128546" y="674535"/>
                    <a:pt x="257092" y="1349071"/>
                    <a:pt x="381662" y="1836751"/>
                  </a:cubicBezTo>
                  <a:cubicBezTo>
                    <a:pt x="506232" y="2324431"/>
                    <a:pt x="628152" y="2683565"/>
                    <a:pt x="747422" y="2926080"/>
                  </a:cubicBezTo>
                  <a:cubicBezTo>
                    <a:pt x="866692" y="3168595"/>
                    <a:pt x="981986" y="3230217"/>
                    <a:pt x="1097280" y="3291840"/>
                  </a:cubicBezTo>
                </a:path>
              </a:pathLst>
            </a:custGeom>
            <a:ln w="25400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Полилиния 54"/>
            <p:cNvSpPr/>
            <p:nvPr/>
          </p:nvSpPr>
          <p:spPr>
            <a:xfrm>
              <a:off x="6901732" y="1065475"/>
              <a:ext cx="1097280" cy="3299791"/>
            </a:xfrm>
            <a:custGeom>
              <a:avLst/>
              <a:gdLst>
                <a:gd name="connsiteX0" fmla="*/ 1097280 w 1097280"/>
                <a:gd name="connsiteY0" fmla="*/ 0 h 3299791"/>
                <a:gd name="connsiteX1" fmla="*/ 739471 w 1097280"/>
                <a:gd name="connsiteY1" fmla="*/ 1836751 h 3299791"/>
                <a:gd name="connsiteX2" fmla="*/ 373711 w 1097280"/>
                <a:gd name="connsiteY2" fmla="*/ 2934031 h 3299791"/>
                <a:gd name="connsiteX3" fmla="*/ 0 w 1097280"/>
                <a:gd name="connsiteY3" fmla="*/ 3299791 h 3299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97280" h="3299791">
                  <a:moveTo>
                    <a:pt x="1097280" y="0"/>
                  </a:moveTo>
                  <a:cubicBezTo>
                    <a:pt x="978673" y="673873"/>
                    <a:pt x="860066" y="1347746"/>
                    <a:pt x="739471" y="1836751"/>
                  </a:cubicBezTo>
                  <a:cubicBezTo>
                    <a:pt x="618876" y="2325756"/>
                    <a:pt x="496956" y="2690191"/>
                    <a:pt x="373711" y="2934031"/>
                  </a:cubicBezTo>
                  <a:cubicBezTo>
                    <a:pt x="250466" y="3177871"/>
                    <a:pt x="125233" y="3238831"/>
                    <a:pt x="0" y="3299791"/>
                  </a:cubicBezTo>
                </a:path>
              </a:pathLst>
            </a:custGeom>
            <a:ln w="25400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Овал 26"/>
          <p:cNvSpPr/>
          <p:nvPr/>
        </p:nvSpPr>
        <p:spPr>
          <a:xfrm>
            <a:off x="7072329" y="5967434"/>
            <a:ext cx="71438" cy="71438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7943871" y="3652839"/>
            <a:ext cx="128582" cy="128582"/>
          </a:xfrm>
          <a:prstGeom prst="ellipse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6110305" y="3652839"/>
            <a:ext cx="128582" cy="128582"/>
          </a:xfrm>
          <a:prstGeom prst="ellipse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3" name="Object 11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826136" y="3768725"/>
            <a:ext cx="360362" cy="260350"/>
          </a:xfrm>
          <a:prstGeom prst="rect">
            <a:avLst/>
          </a:prstGeom>
          <a:noFill/>
        </p:spPr>
      </p:pic>
      <p:pic>
        <p:nvPicPr>
          <p:cNvPr id="34" name="Object 11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8051800" y="3776663"/>
            <a:ext cx="180975" cy="280987"/>
          </a:xfrm>
          <a:prstGeom prst="rect">
            <a:avLst/>
          </a:prstGeom>
          <a:noFill/>
        </p:spPr>
      </p:pic>
      <p:sp>
        <p:nvSpPr>
          <p:cNvPr id="36" name="Управляющая кнопка: сведения 35">
            <a:hlinkClick r:id="rId15" action="ppaction://hlinksldjump" highlightClick="1"/>
          </p:cNvPr>
          <p:cNvSpPr/>
          <p:nvPr/>
        </p:nvSpPr>
        <p:spPr>
          <a:xfrm>
            <a:off x="357158" y="4786322"/>
            <a:ext cx="542350" cy="542350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Управляющая кнопка: настраиваемая 36">
            <a:hlinkClick r:id="rId16" action="ppaction://hlinksldjump" highlightClick="1"/>
          </p:cNvPr>
          <p:cNvSpPr/>
          <p:nvPr/>
        </p:nvSpPr>
        <p:spPr>
          <a:xfrm>
            <a:off x="6749034" y="6361192"/>
            <a:ext cx="2410910" cy="423748"/>
          </a:xfrm>
          <a:prstGeom prst="actionButtonBlank">
            <a:avLst/>
          </a:prstGeom>
          <a:solidFill>
            <a:srgbClr val="CBF29C"/>
          </a:solidFill>
          <a:ln>
            <a:solidFill>
              <a:srgbClr val="B1EB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</a:rPr>
              <a:t>вернуться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9578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28" grpId="0"/>
      <p:bldP spid="29" grpId="0"/>
      <p:bldP spid="27" grpId="0" animBg="1"/>
      <p:bldP spid="31" grpId="0" animBg="1"/>
      <p:bldP spid="32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072066" y="1071546"/>
          <a:ext cx="3672000" cy="3657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7200"/>
                <a:gridCol w="367200"/>
                <a:gridCol w="367200"/>
                <a:gridCol w="367200"/>
                <a:gridCol w="367200"/>
                <a:gridCol w="367200"/>
                <a:gridCol w="367200"/>
                <a:gridCol w="367200"/>
                <a:gridCol w="367200"/>
                <a:gridCol w="367200"/>
              </a:tblGrid>
              <a:tr h="328558"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</a:tr>
              <a:tr h="328558"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</a:tr>
              <a:tr h="328558"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</a:tr>
              <a:tr h="328558"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</a:tr>
              <a:tr h="328558"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</a:tr>
              <a:tr h="328558"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</a:tr>
              <a:tr h="328558"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</a:tr>
              <a:tr h="328558"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</a:tr>
              <a:tr h="328558"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</a:tr>
              <a:tr h="328558"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5" name="Прямая со стрелкой 4"/>
          <p:cNvCxnSpPr/>
          <p:nvPr/>
        </p:nvCxnSpPr>
        <p:spPr>
          <a:xfrm>
            <a:off x="5072066" y="2891762"/>
            <a:ext cx="3571900" cy="1588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rot="5400000" flipH="1" flipV="1">
            <a:off x="5300101" y="2750339"/>
            <a:ext cx="3214710" cy="1588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142852"/>
            <a:ext cx="557213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93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itchFamily="18" charset="0"/>
              </a:rPr>
              <a:t>Постройте график  функции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itchFamily="18" charset="0"/>
              </a:rPr>
              <a:t> 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itchFamily="18" charset="0"/>
              </a:rPr>
              <a:t> 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itchFamily="18" charset="0"/>
              </a:rPr>
              <a:t> 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cs typeface="Times New Roman" pitchFamily="18" charset="0"/>
            </a:endParaRPr>
          </a:p>
          <a:p>
            <a:pPr marL="0" marR="0" lvl="0" indent="1793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itchFamily="18" charset="0"/>
              </a:rPr>
              <a:t>и определите, при каких        значениях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itchFamily="18" charset="0"/>
              </a:rPr>
              <a:t>k</a:t>
            </a:r>
            <a:r>
              <a:rPr lang="en-US" sz="2400" dirty="0" smtClean="0"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itchFamily="18" charset="0"/>
              </a:rPr>
              <a:t>прямая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itchFamily="18" charset="0"/>
              </a:rPr>
              <a:t> y=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cs typeface="Times New Roman" pitchFamily="18" charset="0"/>
              </a:rPr>
              <a:t>kx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itchFamily="18" charset="0"/>
              </a:rPr>
              <a:t>имеет</a:t>
            </a:r>
          </a:p>
          <a:p>
            <a:pPr marL="0" marR="0" lvl="0" indent="1793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itchFamily="18" charset="0"/>
              </a:rPr>
              <a:t> с графиком ровно </a:t>
            </a:r>
            <a:r>
              <a:rPr lang="ru-RU" sz="2400" dirty="0" smtClean="0">
                <a:solidFill>
                  <a:srgbClr val="000000"/>
                </a:solidFill>
                <a:cs typeface="Times New Roman" pitchFamily="18" charset="0"/>
              </a:rPr>
              <a:t>три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itchFamily="18" charset="0"/>
              </a:rPr>
              <a:t> общие    точки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028" name="AutoShape 4" descr="https://oge.sdamgia.ru/formula/svg/ed/edac15508f0e0648cb01dde0b42e9aeb.svg"/>
          <p:cNvSpPr>
            <a:spLocks noChangeAspect="1" noChangeArrowheads="1"/>
          </p:cNvSpPr>
          <p:nvPr/>
        </p:nvSpPr>
        <p:spPr bwMode="auto">
          <a:xfrm>
            <a:off x="20447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9" name="AutoShape 5" descr="https://oge.sdamgia.ru/formula/svg/8c/8ce4b16b22b58894aa86c421e8759df3.svg"/>
          <p:cNvSpPr>
            <a:spLocks noChangeAspect="1" noChangeArrowheads="1"/>
          </p:cNvSpPr>
          <p:nvPr/>
        </p:nvSpPr>
        <p:spPr bwMode="auto">
          <a:xfrm>
            <a:off x="440372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oge.sdamgia.ru/formula/svg/62/624990db4b5fbcc7ac4962dfff4592ee.svg"/>
          <p:cNvSpPr>
            <a:spLocks noChangeAspect="1" noChangeArrowheads="1"/>
          </p:cNvSpPr>
          <p:nvPr/>
        </p:nvSpPr>
        <p:spPr bwMode="auto">
          <a:xfrm>
            <a:off x="4989513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" name="Объект 1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0" y="188913"/>
            <a:ext cx="1946275" cy="473075"/>
          </a:xfrm>
          <a:prstGeom prst="rect">
            <a:avLst/>
          </a:prstGeom>
          <a:noFill/>
        </p:spPr>
      </p:pic>
      <p:cxnSp>
        <p:nvCxnSpPr>
          <p:cNvPr id="30" name="Прямая соединительная линия 29"/>
          <p:cNvCxnSpPr/>
          <p:nvPr/>
        </p:nvCxnSpPr>
        <p:spPr>
          <a:xfrm>
            <a:off x="5075059" y="1807192"/>
            <a:ext cx="3643338" cy="1588"/>
          </a:xfrm>
          <a:prstGeom prst="line">
            <a:avLst/>
          </a:prstGeom>
          <a:ln w="38100">
            <a:solidFill>
              <a:srgbClr val="7030A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" name="Объект 4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23158" y="2951096"/>
            <a:ext cx="396156" cy="391448"/>
          </a:xfrm>
          <a:prstGeom prst="rect">
            <a:avLst/>
          </a:prstGeom>
          <a:noFill/>
        </p:spPr>
      </p:pic>
      <p:pic>
        <p:nvPicPr>
          <p:cNvPr id="45" name="Объект 44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81763" y="1058033"/>
            <a:ext cx="436562" cy="462034"/>
          </a:xfrm>
          <a:prstGeom prst="rect">
            <a:avLst/>
          </a:prstGeom>
          <a:noFill/>
        </p:spPr>
      </p:pic>
      <p:pic>
        <p:nvPicPr>
          <p:cNvPr id="47" name="Object 11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956425" y="2890840"/>
            <a:ext cx="200025" cy="252408"/>
          </a:xfrm>
          <a:prstGeom prst="rect">
            <a:avLst/>
          </a:prstGeom>
          <a:noFill/>
        </p:spPr>
      </p:pic>
      <p:pic>
        <p:nvPicPr>
          <p:cNvPr id="48" name="Object 11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600572" y="3224458"/>
            <a:ext cx="319087" cy="260350"/>
          </a:xfrm>
          <a:prstGeom prst="rect">
            <a:avLst/>
          </a:prstGeom>
          <a:noFill/>
        </p:spPr>
      </p:pic>
      <p:pic>
        <p:nvPicPr>
          <p:cNvPr id="49" name="Object 11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257226" y="2867845"/>
            <a:ext cx="139700" cy="233870"/>
          </a:xfrm>
          <a:prstGeom prst="rect">
            <a:avLst/>
          </a:prstGeom>
          <a:noFill/>
        </p:spPr>
      </p:pic>
      <p:pic>
        <p:nvPicPr>
          <p:cNvPr id="1039" name="Object 11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937659" y="2299232"/>
            <a:ext cx="139700" cy="233870"/>
          </a:xfrm>
          <a:prstGeom prst="rect">
            <a:avLst/>
          </a:prstGeom>
          <a:noFill/>
        </p:spPr>
      </p:pic>
      <p:sp>
        <p:nvSpPr>
          <p:cNvPr id="28" name="TextBox 27"/>
          <p:cNvSpPr txBox="1"/>
          <p:nvPr/>
        </p:nvSpPr>
        <p:spPr>
          <a:xfrm>
            <a:off x="142844" y="2071678"/>
            <a:ext cx="374173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/>
            <a:r>
              <a:rPr lang="ru-RU" sz="2400" dirty="0" smtClean="0"/>
              <a:t>1) Область определения</a:t>
            </a:r>
          </a:p>
          <a:p>
            <a:pPr marL="457200" indent="-457200"/>
            <a:r>
              <a:rPr lang="ru-RU" sz="2400" dirty="0" smtClean="0"/>
              <a:t>функции: </a:t>
            </a:r>
            <a:r>
              <a:rPr lang="ru-RU" sz="2400" i="1" dirty="0" smtClean="0"/>
              <a:t> </a:t>
            </a:r>
            <a:endParaRPr lang="ru-RU" sz="2400" i="1" dirty="0"/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>
            <a:off x="5143504" y="2893309"/>
            <a:ext cx="2928958" cy="1588"/>
          </a:xfrm>
          <a:prstGeom prst="line">
            <a:avLst/>
          </a:prstGeom>
          <a:ln w="34925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2714612" y="6000768"/>
            <a:ext cx="28921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Ответ:  -1,5 </a:t>
            </a:r>
            <a:r>
              <a:rPr lang="en-US" sz="2400" dirty="0" smtClean="0"/>
              <a:t>&lt; k &lt; 0</a:t>
            </a:r>
            <a:endParaRPr lang="ru-RU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214470" y="3000372"/>
            <a:ext cx="4216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/>
            <a:r>
              <a:rPr lang="ru-RU" sz="2400" dirty="0" smtClean="0"/>
              <a:t>2) Упростим правую часть  </a:t>
            </a:r>
          </a:p>
          <a:p>
            <a:pPr marL="457200" indent="-457200"/>
            <a:r>
              <a:rPr lang="ru-RU" sz="2400" dirty="0" smtClean="0"/>
              <a:t>формулы:</a:t>
            </a:r>
            <a:endParaRPr lang="ru-RU" sz="2400" dirty="0"/>
          </a:p>
        </p:txBody>
      </p:sp>
      <p:pic>
        <p:nvPicPr>
          <p:cNvPr id="55" name="Object 11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836618" y="2624909"/>
            <a:ext cx="357188" cy="260350"/>
          </a:xfrm>
          <a:prstGeom prst="rect">
            <a:avLst/>
          </a:prstGeom>
          <a:noFill/>
        </p:spPr>
      </p:pic>
      <p:cxnSp>
        <p:nvCxnSpPr>
          <p:cNvPr id="61" name="Прямая соединительная линия 60"/>
          <p:cNvCxnSpPr/>
          <p:nvPr/>
        </p:nvCxnSpPr>
        <p:spPr>
          <a:xfrm>
            <a:off x="5103965" y="1807192"/>
            <a:ext cx="1071570" cy="1588"/>
          </a:xfrm>
          <a:prstGeom prst="line">
            <a:avLst/>
          </a:prstGeom>
          <a:ln w="38100">
            <a:solidFill>
              <a:srgbClr val="7030A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Объект 35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700854" y="2436508"/>
            <a:ext cx="1958975" cy="511182"/>
          </a:xfrm>
          <a:prstGeom prst="rect">
            <a:avLst/>
          </a:prstGeom>
          <a:noFill/>
        </p:spPr>
      </p:pic>
      <p:sp>
        <p:nvSpPr>
          <p:cNvPr id="37" name="Управляющая кнопка: сведения 36">
            <a:hlinkClick r:id="rId12" action="ppaction://hlinksldjump"/>
          </p:cNvPr>
          <p:cNvSpPr/>
          <p:nvPr/>
        </p:nvSpPr>
        <p:spPr>
          <a:xfrm>
            <a:off x="2000232" y="3429000"/>
            <a:ext cx="685226" cy="613788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8" name="Группа 34"/>
          <p:cNvGrpSpPr/>
          <p:nvPr/>
        </p:nvGrpSpPr>
        <p:grpSpPr>
          <a:xfrm>
            <a:off x="642910" y="4429132"/>
            <a:ext cx="3562194" cy="1214446"/>
            <a:chOff x="571472" y="5286388"/>
            <a:chExt cx="3562194" cy="1214446"/>
          </a:xfrm>
        </p:grpSpPr>
        <p:sp>
          <p:nvSpPr>
            <p:cNvPr id="40" name="TextBox 39"/>
            <p:cNvSpPr txBox="1"/>
            <p:nvPr/>
          </p:nvSpPr>
          <p:spPr>
            <a:xfrm>
              <a:off x="571472" y="5286388"/>
              <a:ext cx="3562194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             </a:t>
              </a:r>
              <a:r>
                <a:rPr lang="ru-RU" sz="2400" dirty="0" smtClean="0"/>
                <a:t>3,  </a:t>
              </a:r>
              <a:r>
                <a:rPr lang="ru-RU" sz="2400" dirty="0" err="1" smtClean="0"/>
                <a:t>х</a:t>
              </a:r>
              <a:r>
                <a:rPr lang="ru-RU" sz="2400" dirty="0" smtClean="0"/>
                <a:t> </a:t>
              </a:r>
              <a:r>
                <a:rPr lang="en-US" sz="2400" dirty="0" smtClean="0"/>
                <a:t>&lt; -</a:t>
              </a:r>
              <a:r>
                <a:rPr lang="ru-RU" sz="2400" dirty="0" smtClean="0"/>
                <a:t>2;</a:t>
              </a:r>
              <a:endParaRPr lang="en-US" sz="2400" dirty="0" smtClean="0"/>
            </a:p>
            <a:p>
              <a:r>
                <a:rPr lang="en-US" sz="2400" dirty="0" smtClean="0"/>
                <a:t>           </a:t>
              </a:r>
              <a:r>
                <a:rPr lang="ru-RU" sz="2400" dirty="0" smtClean="0"/>
                <a:t>-2х - 1, -2 ≤ </a:t>
              </a:r>
              <a:r>
                <a:rPr lang="ru-RU" sz="2400" dirty="0" err="1" smtClean="0"/>
                <a:t>х</a:t>
              </a:r>
              <a:r>
                <a:rPr lang="ru-RU" sz="2400" dirty="0" smtClean="0"/>
                <a:t> </a:t>
              </a:r>
              <a:r>
                <a:rPr lang="en-US" sz="2400" dirty="0" smtClean="0"/>
                <a:t>&lt; </a:t>
              </a:r>
              <a:r>
                <a:rPr lang="ru-RU" sz="2400" dirty="0" smtClean="0"/>
                <a:t>1;</a:t>
              </a:r>
              <a:endParaRPr lang="en-US" sz="2400" dirty="0" smtClean="0"/>
            </a:p>
            <a:p>
              <a:r>
                <a:rPr lang="en-US" sz="2400" dirty="0" smtClean="0"/>
                <a:t>            </a:t>
              </a:r>
              <a:r>
                <a:rPr lang="ru-RU" sz="2400" dirty="0" smtClean="0"/>
                <a:t>-3,  </a:t>
              </a:r>
              <a:r>
                <a:rPr lang="ru-RU" sz="2400" dirty="0" err="1" smtClean="0"/>
                <a:t>х</a:t>
              </a:r>
              <a:r>
                <a:rPr lang="ru-RU" sz="2400" dirty="0" smtClean="0"/>
                <a:t> </a:t>
              </a:r>
              <a:r>
                <a:rPr lang="en-US" sz="2400" dirty="0" smtClean="0"/>
                <a:t> ≥ 3</a:t>
              </a:r>
              <a:endParaRPr lang="ru-RU" sz="2400" dirty="0"/>
            </a:p>
          </p:txBody>
        </p:sp>
        <p:sp>
          <p:nvSpPr>
            <p:cNvPr id="41" name="Левая фигурная скобка 40"/>
            <p:cNvSpPr/>
            <p:nvPr/>
          </p:nvSpPr>
          <p:spPr>
            <a:xfrm>
              <a:off x="1285852" y="5286388"/>
              <a:ext cx="285752" cy="1214446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714348" y="5675477"/>
              <a:ext cx="62068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dirty="0" smtClean="0"/>
                <a:t>у =</a:t>
              </a:r>
              <a:endParaRPr lang="ru-RU" sz="2400" dirty="0"/>
            </a:p>
          </p:txBody>
        </p:sp>
      </p:grpSp>
      <p:pic>
        <p:nvPicPr>
          <p:cNvPr id="56" name="Object 11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938963" y="1525555"/>
            <a:ext cx="179387" cy="280988"/>
          </a:xfrm>
          <a:prstGeom prst="rect">
            <a:avLst/>
          </a:prstGeom>
          <a:noFill/>
        </p:spPr>
      </p:pic>
      <p:pic>
        <p:nvPicPr>
          <p:cNvPr id="59" name="Object 11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6554788" y="3986995"/>
            <a:ext cx="358775" cy="280988"/>
          </a:xfrm>
          <a:prstGeom prst="rect">
            <a:avLst/>
          </a:prstGeom>
          <a:noFill/>
        </p:spPr>
      </p:pic>
      <p:cxnSp>
        <p:nvCxnSpPr>
          <p:cNvPr id="62" name="Прямая соединительная линия 61"/>
          <p:cNvCxnSpPr/>
          <p:nvPr/>
        </p:nvCxnSpPr>
        <p:spPr>
          <a:xfrm rot="16200000" flipH="1">
            <a:off x="5107785" y="2107397"/>
            <a:ext cx="3286148" cy="1643074"/>
          </a:xfrm>
          <a:prstGeom prst="line">
            <a:avLst/>
          </a:prstGeom>
          <a:ln w="38100">
            <a:solidFill>
              <a:srgbClr val="7030A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Прямая соединительная линия 109"/>
          <p:cNvCxnSpPr/>
          <p:nvPr/>
        </p:nvCxnSpPr>
        <p:spPr>
          <a:xfrm rot="16200000" flipH="1">
            <a:off x="5627239" y="2341101"/>
            <a:ext cx="2207334" cy="1111476"/>
          </a:xfrm>
          <a:prstGeom prst="line">
            <a:avLst/>
          </a:prstGeom>
          <a:ln w="38100">
            <a:solidFill>
              <a:srgbClr val="7030A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Прямая соединительная линия 115"/>
          <p:cNvCxnSpPr/>
          <p:nvPr/>
        </p:nvCxnSpPr>
        <p:spPr>
          <a:xfrm>
            <a:off x="5143504" y="4000504"/>
            <a:ext cx="3643338" cy="1588"/>
          </a:xfrm>
          <a:prstGeom prst="line">
            <a:avLst/>
          </a:prstGeom>
          <a:ln w="38100">
            <a:solidFill>
              <a:srgbClr val="7030A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Прямая соединительная линия 116"/>
          <p:cNvCxnSpPr/>
          <p:nvPr/>
        </p:nvCxnSpPr>
        <p:spPr>
          <a:xfrm>
            <a:off x="7268648" y="4000504"/>
            <a:ext cx="1357322" cy="1588"/>
          </a:xfrm>
          <a:prstGeom prst="line">
            <a:avLst/>
          </a:prstGeom>
          <a:ln w="38100">
            <a:solidFill>
              <a:srgbClr val="7030A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Прямая соединительная линия 136"/>
          <p:cNvCxnSpPr/>
          <p:nvPr/>
        </p:nvCxnSpPr>
        <p:spPr>
          <a:xfrm rot="16200000" flipH="1">
            <a:off x="5322099" y="1750207"/>
            <a:ext cx="3286148" cy="2357454"/>
          </a:xfrm>
          <a:prstGeom prst="line">
            <a:avLst/>
          </a:prstGeom>
          <a:ln w="34925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Прямая соединительная линия 142"/>
          <p:cNvCxnSpPr/>
          <p:nvPr/>
        </p:nvCxnSpPr>
        <p:spPr>
          <a:xfrm>
            <a:off x="5572132" y="1643050"/>
            <a:ext cx="2857520" cy="2643206"/>
          </a:xfrm>
          <a:prstGeom prst="line">
            <a:avLst/>
          </a:prstGeom>
          <a:ln w="34925">
            <a:solidFill>
              <a:srgbClr val="00B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Прямая соединительная линия 145"/>
          <p:cNvCxnSpPr/>
          <p:nvPr/>
        </p:nvCxnSpPr>
        <p:spPr>
          <a:xfrm>
            <a:off x="5000628" y="1500174"/>
            <a:ext cx="3714776" cy="2714644"/>
          </a:xfrm>
          <a:prstGeom prst="line">
            <a:avLst/>
          </a:prstGeom>
          <a:ln w="34925">
            <a:solidFill>
              <a:srgbClr val="00B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3" name="Объект 152"/>
          <p:cNvPicPr>
            <a:picLocks noChangeAspect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5104495" y="2928933"/>
            <a:ext cx="765935" cy="392815"/>
          </a:xfrm>
          <a:prstGeom prst="rect">
            <a:avLst/>
          </a:prstGeom>
          <a:noFill/>
        </p:spPr>
      </p:pic>
      <p:pic>
        <p:nvPicPr>
          <p:cNvPr id="154" name="Объект 153"/>
          <p:cNvPicPr>
            <a:picLocks noChangeAspect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6786578" y="4321881"/>
            <a:ext cx="1278607" cy="374649"/>
          </a:xfrm>
          <a:prstGeom prst="rect">
            <a:avLst/>
          </a:prstGeom>
          <a:noFill/>
        </p:spPr>
      </p:pic>
      <p:sp>
        <p:nvSpPr>
          <p:cNvPr id="43" name="Управляющая кнопка: настраиваемая 42">
            <a:hlinkClick r:id="rId17" action="ppaction://hlinksldjump" highlightClick="1"/>
          </p:cNvPr>
          <p:cNvSpPr/>
          <p:nvPr/>
        </p:nvSpPr>
        <p:spPr>
          <a:xfrm>
            <a:off x="6749034" y="6205861"/>
            <a:ext cx="2410910" cy="423748"/>
          </a:xfrm>
          <a:prstGeom prst="actionButtonBlank">
            <a:avLst/>
          </a:prstGeom>
          <a:solidFill>
            <a:srgbClr val="CBF29C"/>
          </a:solidFill>
          <a:ln>
            <a:solidFill>
              <a:srgbClr val="B1EB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</a:rPr>
              <a:t>вернуться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4858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6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5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3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76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7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2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7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2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7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54" grpId="0"/>
      <p:bldP spid="39" grpId="0"/>
      <p:bldP spid="37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Object 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42852"/>
            <a:ext cx="3487737" cy="1751013"/>
          </a:xfrm>
          <a:prstGeom prst="rect">
            <a:avLst/>
          </a:prstGeom>
          <a:noFill/>
        </p:spPr>
      </p:pic>
      <p:pic>
        <p:nvPicPr>
          <p:cNvPr id="3" name="Object 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214290"/>
            <a:ext cx="3392487" cy="1323975"/>
          </a:xfrm>
          <a:prstGeom prst="rect">
            <a:avLst/>
          </a:prstGeom>
          <a:noFill/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5143504" y="1785926"/>
            <a:ext cx="2928958" cy="1588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Овал 7"/>
          <p:cNvSpPr/>
          <p:nvPr/>
        </p:nvSpPr>
        <p:spPr>
          <a:xfrm>
            <a:off x="5500694" y="1714488"/>
            <a:ext cx="128582" cy="128582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7215206" y="1714488"/>
            <a:ext cx="128582" cy="128582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6429388" y="1714488"/>
            <a:ext cx="128582" cy="128582"/>
          </a:xfrm>
          <a:prstGeom prst="ellipse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214942" y="1857364"/>
            <a:ext cx="7152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-3,5</a:t>
            </a:r>
            <a:endParaRPr lang="ru-RU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6929454" y="1857364"/>
            <a:ext cx="7152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 3,5</a:t>
            </a:r>
            <a:endParaRPr lang="ru-RU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6215074" y="1857364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0</a:t>
            </a:r>
            <a:endParaRPr lang="ru-RU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5143504" y="1428736"/>
            <a:ext cx="2872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-</a:t>
            </a:r>
            <a:endParaRPr lang="ru-RU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5857884" y="1500174"/>
            <a:ext cx="3706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+</a:t>
            </a:r>
            <a:endParaRPr lang="ru-RU" sz="2400" dirty="0"/>
          </a:p>
        </p:txBody>
      </p:sp>
      <p:sp>
        <p:nvSpPr>
          <p:cNvPr id="19" name="TextBox 18"/>
          <p:cNvSpPr txBox="1"/>
          <p:nvPr/>
        </p:nvSpPr>
        <p:spPr>
          <a:xfrm>
            <a:off x="6715140" y="1428736"/>
            <a:ext cx="2872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-</a:t>
            </a:r>
            <a:endParaRPr lang="ru-RU" sz="2400" dirty="0"/>
          </a:p>
        </p:txBody>
      </p:sp>
      <p:sp>
        <p:nvSpPr>
          <p:cNvPr id="20" name="TextBox 19"/>
          <p:cNvSpPr txBox="1"/>
          <p:nvPr/>
        </p:nvSpPr>
        <p:spPr>
          <a:xfrm>
            <a:off x="7429520" y="1500174"/>
            <a:ext cx="3706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+</a:t>
            </a:r>
            <a:endParaRPr lang="ru-RU" sz="2400" dirty="0"/>
          </a:p>
        </p:txBody>
      </p:sp>
      <p:pic>
        <p:nvPicPr>
          <p:cNvPr id="22" name="Object 7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2428868"/>
            <a:ext cx="6929486" cy="3929063"/>
          </a:xfrm>
          <a:prstGeom prst="rect">
            <a:avLst/>
          </a:prstGeom>
          <a:noFill/>
        </p:spPr>
      </p:pic>
      <p:sp>
        <p:nvSpPr>
          <p:cNvPr id="21" name="Управляющая кнопка: возврат 20">
            <a:hlinkClick r:id="rId5" action="ppaction://hlinksldjump" highlightClick="1"/>
          </p:cNvPr>
          <p:cNvSpPr/>
          <p:nvPr/>
        </p:nvSpPr>
        <p:spPr>
          <a:xfrm>
            <a:off x="214282" y="6000768"/>
            <a:ext cx="685226" cy="68522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3510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Object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5463" y="857250"/>
            <a:ext cx="5319712" cy="2928938"/>
          </a:xfrm>
          <a:prstGeom prst="rect">
            <a:avLst/>
          </a:prstGeom>
          <a:noFill/>
        </p:spPr>
      </p:pic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1571604" y="4286256"/>
          <a:ext cx="5873791" cy="8558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9" name="Формула" r:id="rId4" imgW="1854000" imgH="228600" progId="Equation.3">
                  <p:embed/>
                </p:oleObj>
              </mc:Choice>
              <mc:Fallback>
                <p:oleObj name="Формула" r:id="rId4" imgW="18540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71604" y="4286256"/>
                        <a:ext cx="5873791" cy="855833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Управляющая кнопка: возврат 5">
            <a:hlinkClick r:id="rId6" action="ppaction://hlinksldjump" highlightClick="1"/>
          </p:cNvPr>
          <p:cNvSpPr/>
          <p:nvPr/>
        </p:nvSpPr>
        <p:spPr>
          <a:xfrm>
            <a:off x="214282" y="6000768"/>
            <a:ext cx="685226" cy="68522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4330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Object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36700" y="785813"/>
            <a:ext cx="5961063" cy="3387725"/>
          </a:xfrm>
          <a:prstGeom prst="rect">
            <a:avLst/>
          </a:prstGeom>
          <a:noFill/>
        </p:spPr>
      </p:pic>
      <p:sp>
        <p:nvSpPr>
          <p:cNvPr id="4" name="Управляющая кнопка: возврат 3">
            <a:hlinkClick r:id="rId3" action="ppaction://hlinksldjump" highlightClick="1"/>
          </p:cNvPr>
          <p:cNvSpPr/>
          <p:nvPr/>
        </p:nvSpPr>
        <p:spPr>
          <a:xfrm>
            <a:off x="214282" y="6000768"/>
            <a:ext cx="685226" cy="68522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9401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Прямая соединительная линия 21"/>
          <p:cNvCxnSpPr/>
          <p:nvPr/>
        </p:nvCxnSpPr>
        <p:spPr>
          <a:xfrm rot="5400000">
            <a:off x="1747173" y="1713694"/>
            <a:ext cx="1143008" cy="1588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1071538" y="357166"/>
            <a:ext cx="32832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0000"/>
                </a:solidFill>
                <a:cs typeface="Times New Roman" pitchFamily="18" charset="0"/>
              </a:rPr>
              <a:t>у </a:t>
            </a:r>
            <a:r>
              <a:rPr lang="ru-RU" sz="2400" dirty="0" err="1" smtClean="0">
                <a:solidFill>
                  <a:srgbClr val="000000"/>
                </a:solidFill>
                <a:cs typeface="Times New Roman" pitchFamily="18" charset="0"/>
              </a:rPr>
              <a:t>=│х</a:t>
            </a:r>
            <a:r>
              <a:rPr lang="ru-RU" sz="2400" dirty="0" smtClean="0">
                <a:solidFill>
                  <a:srgbClr val="000000"/>
                </a:solidFill>
                <a:cs typeface="Times New Roman" pitchFamily="18" charset="0"/>
              </a:rPr>
              <a:t> – 1│ - </a:t>
            </a:r>
            <a:r>
              <a:rPr lang="ru-RU" sz="2400" dirty="0" err="1" smtClean="0">
                <a:solidFill>
                  <a:srgbClr val="000000"/>
                </a:solidFill>
                <a:cs typeface="Times New Roman" pitchFamily="18" charset="0"/>
              </a:rPr>
              <a:t>│х</a:t>
            </a:r>
            <a:r>
              <a:rPr lang="ru-RU" sz="2400" dirty="0" smtClean="0">
                <a:solidFill>
                  <a:srgbClr val="000000"/>
                </a:solidFill>
                <a:cs typeface="Times New Roman" pitchFamily="18" charset="0"/>
              </a:rPr>
              <a:t> + 2│</a:t>
            </a:r>
            <a:r>
              <a:rPr lang="en-US" sz="2400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endParaRPr lang="ru-RU" sz="2400" dirty="0"/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1000100" y="1428736"/>
            <a:ext cx="4572032" cy="1588"/>
          </a:xfrm>
          <a:prstGeom prst="straightConnector1">
            <a:avLst/>
          </a:prstGeom>
          <a:ln w="254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>
            <a:off x="1000100" y="2071678"/>
            <a:ext cx="4572032" cy="1588"/>
          </a:xfrm>
          <a:prstGeom prst="straightConnector1">
            <a:avLst/>
          </a:prstGeom>
          <a:ln w="254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Овал 7"/>
          <p:cNvSpPr/>
          <p:nvPr/>
        </p:nvSpPr>
        <p:spPr>
          <a:xfrm>
            <a:off x="2285984" y="2023990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3571868" y="1378564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3714744" y="1357298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1</a:t>
            </a:r>
            <a:endParaRPr lang="ru-RU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2428860" y="2000240"/>
            <a:ext cx="4587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-2</a:t>
            </a:r>
            <a:endParaRPr lang="ru-RU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5286380" y="1357298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err="1" smtClean="0"/>
              <a:t>х</a:t>
            </a:r>
            <a:endParaRPr lang="ru-RU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5357818" y="2000240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err="1" smtClean="0"/>
              <a:t>х</a:t>
            </a:r>
            <a:endParaRPr lang="ru-RU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2928926" y="928670"/>
            <a:ext cx="2872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-</a:t>
            </a:r>
            <a:endParaRPr lang="ru-RU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3928682" y="928670"/>
            <a:ext cx="3706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+</a:t>
            </a:r>
            <a:endParaRPr lang="ru-RU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2928926" y="1571612"/>
            <a:ext cx="3706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+</a:t>
            </a:r>
            <a:endParaRPr lang="ru-RU" sz="2400" dirty="0"/>
          </a:p>
        </p:txBody>
      </p:sp>
      <p:sp>
        <p:nvSpPr>
          <p:cNvPr id="20" name="TextBox 19"/>
          <p:cNvSpPr txBox="1"/>
          <p:nvPr/>
        </p:nvSpPr>
        <p:spPr>
          <a:xfrm>
            <a:off x="1785918" y="1571612"/>
            <a:ext cx="2872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-</a:t>
            </a:r>
            <a:endParaRPr lang="ru-RU" sz="2400" dirty="0"/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 rot="5400000">
            <a:off x="3024908" y="1713694"/>
            <a:ext cx="1143008" cy="1588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785918" y="928670"/>
            <a:ext cx="2872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-</a:t>
            </a:r>
            <a:endParaRPr lang="ru-RU" sz="2400" dirty="0"/>
          </a:p>
        </p:txBody>
      </p:sp>
      <p:sp>
        <p:nvSpPr>
          <p:cNvPr id="27" name="TextBox 26"/>
          <p:cNvSpPr txBox="1"/>
          <p:nvPr/>
        </p:nvSpPr>
        <p:spPr>
          <a:xfrm>
            <a:off x="3928870" y="1583487"/>
            <a:ext cx="3706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+</a:t>
            </a:r>
            <a:endParaRPr lang="ru-RU" sz="2400" dirty="0"/>
          </a:p>
        </p:txBody>
      </p:sp>
      <p:sp>
        <p:nvSpPr>
          <p:cNvPr id="28" name="TextBox 27"/>
          <p:cNvSpPr txBox="1"/>
          <p:nvPr/>
        </p:nvSpPr>
        <p:spPr>
          <a:xfrm>
            <a:off x="357158" y="2571744"/>
            <a:ext cx="53783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Если </a:t>
            </a:r>
            <a:r>
              <a:rPr lang="ru-RU" sz="2400" dirty="0" err="1" smtClean="0"/>
              <a:t>х</a:t>
            </a:r>
            <a:r>
              <a:rPr lang="ru-RU" sz="2400" dirty="0" smtClean="0"/>
              <a:t> </a:t>
            </a:r>
            <a:r>
              <a:rPr lang="en-US" sz="2400" dirty="0" smtClean="0"/>
              <a:t>&lt; -</a:t>
            </a:r>
            <a:r>
              <a:rPr lang="ru-RU" sz="2400" dirty="0" smtClean="0"/>
              <a:t>2, то у = 1 - </a:t>
            </a:r>
            <a:r>
              <a:rPr lang="ru-RU" sz="2400" dirty="0" err="1" smtClean="0"/>
              <a:t>х</a:t>
            </a:r>
            <a:r>
              <a:rPr lang="ru-RU" sz="2400" dirty="0" smtClean="0"/>
              <a:t> - (- </a:t>
            </a:r>
            <a:r>
              <a:rPr lang="ru-RU" sz="2400" dirty="0" err="1" smtClean="0"/>
              <a:t>х</a:t>
            </a:r>
            <a:r>
              <a:rPr lang="ru-RU" sz="2400" dirty="0" smtClean="0"/>
              <a:t> - 2 ) = 3</a:t>
            </a:r>
            <a:endParaRPr lang="ru-RU" sz="2400" dirty="0"/>
          </a:p>
        </p:txBody>
      </p:sp>
      <p:sp>
        <p:nvSpPr>
          <p:cNvPr id="29" name="TextBox 28"/>
          <p:cNvSpPr txBox="1"/>
          <p:nvPr/>
        </p:nvSpPr>
        <p:spPr>
          <a:xfrm>
            <a:off x="343532" y="3214686"/>
            <a:ext cx="66656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Если -2 ≤ </a:t>
            </a:r>
            <a:r>
              <a:rPr lang="ru-RU" sz="2400" dirty="0" err="1" smtClean="0"/>
              <a:t>х</a:t>
            </a:r>
            <a:r>
              <a:rPr lang="ru-RU" sz="2400" dirty="0" smtClean="0"/>
              <a:t> </a:t>
            </a:r>
            <a:r>
              <a:rPr lang="en-US" sz="2400" dirty="0" smtClean="0"/>
              <a:t>&lt; </a:t>
            </a:r>
            <a:r>
              <a:rPr lang="ru-RU" sz="2400" dirty="0" smtClean="0"/>
              <a:t>1, то у = 1 - </a:t>
            </a:r>
            <a:r>
              <a:rPr lang="ru-RU" sz="2400" dirty="0" err="1" smtClean="0"/>
              <a:t>х</a:t>
            </a:r>
            <a:r>
              <a:rPr lang="ru-RU" sz="2400" dirty="0" smtClean="0"/>
              <a:t> - (</a:t>
            </a:r>
            <a:r>
              <a:rPr lang="ru-RU" sz="2400" dirty="0" err="1" smtClean="0"/>
              <a:t>х</a:t>
            </a:r>
            <a:r>
              <a:rPr lang="ru-RU" sz="2400" dirty="0" smtClean="0"/>
              <a:t>  + 2) = -2х - 1  </a:t>
            </a:r>
            <a:endParaRPr lang="ru-RU" sz="2400" dirty="0"/>
          </a:p>
        </p:txBody>
      </p:sp>
      <p:sp>
        <p:nvSpPr>
          <p:cNvPr id="31" name="TextBox 30"/>
          <p:cNvSpPr txBox="1"/>
          <p:nvPr/>
        </p:nvSpPr>
        <p:spPr>
          <a:xfrm>
            <a:off x="372438" y="3786190"/>
            <a:ext cx="54264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Если  </a:t>
            </a:r>
            <a:r>
              <a:rPr lang="ru-RU" sz="2400" dirty="0" err="1" smtClean="0"/>
              <a:t>х</a:t>
            </a:r>
            <a:r>
              <a:rPr lang="ru-RU" sz="2400" dirty="0" smtClean="0"/>
              <a:t> </a:t>
            </a:r>
            <a:r>
              <a:rPr lang="en-US" sz="2400" dirty="0" smtClean="0"/>
              <a:t> ≥ </a:t>
            </a:r>
            <a:r>
              <a:rPr lang="ru-RU" sz="2400" dirty="0" smtClean="0"/>
              <a:t>1, то у = </a:t>
            </a:r>
            <a:r>
              <a:rPr lang="ru-RU" sz="2400" dirty="0" err="1" smtClean="0"/>
              <a:t>х</a:t>
            </a:r>
            <a:r>
              <a:rPr lang="ru-RU" sz="2400" dirty="0" smtClean="0"/>
              <a:t> - 1 - (</a:t>
            </a:r>
            <a:r>
              <a:rPr lang="ru-RU" sz="2400" dirty="0" err="1" smtClean="0"/>
              <a:t>х</a:t>
            </a:r>
            <a:r>
              <a:rPr lang="ru-RU" sz="2400" dirty="0" smtClean="0"/>
              <a:t>  + 2) = -3</a:t>
            </a:r>
            <a:endParaRPr lang="ru-RU" sz="2400" dirty="0"/>
          </a:p>
        </p:txBody>
      </p:sp>
      <p:grpSp>
        <p:nvGrpSpPr>
          <p:cNvPr id="3" name="Группа 34"/>
          <p:cNvGrpSpPr/>
          <p:nvPr/>
        </p:nvGrpSpPr>
        <p:grpSpPr>
          <a:xfrm>
            <a:off x="928662" y="4500570"/>
            <a:ext cx="3562194" cy="1214446"/>
            <a:chOff x="571472" y="5286388"/>
            <a:chExt cx="3562194" cy="1214446"/>
          </a:xfrm>
        </p:grpSpPr>
        <p:sp>
          <p:nvSpPr>
            <p:cNvPr id="32" name="TextBox 31"/>
            <p:cNvSpPr txBox="1"/>
            <p:nvPr/>
          </p:nvSpPr>
          <p:spPr>
            <a:xfrm>
              <a:off x="571472" y="5286388"/>
              <a:ext cx="3562194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             </a:t>
              </a:r>
              <a:r>
                <a:rPr lang="ru-RU" sz="2400" dirty="0" smtClean="0"/>
                <a:t>3,  </a:t>
              </a:r>
              <a:r>
                <a:rPr lang="ru-RU" sz="2400" dirty="0" err="1" smtClean="0"/>
                <a:t>х</a:t>
              </a:r>
              <a:r>
                <a:rPr lang="ru-RU" sz="2400" dirty="0" smtClean="0"/>
                <a:t> </a:t>
              </a:r>
              <a:r>
                <a:rPr lang="en-US" sz="2400" dirty="0" smtClean="0"/>
                <a:t>&lt; -</a:t>
              </a:r>
              <a:r>
                <a:rPr lang="ru-RU" sz="2400" dirty="0" smtClean="0"/>
                <a:t>2;</a:t>
              </a:r>
              <a:endParaRPr lang="en-US" sz="2400" dirty="0" smtClean="0"/>
            </a:p>
            <a:p>
              <a:r>
                <a:rPr lang="en-US" sz="2400" dirty="0" smtClean="0"/>
                <a:t>           </a:t>
              </a:r>
              <a:r>
                <a:rPr lang="ru-RU" sz="2400" dirty="0" smtClean="0"/>
                <a:t>-2х - 1, -2 ≤ </a:t>
              </a:r>
              <a:r>
                <a:rPr lang="ru-RU" sz="2400" dirty="0" err="1" smtClean="0"/>
                <a:t>х</a:t>
              </a:r>
              <a:r>
                <a:rPr lang="ru-RU" sz="2400" dirty="0" smtClean="0"/>
                <a:t> </a:t>
              </a:r>
              <a:r>
                <a:rPr lang="en-US" sz="2400" dirty="0" smtClean="0"/>
                <a:t>&lt; </a:t>
              </a:r>
              <a:r>
                <a:rPr lang="ru-RU" sz="2400" dirty="0" smtClean="0"/>
                <a:t>1;</a:t>
              </a:r>
              <a:endParaRPr lang="en-US" sz="2400" dirty="0" smtClean="0"/>
            </a:p>
            <a:p>
              <a:r>
                <a:rPr lang="en-US" sz="2400" dirty="0" smtClean="0"/>
                <a:t>            </a:t>
              </a:r>
              <a:r>
                <a:rPr lang="ru-RU" sz="2400" dirty="0" smtClean="0"/>
                <a:t>-3,  </a:t>
              </a:r>
              <a:r>
                <a:rPr lang="ru-RU" sz="2400" dirty="0" err="1" smtClean="0"/>
                <a:t>х</a:t>
              </a:r>
              <a:r>
                <a:rPr lang="ru-RU" sz="2400" dirty="0" smtClean="0"/>
                <a:t> </a:t>
              </a:r>
              <a:r>
                <a:rPr lang="en-US" sz="2400" dirty="0" smtClean="0"/>
                <a:t> ≥ 3</a:t>
              </a:r>
              <a:endParaRPr lang="ru-RU" sz="2400" dirty="0"/>
            </a:p>
          </p:txBody>
        </p:sp>
        <p:sp>
          <p:nvSpPr>
            <p:cNvPr id="33" name="Левая фигурная скобка 32"/>
            <p:cNvSpPr/>
            <p:nvPr/>
          </p:nvSpPr>
          <p:spPr>
            <a:xfrm>
              <a:off x="1285852" y="5286388"/>
              <a:ext cx="285752" cy="1214446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714348" y="5675477"/>
              <a:ext cx="62068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dirty="0" smtClean="0"/>
                <a:t>у =</a:t>
              </a:r>
              <a:endParaRPr lang="ru-RU" sz="2400" dirty="0"/>
            </a:p>
          </p:txBody>
        </p:sp>
      </p:grpSp>
      <p:sp>
        <p:nvSpPr>
          <p:cNvPr id="30" name="Управляющая кнопка: возврат 29">
            <a:hlinkClick r:id="rId2" action="ppaction://hlinksldjump" highlightClick="1"/>
          </p:cNvPr>
          <p:cNvSpPr/>
          <p:nvPr/>
        </p:nvSpPr>
        <p:spPr>
          <a:xfrm>
            <a:off x="214282" y="6000768"/>
            <a:ext cx="685226" cy="68522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0749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6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/>
      <p:bldP spid="13" grpId="0"/>
      <p:bldP spid="14" grpId="0"/>
      <p:bldP spid="15" grpId="0"/>
      <p:bldP spid="16" grpId="0"/>
      <p:bldP spid="17" grpId="0"/>
      <p:bldP spid="18" grpId="0"/>
      <p:bldP spid="20" grpId="0"/>
      <p:bldP spid="25" grpId="0"/>
      <p:bldP spid="27" grpId="0"/>
      <p:bldP spid="28" grpId="0"/>
      <p:bldP spid="31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1196752"/>
            <a:ext cx="7175351" cy="1793167"/>
          </a:xfrm>
        </p:spPr>
        <p:txBody>
          <a:bodyPr/>
          <a:lstStyle/>
          <a:p>
            <a:pPr algn="ctr"/>
            <a:r>
              <a:rPr lang="ru-RU" dirty="0" smtClean="0">
                <a:hlinkClick r:id="rId2" action="ppaction://hlinkfile"/>
              </a:rPr>
              <a:t>Домашнее задание</a:t>
            </a:r>
            <a:endParaRPr lang="ru-RU" dirty="0">
              <a:hlinkClick r:id="rId2" action="ppaction://hlinkfile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3429000"/>
            <a:ext cx="7200800" cy="1944216"/>
          </a:xfrm>
        </p:spPr>
        <p:txBody>
          <a:bodyPr>
            <a:normAutofit/>
          </a:bodyPr>
          <a:lstStyle/>
          <a:p>
            <a:r>
              <a:rPr lang="ru-RU" dirty="0" smtClean="0"/>
              <a:t>Выбрать </a:t>
            </a:r>
            <a:r>
              <a:rPr lang="ru-RU" smtClean="0"/>
              <a:t>любые пять разнотипных функции из </a:t>
            </a:r>
            <a:r>
              <a:rPr lang="ru-RU" dirty="0" smtClean="0"/>
              <a:t>предложенного списка и оформить решение в соответствии с требованиями к заданию №23</a:t>
            </a:r>
            <a:endParaRPr lang="ru-RU" dirty="0"/>
          </a:p>
        </p:txBody>
      </p:sp>
      <p:sp>
        <p:nvSpPr>
          <p:cNvPr id="4" name="Управляющая кнопка: возврат 3">
            <a:hlinkClick r:id="rId3" action="ppaction://hlinksldjump" highlightClick="1"/>
          </p:cNvPr>
          <p:cNvSpPr/>
          <p:nvPr/>
        </p:nvSpPr>
        <p:spPr>
          <a:xfrm>
            <a:off x="214282" y="6000768"/>
            <a:ext cx="685226" cy="68522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9912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6241" y="-234261"/>
            <a:ext cx="9502277" cy="729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 rot="20149512">
            <a:off x="-55641" y="1957602"/>
            <a:ext cx="938910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i="1" dirty="0" smtClean="0">
                <a:solidFill>
                  <a:srgbClr val="FF0000"/>
                </a:solidFill>
                <a:latin typeface="Arial Black" pitchFamily="34" charset="0"/>
              </a:rPr>
              <a:t>Удачи на экзамене!!!</a:t>
            </a:r>
            <a:endParaRPr lang="ru-RU" sz="6000" b="1" i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4" name="Рисунок 35" descr="13866980792f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4221088"/>
            <a:ext cx="1585913" cy="212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35" descr="13866980792f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1" y="3156668"/>
            <a:ext cx="1585913" cy="212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35" descr="13866980792f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2227263"/>
            <a:ext cx="1585913" cy="212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09267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640"/>
            <a:ext cx="9143999" cy="61206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5676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580" y="10374"/>
            <a:ext cx="9148580" cy="68476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58215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19075"/>
            <a:ext cx="9753600" cy="729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497649" y="1700808"/>
            <a:ext cx="3414717" cy="33239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0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ОГЭ</a:t>
            </a:r>
          </a:p>
          <a:p>
            <a:pPr algn="ctr"/>
            <a:endParaRPr lang="ru-RU" sz="66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Задание №10</a:t>
            </a:r>
            <a:endParaRPr lang="ru-RU" sz="4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1407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75804"/>
            <a:ext cx="9753600" cy="729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" name="Group 2439"/>
          <p:cNvGrpSpPr>
            <a:grpSpLocks/>
          </p:cNvGrpSpPr>
          <p:nvPr/>
        </p:nvGrpSpPr>
        <p:grpSpPr bwMode="auto">
          <a:xfrm>
            <a:off x="-747" y="3148495"/>
            <a:ext cx="2628000" cy="3456000"/>
            <a:chOff x="2496" y="144"/>
            <a:chExt cx="3072" cy="4032"/>
          </a:xfrm>
        </p:grpSpPr>
        <p:sp>
          <p:nvSpPr>
            <p:cNvPr id="4" name="Line 722"/>
            <p:cNvSpPr>
              <a:spLocks noChangeShapeType="1"/>
            </p:cNvSpPr>
            <p:nvPr/>
          </p:nvSpPr>
          <p:spPr bwMode="auto">
            <a:xfrm>
              <a:off x="5568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5" name="Line 751"/>
            <p:cNvSpPr>
              <a:spLocks noChangeShapeType="1"/>
            </p:cNvSpPr>
            <p:nvPr/>
          </p:nvSpPr>
          <p:spPr bwMode="auto">
            <a:xfrm>
              <a:off x="2496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6" name="Line 754"/>
            <p:cNvSpPr>
              <a:spLocks noChangeShapeType="1"/>
            </p:cNvSpPr>
            <p:nvPr/>
          </p:nvSpPr>
          <p:spPr bwMode="auto">
            <a:xfrm>
              <a:off x="2752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7" name="Line 757"/>
            <p:cNvSpPr>
              <a:spLocks noChangeShapeType="1"/>
            </p:cNvSpPr>
            <p:nvPr/>
          </p:nvSpPr>
          <p:spPr bwMode="auto">
            <a:xfrm>
              <a:off x="3008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8" name="Line 760"/>
            <p:cNvSpPr>
              <a:spLocks noChangeShapeType="1"/>
            </p:cNvSpPr>
            <p:nvPr/>
          </p:nvSpPr>
          <p:spPr bwMode="auto">
            <a:xfrm>
              <a:off x="3264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9" name="Line 763"/>
            <p:cNvSpPr>
              <a:spLocks noChangeShapeType="1"/>
            </p:cNvSpPr>
            <p:nvPr/>
          </p:nvSpPr>
          <p:spPr bwMode="auto">
            <a:xfrm>
              <a:off x="3520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0" name="Line 766"/>
            <p:cNvSpPr>
              <a:spLocks noChangeShapeType="1"/>
            </p:cNvSpPr>
            <p:nvPr/>
          </p:nvSpPr>
          <p:spPr bwMode="auto">
            <a:xfrm>
              <a:off x="3776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1" name="Line 769"/>
            <p:cNvSpPr>
              <a:spLocks noChangeShapeType="1"/>
            </p:cNvSpPr>
            <p:nvPr/>
          </p:nvSpPr>
          <p:spPr bwMode="auto">
            <a:xfrm>
              <a:off x="4032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2" name="Line 772"/>
            <p:cNvSpPr>
              <a:spLocks noChangeShapeType="1"/>
            </p:cNvSpPr>
            <p:nvPr/>
          </p:nvSpPr>
          <p:spPr bwMode="auto">
            <a:xfrm>
              <a:off x="4288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3" name="Line 775"/>
            <p:cNvSpPr>
              <a:spLocks noChangeShapeType="1"/>
            </p:cNvSpPr>
            <p:nvPr/>
          </p:nvSpPr>
          <p:spPr bwMode="auto">
            <a:xfrm>
              <a:off x="4544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4" name="Line 778"/>
            <p:cNvSpPr>
              <a:spLocks noChangeShapeType="1"/>
            </p:cNvSpPr>
            <p:nvPr/>
          </p:nvSpPr>
          <p:spPr bwMode="auto">
            <a:xfrm>
              <a:off x="4800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5" name="Line 781"/>
            <p:cNvSpPr>
              <a:spLocks noChangeShapeType="1"/>
            </p:cNvSpPr>
            <p:nvPr/>
          </p:nvSpPr>
          <p:spPr bwMode="auto">
            <a:xfrm>
              <a:off x="5056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6" name="Line 784"/>
            <p:cNvSpPr>
              <a:spLocks noChangeShapeType="1"/>
            </p:cNvSpPr>
            <p:nvPr/>
          </p:nvSpPr>
          <p:spPr bwMode="auto">
            <a:xfrm>
              <a:off x="5312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grpSp>
          <p:nvGrpSpPr>
            <p:cNvPr id="17" name="Group 2433"/>
            <p:cNvGrpSpPr>
              <a:grpSpLocks/>
            </p:cNvGrpSpPr>
            <p:nvPr/>
          </p:nvGrpSpPr>
          <p:grpSpPr bwMode="auto">
            <a:xfrm>
              <a:off x="2496" y="144"/>
              <a:ext cx="3072" cy="4032"/>
              <a:chOff x="192" y="144"/>
              <a:chExt cx="5376" cy="4032"/>
            </a:xfrm>
          </p:grpSpPr>
          <p:sp>
            <p:nvSpPr>
              <p:cNvPr id="18" name="Line 719"/>
              <p:cNvSpPr>
                <a:spLocks noChangeShapeType="1"/>
              </p:cNvSpPr>
              <p:nvPr/>
            </p:nvSpPr>
            <p:spPr bwMode="auto">
              <a:xfrm>
                <a:off x="192" y="144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9" name="Line 720"/>
              <p:cNvSpPr>
                <a:spLocks noChangeShapeType="1"/>
              </p:cNvSpPr>
              <p:nvPr/>
            </p:nvSpPr>
            <p:spPr bwMode="auto">
              <a:xfrm>
                <a:off x="192" y="4176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0" name="Line 725"/>
              <p:cNvSpPr>
                <a:spLocks noChangeShapeType="1"/>
              </p:cNvSpPr>
              <p:nvPr/>
            </p:nvSpPr>
            <p:spPr bwMode="auto">
              <a:xfrm>
                <a:off x="192" y="381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1" name="Line 788"/>
              <p:cNvSpPr>
                <a:spLocks noChangeShapeType="1"/>
              </p:cNvSpPr>
              <p:nvPr/>
            </p:nvSpPr>
            <p:spPr bwMode="auto">
              <a:xfrm>
                <a:off x="192" y="618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2" name="Line 891"/>
              <p:cNvSpPr>
                <a:spLocks noChangeShapeType="1"/>
              </p:cNvSpPr>
              <p:nvPr/>
            </p:nvSpPr>
            <p:spPr bwMode="auto">
              <a:xfrm>
                <a:off x="192" y="856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3" name="Line 994"/>
              <p:cNvSpPr>
                <a:spLocks noChangeShapeType="1"/>
              </p:cNvSpPr>
              <p:nvPr/>
            </p:nvSpPr>
            <p:spPr bwMode="auto">
              <a:xfrm>
                <a:off x="192" y="1093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4" name="Line 1097"/>
              <p:cNvSpPr>
                <a:spLocks noChangeShapeType="1"/>
              </p:cNvSpPr>
              <p:nvPr/>
            </p:nvSpPr>
            <p:spPr bwMode="auto">
              <a:xfrm>
                <a:off x="192" y="1330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5" name="Line 1200"/>
              <p:cNvSpPr>
                <a:spLocks noChangeShapeType="1"/>
              </p:cNvSpPr>
              <p:nvPr/>
            </p:nvSpPr>
            <p:spPr bwMode="auto">
              <a:xfrm>
                <a:off x="192" y="1567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6" name="Line 1303"/>
              <p:cNvSpPr>
                <a:spLocks noChangeShapeType="1"/>
              </p:cNvSpPr>
              <p:nvPr/>
            </p:nvSpPr>
            <p:spPr bwMode="auto">
              <a:xfrm>
                <a:off x="192" y="1804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7" name="Line 1406"/>
              <p:cNvSpPr>
                <a:spLocks noChangeShapeType="1"/>
              </p:cNvSpPr>
              <p:nvPr/>
            </p:nvSpPr>
            <p:spPr bwMode="auto">
              <a:xfrm>
                <a:off x="192" y="2041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8" name="Line 1509"/>
              <p:cNvSpPr>
                <a:spLocks noChangeShapeType="1"/>
              </p:cNvSpPr>
              <p:nvPr/>
            </p:nvSpPr>
            <p:spPr bwMode="auto">
              <a:xfrm>
                <a:off x="192" y="2279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9" name="Line 1612"/>
              <p:cNvSpPr>
                <a:spLocks noChangeShapeType="1"/>
              </p:cNvSpPr>
              <p:nvPr/>
            </p:nvSpPr>
            <p:spPr bwMode="auto">
              <a:xfrm>
                <a:off x="192" y="2516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0" name="Line 1715"/>
              <p:cNvSpPr>
                <a:spLocks noChangeShapeType="1"/>
              </p:cNvSpPr>
              <p:nvPr/>
            </p:nvSpPr>
            <p:spPr bwMode="auto">
              <a:xfrm>
                <a:off x="192" y="2753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1" name="Line 1818"/>
              <p:cNvSpPr>
                <a:spLocks noChangeShapeType="1"/>
              </p:cNvSpPr>
              <p:nvPr/>
            </p:nvSpPr>
            <p:spPr bwMode="auto">
              <a:xfrm>
                <a:off x="192" y="2990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2" name="Line 1921"/>
              <p:cNvSpPr>
                <a:spLocks noChangeShapeType="1"/>
              </p:cNvSpPr>
              <p:nvPr/>
            </p:nvSpPr>
            <p:spPr bwMode="auto">
              <a:xfrm>
                <a:off x="192" y="3227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3" name="Line 2024"/>
              <p:cNvSpPr>
                <a:spLocks noChangeShapeType="1"/>
              </p:cNvSpPr>
              <p:nvPr/>
            </p:nvSpPr>
            <p:spPr bwMode="auto">
              <a:xfrm>
                <a:off x="192" y="3464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4" name="Line 2127"/>
              <p:cNvSpPr>
                <a:spLocks noChangeShapeType="1"/>
              </p:cNvSpPr>
              <p:nvPr/>
            </p:nvSpPr>
            <p:spPr bwMode="auto">
              <a:xfrm>
                <a:off x="192" y="3702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5" name="Line 2230"/>
              <p:cNvSpPr>
                <a:spLocks noChangeShapeType="1"/>
              </p:cNvSpPr>
              <p:nvPr/>
            </p:nvSpPr>
            <p:spPr bwMode="auto">
              <a:xfrm>
                <a:off x="192" y="3939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</p:grpSp>
      </p:grpSp>
      <p:grpSp>
        <p:nvGrpSpPr>
          <p:cNvPr id="102" name="Group 2439"/>
          <p:cNvGrpSpPr>
            <a:grpSpLocks/>
          </p:cNvGrpSpPr>
          <p:nvPr/>
        </p:nvGrpSpPr>
        <p:grpSpPr bwMode="auto">
          <a:xfrm>
            <a:off x="3131840" y="3158702"/>
            <a:ext cx="2628000" cy="3456000"/>
            <a:chOff x="2496" y="144"/>
            <a:chExt cx="3072" cy="4032"/>
          </a:xfrm>
        </p:grpSpPr>
        <p:sp>
          <p:nvSpPr>
            <p:cNvPr id="103" name="Line 722"/>
            <p:cNvSpPr>
              <a:spLocks noChangeShapeType="1"/>
            </p:cNvSpPr>
            <p:nvPr/>
          </p:nvSpPr>
          <p:spPr bwMode="auto">
            <a:xfrm>
              <a:off x="5568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04" name="Line 751"/>
            <p:cNvSpPr>
              <a:spLocks noChangeShapeType="1"/>
            </p:cNvSpPr>
            <p:nvPr/>
          </p:nvSpPr>
          <p:spPr bwMode="auto">
            <a:xfrm>
              <a:off x="2496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05" name="Line 754"/>
            <p:cNvSpPr>
              <a:spLocks noChangeShapeType="1"/>
            </p:cNvSpPr>
            <p:nvPr/>
          </p:nvSpPr>
          <p:spPr bwMode="auto">
            <a:xfrm>
              <a:off x="2752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06" name="Line 757"/>
            <p:cNvSpPr>
              <a:spLocks noChangeShapeType="1"/>
            </p:cNvSpPr>
            <p:nvPr/>
          </p:nvSpPr>
          <p:spPr bwMode="auto">
            <a:xfrm>
              <a:off x="3008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07" name="Line 760"/>
            <p:cNvSpPr>
              <a:spLocks noChangeShapeType="1"/>
            </p:cNvSpPr>
            <p:nvPr/>
          </p:nvSpPr>
          <p:spPr bwMode="auto">
            <a:xfrm>
              <a:off x="3264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08" name="Line 763"/>
            <p:cNvSpPr>
              <a:spLocks noChangeShapeType="1"/>
            </p:cNvSpPr>
            <p:nvPr/>
          </p:nvSpPr>
          <p:spPr bwMode="auto">
            <a:xfrm>
              <a:off x="3520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09" name="Line 766"/>
            <p:cNvSpPr>
              <a:spLocks noChangeShapeType="1"/>
            </p:cNvSpPr>
            <p:nvPr/>
          </p:nvSpPr>
          <p:spPr bwMode="auto">
            <a:xfrm>
              <a:off x="3776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10" name="Line 769"/>
            <p:cNvSpPr>
              <a:spLocks noChangeShapeType="1"/>
            </p:cNvSpPr>
            <p:nvPr/>
          </p:nvSpPr>
          <p:spPr bwMode="auto">
            <a:xfrm>
              <a:off x="4032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11" name="Line 772"/>
            <p:cNvSpPr>
              <a:spLocks noChangeShapeType="1"/>
            </p:cNvSpPr>
            <p:nvPr/>
          </p:nvSpPr>
          <p:spPr bwMode="auto">
            <a:xfrm>
              <a:off x="4288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12" name="Line 775"/>
            <p:cNvSpPr>
              <a:spLocks noChangeShapeType="1"/>
            </p:cNvSpPr>
            <p:nvPr/>
          </p:nvSpPr>
          <p:spPr bwMode="auto">
            <a:xfrm>
              <a:off x="4544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13" name="Line 778"/>
            <p:cNvSpPr>
              <a:spLocks noChangeShapeType="1"/>
            </p:cNvSpPr>
            <p:nvPr/>
          </p:nvSpPr>
          <p:spPr bwMode="auto">
            <a:xfrm>
              <a:off x="4800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14" name="Line 781"/>
            <p:cNvSpPr>
              <a:spLocks noChangeShapeType="1"/>
            </p:cNvSpPr>
            <p:nvPr/>
          </p:nvSpPr>
          <p:spPr bwMode="auto">
            <a:xfrm>
              <a:off x="5056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15" name="Line 784"/>
            <p:cNvSpPr>
              <a:spLocks noChangeShapeType="1"/>
            </p:cNvSpPr>
            <p:nvPr/>
          </p:nvSpPr>
          <p:spPr bwMode="auto">
            <a:xfrm>
              <a:off x="5312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grpSp>
          <p:nvGrpSpPr>
            <p:cNvPr id="116" name="Group 2433"/>
            <p:cNvGrpSpPr>
              <a:grpSpLocks/>
            </p:cNvGrpSpPr>
            <p:nvPr/>
          </p:nvGrpSpPr>
          <p:grpSpPr bwMode="auto">
            <a:xfrm>
              <a:off x="2496" y="144"/>
              <a:ext cx="3072" cy="4032"/>
              <a:chOff x="192" y="144"/>
              <a:chExt cx="5376" cy="4032"/>
            </a:xfrm>
          </p:grpSpPr>
          <p:sp>
            <p:nvSpPr>
              <p:cNvPr id="117" name="Line 719"/>
              <p:cNvSpPr>
                <a:spLocks noChangeShapeType="1"/>
              </p:cNvSpPr>
              <p:nvPr/>
            </p:nvSpPr>
            <p:spPr bwMode="auto">
              <a:xfrm>
                <a:off x="192" y="144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18" name="Line 720"/>
              <p:cNvSpPr>
                <a:spLocks noChangeShapeType="1"/>
              </p:cNvSpPr>
              <p:nvPr/>
            </p:nvSpPr>
            <p:spPr bwMode="auto">
              <a:xfrm>
                <a:off x="192" y="4176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19" name="Line 725"/>
              <p:cNvSpPr>
                <a:spLocks noChangeShapeType="1"/>
              </p:cNvSpPr>
              <p:nvPr/>
            </p:nvSpPr>
            <p:spPr bwMode="auto">
              <a:xfrm>
                <a:off x="192" y="381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20" name="Line 788"/>
              <p:cNvSpPr>
                <a:spLocks noChangeShapeType="1"/>
              </p:cNvSpPr>
              <p:nvPr/>
            </p:nvSpPr>
            <p:spPr bwMode="auto">
              <a:xfrm>
                <a:off x="192" y="618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21" name="Line 891"/>
              <p:cNvSpPr>
                <a:spLocks noChangeShapeType="1"/>
              </p:cNvSpPr>
              <p:nvPr/>
            </p:nvSpPr>
            <p:spPr bwMode="auto">
              <a:xfrm>
                <a:off x="192" y="856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22" name="Line 994"/>
              <p:cNvSpPr>
                <a:spLocks noChangeShapeType="1"/>
              </p:cNvSpPr>
              <p:nvPr/>
            </p:nvSpPr>
            <p:spPr bwMode="auto">
              <a:xfrm>
                <a:off x="192" y="1093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23" name="Line 1097"/>
              <p:cNvSpPr>
                <a:spLocks noChangeShapeType="1"/>
              </p:cNvSpPr>
              <p:nvPr/>
            </p:nvSpPr>
            <p:spPr bwMode="auto">
              <a:xfrm>
                <a:off x="192" y="1330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24" name="Line 1200"/>
              <p:cNvSpPr>
                <a:spLocks noChangeShapeType="1"/>
              </p:cNvSpPr>
              <p:nvPr/>
            </p:nvSpPr>
            <p:spPr bwMode="auto">
              <a:xfrm>
                <a:off x="192" y="1567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25" name="Line 1303"/>
              <p:cNvSpPr>
                <a:spLocks noChangeShapeType="1"/>
              </p:cNvSpPr>
              <p:nvPr/>
            </p:nvSpPr>
            <p:spPr bwMode="auto">
              <a:xfrm>
                <a:off x="192" y="1804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26" name="Line 1406"/>
              <p:cNvSpPr>
                <a:spLocks noChangeShapeType="1"/>
              </p:cNvSpPr>
              <p:nvPr/>
            </p:nvSpPr>
            <p:spPr bwMode="auto">
              <a:xfrm>
                <a:off x="192" y="2041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27" name="Line 1509"/>
              <p:cNvSpPr>
                <a:spLocks noChangeShapeType="1"/>
              </p:cNvSpPr>
              <p:nvPr/>
            </p:nvSpPr>
            <p:spPr bwMode="auto">
              <a:xfrm>
                <a:off x="192" y="2279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28" name="Line 1612"/>
              <p:cNvSpPr>
                <a:spLocks noChangeShapeType="1"/>
              </p:cNvSpPr>
              <p:nvPr/>
            </p:nvSpPr>
            <p:spPr bwMode="auto">
              <a:xfrm>
                <a:off x="192" y="2516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29" name="Line 1715"/>
              <p:cNvSpPr>
                <a:spLocks noChangeShapeType="1"/>
              </p:cNvSpPr>
              <p:nvPr/>
            </p:nvSpPr>
            <p:spPr bwMode="auto">
              <a:xfrm>
                <a:off x="192" y="2753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30" name="Line 1818"/>
              <p:cNvSpPr>
                <a:spLocks noChangeShapeType="1"/>
              </p:cNvSpPr>
              <p:nvPr/>
            </p:nvSpPr>
            <p:spPr bwMode="auto">
              <a:xfrm>
                <a:off x="192" y="2990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31" name="Line 1921"/>
              <p:cNvSpPr>
                <a:spLocks noChangeShapeType="1"/>
              </p:cNvSpPr>
              <p:nvPr/>
            </p:nvSpPr>
            <p:spPr bwMode="auto">
              <a:xfrm>
                <a:off x="192" y="3227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32" name="Line 2024"/>
              <p:cNvSpPr>
                <a:spLocks noChangeShapeType="1"/>
              </p:cNvSpPr>
              <p:nvPr/>
            </p:nvSpPr>
            <p:spPr bwMode="auto">
              <a:xfrm>
                <a:off x="192" y="3464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33" name="Line 2127"/>
              <p:cNvSpPr>
                <a:spLocks noChangeShapeType="1"/>
              </p:cNvSpPr>
              <p:nvPr/>
            </p:nvSpPr>
            <p:spPr bwMode="auto">
              <a:xfrm>
                <a:off x="192" y="3702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34" name="Line 2230"/>
              <p:cNvSpPr>
                <a:spLocks noChangeShapeType="1"/>
              </p:cNvSpPr>
              <p:nvPr/>
            </p:nvSpPr>
            <p:spPr bwMode="auto">
              <a:xfrm>
                <a:off x="192" y="3939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</p:grpSp>
      </p:grpSp>
      <p:grpSp>
        <p:nvGrpSpPr>
          <p:cNvPr id="135" name="Group 2439"/>
          <p:cNvGrpSpPr>
            <a:grpSpLocks/>
          </p:cNvGrpSpPr>
          <p:nvPr/>
        </p:nvGrpSpPr>
        <p:grpSpPr bwMode="auto">
          <a:xfrm>
            <a:off x="6427368" y="3169128"/>
            <a:ext cx="2628000" cy="3456000"/>
            <a:chOff x="2496" y="144"/>
            <a:chExt cx="3072" cy="4032"/>
          </a:xfrm>
        </p:grpSpPr>
        <p:sp>
          <p:nvSpPr>
            <p:cNvPr id="136" name="Line 722"/>
            <p:cNvSpPr>
              <a:spLocks noChangeShapeType="1"/>
            </p:cNvSpPr>
            <p:nvPr/>
          </p:nvSpPr>
          <p:spPr bwMode="auto">
            <a:xfrm>
              <a:off x="5568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37" name="Line 751"/>
            <p:cNvSpPr>
              <a:spLocks noChangeShapeType="1"/>
            </p:cNvSpPr>
            <p:nvPr/>
          </p:nvSpPr>
          <p:spPr bwMode="auto">
            <a:xfrm>
              <a:off x="2496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38" name="Line 754"/>
            <p:cNvSpPr>
              <a:spLocks noChangeShapeType="1"/>
            </p:cNvSpPr>
            <p:nvPr/>
          </p:nvSpPr>
          <p:spPr bwMode="auto">
            <a:xfrm>
              <a:off x="2752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39" name="Line 757"/>
            <p:cNvSpPr>
              <a:spLocks noChangeShapeType="1"/>
            </p:cNvSpPr>
            <p:nvPr/>
          </p:nvSpPr>
          <p:spPr bwMode="auto">
            <a:xfrm>
              <a:off x="3008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40" name="Line 760"/>
            <p:cNvSpPr>
              <a:spLocks noChangeShapeType="1"/>
            </p:cNvSpPr>
            <p:nvPr/>
          </p:nvSpPr>
          <p:spPr bwMode="auto">
            <a:xfrm>
              <a:off x="3264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41" name="Line 763"/>
            <p:cNvSpPr>
              <a:spLocks noChangeShapeType="1"/>
            </p:cNvSpPr>
            <p:nvPr/>
          </p:nvSpPr>
          <p:spPr bwMode="auto">
            <a:xfrm>
              <a:off x="3520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42" name="Line 766"/>
            <p:cNvSpPr>
              <a:spLocks noChangeShapeType="1"/>
            </p:cNvSpPr>
            <p:nvPr/>
          </p:nvSpPr>
          <p:spPr bwMode="auto">
            <a:xfrm>
              <a:off x="3776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43" name="Line 769"/>
            <p:cNvSpPr>
              <a:spLocks noChangeShapeType="1"/>
            </p:cNvSpPr>
            <p:nvPr/>
          </p:nvSpPr>
          <p:spPr bwMode="auto">
            <a:xfrm>
              <a:off x="4032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44" name="Line 772"/>
            <p:cNvSpPr>
              <a:spLocks noChangeShapeType="1"/>
            </p:cNvSpPr>
            <p:nvPr/>
          </p:nvSpPr>
          <p:spPr bwMode="auto">
            <a:xfrm>
              <a:off x="4288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45" name="Line 775"/>
            <p:cNvSpPr>
              <a:spLocks noChangeShapeType="1"/>
            </p:cNvSpPr>
            <p:nvPr/>
          </p:nvSpPr>
          <p:spPr bwMode="auto">
            <a:xfrm>
              <a:off x="4544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46" name="Line 778"/>
            <p:cNvSpPr>
              <a:spLocks noChangeShapeType="1"/>
            </p:cNvSpPr>
            <p:nvPr/>
          </p:nvSpPr>
          <p:spPr bwMode="auto">
            <a:xfrm>
              <a:off x="4800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47" name="Line 781"/>
            <p:cNvSpPr>
              <a:spLocks noChangeShapeType="1"/>
            </p:cNvSpPr>
            <p:nvPr/>
          </p:nvSpPr>
          <p:spPr bwMode="auto">
            <a:xfrm>
              <a:off x="5056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48" name="Line 784"/>
            <p:cNvSpPr>
              <a:spLocks noChangeShapeType="1"/>
            </p:cNvSpPr>
            <p:nvPr/>
          </p:nvSpPr>
          <p:spPr bwMode="auto">
            <a:xfrm>
              <a:off x="5312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grpSp>
          <p:nvGrpSpPr>
            <p:cNvPr id="149" name="Group 2433"/>
            <p:cNvGrpSpPr>
              <a:grpSpLocks/>
            </p:cNvGrpSpPr>
            <p:nvPr/>
          </p:nvGrpSpPr>
          <p:grpSpPr bwMode="auto">
            <a:xfrm>
              <a:off x="2496" y="144"/>
              <a:ext cx="3072" cy="4032"/>
              <a:chOff x="192" y="144"/>
              <a:chExt cx="5376" cy="4032"/>
            </a:xfrm>
          </p:grpSpPr>
          <p:sp>
            <p:nvSpPr>
              <p:cNvPr id="150" name="Line 719"/>
              <p:cNvSpPr>
                <a:spLocks noChangeShapeType="1"/>
              </p:cNvSpPr>
              <p:nvPr/>
            </p:nvSpPr>
            <p:spPr bwMode="auto">
              <a:xfrm>
                <a:off x="192" y="144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51" name="Line 720"/>
              <p:cNvSpPr>
                <a:spLocks noChangeShapeType="1"/>
              </p:cNvSpPr>
              <p:nvPr/>
            </p:nvSpPr>
            <p:spPr bwMode="auto">
              <a:xfrm>
                <a:off x="192" y="4176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52" name="Line 725"/>
              <p:cNvSpPr>
                <a:spLocks noChangeShapeType="1"/>
              </p:cNvSpPr>
              <p:nvPr/>
            </p:nvSpPr>
            <p:spPr bwMode="auto">
              <a:xfrm>
                <a:off x="192" y="381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53" name="Line 788"/>
              <p:cNvSpPr>
                <a:spLocks noChangeShapeType="1"/>
              </p:cNvSpPr>
              <p:nvPr/>
            </p:nvSpPr>
            <p:spPr bwMode="auto">
              <a:xfrm>
                <a:off x="192" y="618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54" name="Line 891"/>
              <p:cNvSpPr>
                <a:spLocks noChangeShapeType="1"/>
              </p:cNvSpPr>
              <p:nvPr/>
            </p:nvSpPr>
            <p:spPr bwMode="auto">
              <a:xfrm>
                <a:off x="192" y="856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55" name="Line 994"/>
              <p:cNvSpPr>
                <a:spLocks noChangeShapeType="1"/>
              </p:cNvSpPr>
              <p:nvPr/>
            </p:nvSpPr>
            <p:spPr bwMode="auto">
              <a:xfrm>
                <a:off x="192" y="1093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56" name="Line 1097"/>
              <p:cNvSpPr>
                <a:spLocks noChangeShapeType="1"/>
              </p:cNvSpPr>
              <p:nvPr/>
            </p:nvSpPr>
            <p:spPr bwMode="auto">
              <a:xfrm>
                <a:off x="192" y="1330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57" name="Line 1200"/>
              <p:cNvSpPr>
                <a:spLocks noChangeShapeType="1"/>
              </p:cNvSpPr>
              <p:nvPr/>
            </p:nvSpPr>
            <p:spPr bwMode="auto">
              <a:xfrm>
                <a:off x="192" y="1567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58" name="Line 1303"/>
              <p:cNvSpPr>
                <a:spLocks noChangeShapeType="1"/>
              </p:cNvSpPr>
              <p:nvPr/>
            </p:nvSpPr>
            <p:spPr bwMode="auto">
              <a:xfrm>
                <a:off x="192" y="1804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59" name="Line 1406"/>
              <p:cNvSpPr>
                <a:spLocks noChangeShapeType="1"/>
              </p:cNvSpPr>
              <p:nvPr/>
            </p:nvSpPr>
            <p:spPr bwMode="auto">
              <a:xfrm>
                <a:off x="192" y="2041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60" name="Line 1509"/>
              <p:cNvSpPr>
                <a:spLocks noChangeShapeType="1"/>
              </p:cNvSpPr>
              <p:nvPr/>
            </p:nvSpPr>
            <p:spPr bwMode="auto">
              <a:xfrm>
                <a:off x="192" y="2279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61" name="Line 1612"/>
              <p:cNvSpPr>
                <a:spLocks noChangeShapeType="1"/>
              </p:cNvSpPr>
              <p:nvPr/>
            </p:nvSpPr>
            <p:spPr bwMode="auto">
              <a:xfrm>
                <a:off x="192" y="2516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62" name="Line 1715"/>
              <p:cNvSpPr>
                <a:spLocks noChangeShapeType="1"/>
              </p:cNvSpPr>
              <p:nvPr/>
            </p:nvSpPr>
            <p:spPr bwMode="auto">
              <a:xfrm>
                <a:off x="192" y="2753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63" name="Line 1818"/>
              <p:cNvSpPr>
                <a:spLocks noChangeShapeType="1"/>
              </p:cNvSpPr>
              <p:nvPr/>
            </p:nvSpPr>
            <p:spPr bwMode="auto">
              <a:xfrm>
                <a:off x="192" y="2990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64" name="Line 1921"/>
              <p:cNvSpPr>
                <a:spLocks noChangeShapeType="1"/>
              </p:cNvSpPr>
              <p:nvPr/>
            </p:nvSpPr>
            <p:spPr bwMode="auto">
              <a:xfrm>
                <a:off x="192" y="3227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65" name="Line 2024"/>
              <p:cNvSpPr>
                <a:spLocks noChangeShapeType="1"/>
              </p:cNvSpPr>
              <p:nvPr/>
            </p:nvSpPr>
            <p:spPr bwMode="auto">
              <a:xfrm>
                <a:off x="192" y="3464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66" name="Line 2127"/>
              <p:cNvSpPr>
                <a:spLocks noChangeShapeType="1"/>
              </p:cNvSpPr>
              <p:nvPr/>
            </p:nvSpPr>
            <p:spPr bwMode="auto">
              <a:xfrm>
                <a:off x="192" y="3702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67" name="Line 2230"/>
              <p:cNvSpPr>
                <a:spLocks noChangeShapeType="1"/>
              </p:cNvSpPr>
              <p:nvPr/>
            </p:nvSpPr>
            <p:spPr bwMode="auto">
              <a:xfrm>
                <a:off x="192" y="3939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</p:grpSp>
      </p:grpSp>
      <p:cxnSp>
        <p:nvCxnSpPr>
          <p:cNvPr id="169" name="Прямая со стрелкой 168"/>
          <p:cNvCxnSpPr/>
          <p:nvPr/>
        </p:nvCxnSpPr>
        <p:spPr>
          <a:xfrm flipV="1">
            <a:off x="1313253" y="3183902"/>
            <a:ext cx="0" cy="34056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Прямая со стрелкой 171"/>
          <p:cNvCxnSpPr/>
          <p:nvPr/>
        </p:nvCxnSpPr>
        <p:spPr>
          <a:xfrm flipV="1">
            <a:off x="6516000" y="5005597"/>
            <a:ext cx="2628000" cy="1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Прямая со стрелкой 172"/>
          <p:cNvCxnSpPr/>
          <p:nvPr/>
        </p:nvCxnSpPr>
        <p:spPr>
          <a:xfrm flipV="1">
            <a:off x="4445840" y="3209044"/>
            <a:ext cx="0" cy="34056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Прямая со стрелкой 173"/>
          <p:cNvCxnSpPr/>
          <p:nvPr/>
        </p:nvCxnSpPr>
        <p:spPr>
          <a:xfrm flipV="1">
            <a:off x="7741368" y="3148495"/>
            <a:ext cx="0" cy="34056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Прямая со стрелкой 176"/>
          <p:cNvCxnSpPr/>
          <p:nvPr/>
        </p:nvCxnSpPr>
        <p:spPr>
          <a:xfrm flipV="1">
            <a:off x="3131840" y="4988702"/>
            <a:ext cx="2628000" cy="1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Прямая со стрелкой 177"/>
          <p:cNvCxnSpPr/>
          <p:nvPr/>
        </p:nvCxnSpPr>
        <p:spPr>
          <a:xfrm flipV="1">
            <a:off x="-747" y="4978495"/>
            <a:ext cx="2628000" cy="1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9" name="TextBox 178"/>
          <p:cNvSpPr txBox="1"/>
          <p:nvPr/>
        </p:nvSpPr>
        <p:spPr>
          <a:xfrm>
            <a:off x="4114800" y="3147323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3E6C"/>
                </a:solidFill>
              </a:rPr>
              <a:t>У</a:t>
            </a:r>
            <a:endParaRPr lang="ru-RU" b="1" dirty="0">
              <a:solidFill>
                <a:srgbClr val="003E6C"/>
              </a:solidFill>
            </a:endParaRPr>
          </a:p>
        </p:txBody>
      </p:sp>
      <p:sp>
        <p:nvSpPr>
          <p:cNvPr id="180" name="Прямоугольник 179"/>
          <p:cNvSpPr/>
          <p:nvPr/>
        </p:nvSpPr>
        <p:spPr>
          <a:xfrm>
            <a:off x="875253" y="3147323"/>
            <a:ext cx="327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3E6C"/>
                </a:solidFill>
              </a:rPr>
              <a:t>У</a:t>
            </a:r>
          </a:p>
        </p:txBody>
      </p:sp>
      <p:sp>
        <p:nvSpPr>
          <p:cNvPr id="181" name="Прямоугольник 180"/>
          <p:cNvSpPr/>
          <p:nvPr/>
        </p:nvSpPr>
        <p:spPr>
          <a:xfrm>
            <a:off x="7349088" y="3169128"/>
            <a:ext cx="327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3E6C"/>
                </a:solidFill>
              </a:rPr>
              <a:t>У</a:t>
            </a:r>
          </a:p>
        </p:txBody>
      </p:sp>
      <p:sp>
        <p:nvSpPr>
          <p:cNvPr id="182" name="TextBox 181"/>
          <p:cNvSpPr txBox="1"/>
          <p:nvPr/>
        </p:nvSpPr>
        <p:spPr>
          <a:xfrm>
            <a:off x="2301523" y="5052500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3E6C"/>
                </a:solidFill>
              </a:rPr>
              <a:t>Х</a:t>
            </a:r>
            <a:endParaRPr lang="ru-RU" b="1" dirty="0">
              <a:solidFill>
                <a:srgbClr val="003E6C"/>
              </a:solidFill>
            </a:endParaRPr>
          </a:p>
        </p:txBody>
      </p:sp>
      <p:sp>
        <p:nvSpPr>
          <p:cNvPr id="183" name="TextBox 182"/>
          <p:cNvSpPr txBox="1"/>
          <p:nvPr/>
        </p:nvSpPr>
        <p:spPr>
          <a:xfrm>
            <a:off x="5431490" y="5052500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3E6C"/>
                </a:solidFill>
              </a:rPr>
              <a:t>Х</a:t>
            </a:r>
            <a:endParaRPr lang="ru-RU" b="1" dirty="0">
              <a:solidFill>
                <a:srgbClr val="003E6C"/>
              </a:solidFill>
            </a:endParaRPr>
          </a:p>
        </p:txBody>
      </p:sp>
      <p:sp>
        <p:nvSpPr>
          <p:cNvPr id="184" name="TextBox 183"/>
          <p:cNvSpPr txBox="1"/>
          <p:nvPr/>
        </p:nvSpPr>
        <p:spPr>
          <a:xfrm>
            <a:off x="8711778" y="5052500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3E6C"/>
                </a:solidFill>
              </a:rPr>
              <a:t>Х</a:t>
            </a:r>
            <a:endParaRPr lang="ru-RU" b="1" dirty="0">
              <a:solidFill>
                <a:srgbClr val="003E6C"/>
              </a:solidFill>
            </a:endParaRPr>
          </a:p>
        </p:txBody>
      </p:sp>
      <p:sp>
        <p:nvSpPr>
          <p:cNvPr id="185" name="TextBox 184"/>
          <p:cNvSpPr txBox="1"/>
          <p:nvPr/>
        </p:nvSpPr>
        <p:spPr>
          <a:xfrm>
            <a:off x="1042928" y="4919266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3E6C"/>
                </a:solidFill>
              </a:rPr>
              <a:t>0</a:t>
            </a:r>
            <a:endParaRPr lang="ru-RU" b="1" dirty="0">
              <a:solidFill>
                <a:srgbClr val="003E6C"/>
              </a:solidFill>
            </a:endParaRPr>
          </a:p>
        </p:txBody>
      </p:sp>
      <p:sp>
        <p:nvSpPr>
          <p:cNvPr id="186" name="TextBox 185"/>
          <p:cNvSpPr txBox="1"/>
          <p:nvPr/>
        </p:nvSpPr>
        <p:spPr>
          <a:xfrm>
            <a:off x="4165492" y="4911844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3E6C"/>
                </a:solidFill>
              </a:rPr>
              <a:t>0</a:t>
            </a:r>
            <a:endParaRPr lang="ru-RU" b="1" dirty="0">
              <a:solidFill>
                <a:srgbClr val="003E6C"/>
              </a:solidFill>
            </a:endParaRPr>
          </a:p>
        </p:txBody>
      </p:sp>
      <p:sp>
        <p:nvSpPr>
          <p:cNvPr id="187" name="TextBox 186"/>
          <p:cNvSpPr txBox="1"/>
          <p:nvPr/>
        </p:nvSpPr>
        <p:spPr>
          <a:xfrm>
            <a:off x="7510682" y="4934860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3E6C"/>
                </a:solidFill>
              </a:rPr>
              <a:t>0</a:t>
            </a:r>
            <a:endParaRPr lang="ru-RU" b="1" dirty="0">
              <a:solidFill>
                <a:srgbClr val="003E6C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8" name="TextBox 187"/>
              <p:cNvSpPr txBox="1"/>
              <p:nvPr/>
            </p:nvSpPr>
            <p:spPr>
              <a:xfrm>
                <a:off x="1006860" y="4591985"/>
                <a:ext cx="39145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1" i="0" smtClean="0">
                          <a:solidFill>
                            <a:srgbClr val="003E6C"/>
                          </a:solidFill>
                          <a:latin typeface="Cambria Math"/>
                        </a:rPr>
                        <m:t>𝟏</m:t>
                      </m:r>
                    </m:oMath>
                  </m:oMathPara>
                </a14:m>
                <a:endParaRPr lang="ru-RU" b="1" dirty="0">
                  <a:solidFill>
                    <a:srgbClr val="003E6C"/>
                  </a:solidFill>
                </a:endParaRPr>
              </a:p>
            </p:txBody>
          </p:sp>
        </mc:Choice>
        <mc:Fallback xmlns="">
          <p:sp>
            <p:nvSpPr>
              <p:cNvPr id="188" name="TextBox 18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6860" y="4591985"/>
                <a:ext cx="391453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9" name="TextBox 188"/>
              <p:cNvSpPr txBox="1"/>
              <p:nvPr/>
            </p:nvSpPr>
            <p:spPr>
              <a:xfrm>
                <a:off x="1359800" y="4897128"/>
                <a:ext cx="39145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1" i="0" smtClean="0">
                          <a:solidFill>
                            <a:srgbClr val="003E6C"/>
                          </a:solidFill>
                          <a:latin typeface="Cambria Math"/>
                        </a:rPr>
                        <m:t>𝟏</m:t>
                      </m:r>
                    </m:oMath>
                  </m:oMathPara>
                </a14:m>
                <a:endParaRPr lang="ru-RU" b="1" dirty="0">
                  <a:solidFill>
                    <a:srgbClr val="003E6C"/>
                  </a:solidFill>
                </a:endParaRPr>
              </a:p>
            </p:txBody>
          </p:sp>
        </mc:Choice>
        <mc:Fallback xmlns="">
          <p:sp>
            <p:nvSpPr>
              <p:cNvPr id="189" name="TextBox 18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59800" y="4897128"/>
                <a:ext cx="391453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0" name="TextBox 189"/>
              <p:cNvSpPr txBox="1"/>
              <p:nvPr/>
            </p:nvSpPr>
            <p:spPr>
              <a:xfrm>
                <a:off x="4165492" y="4609163"/>
                <a:ext cx="39145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1" i="0" smtClean="0">
                          <a:solidFill>
                            <a:srgbClr val="003E6C"/>
                          </a:solidFill>
                          <a:latin typeface="Cambria Math"/>
                        </a:rPr>
                        <m:t>𝟏</m:t>
                      </m:r>
                    </m:oMath>
                  </m:oMathPara>
                </a14:m>
                <a:endParaRPr lang="ru-RU" b="1" dirty="0">
                  <a:solidFill>
                    <a:srgbClr val="003E6C"/>
                  </a:solidFill>
                </a:endParaRPr>
              </a:p>
            </p:txBody>
          </p:sp>
        </mc:Choice>
        <mc:Fallback xmlns="">
          <p:sp>
            <p:nvSpPr>
              <p:cNvPr id="190" name="TextBox 18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65492" y="4609163"/>
                <a:ext cx="391453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1" name="TextBox 190"/>
              <p:cNvSpPr txBox="1"/>
              <p:nvPr/>
            </p:nvSpPr>
            <p:spPr>
              <a:xfrm>
                <a:off x="4445840" y="4897128"/>
                <a:ext cx="39145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1" i="0" smtClean="0">
                          <a:solidFill>
                            <a:srgbClr val="003E6C"/>
                          </a:solidFill>
                          <a:latin typeface="Cambria Math"/>
                        </a:rPr>
                        <m:t>𝟏</m:t>
                      </m:r>
                    </m:oMath>
                  </m:oMathPara>
                </a14:m>
                <a:endParaRPr lang="ru-RU" b="1" dirty="0">
                  <a:solidFill>
                    <a:srgbClr val="003E6C"/>
                  </a:solidFill>
                </a:endParaRPr>
              </a:p>
            </p:txBody>
          </p:sp>
        </mc:Choice>
        <mc:Fallback xmlns="">
          <p:sp>
            <p:nvSpPr>
              <p:cNvPr id="191" name="TextBox 19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5840" y="4897128"/>
                <a:ext cx="391453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2" name="TextBox 191"/>
              <p:cNvSpPr txBox="1"/>
              <p:nvPr/>
            </p:nvSpPr>
            <p:spPr>
              <a:xfrm>
                <a:off x="7438547" y="4619371"/>
                <a:ext cx="39145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1" i="0" smtClean="0">
                          <a:solidFill>
                            <a:srgbClr val="003E6C"/>
                          </a:solidFill>
                          <a:latin typeface="Cambria Math"/>
                        </a:rPr>
                        <m:t>𝟏</m:t>
                      </m:r>
                    </m:oMath>
                  </m:oMathPara>
                </a14:m>
                <a:endParaRPr lang="ru-RU" b="1" dirty="0">
                  <a:solidFill>
                    <a:srgbClr val="003E6C"/>
                  </a:solidFill>
                </a:endParaRPr>
              </a:p>
            </p:txBody>
          </p:sp>
        </mc:Choice>
        <mc:Fallback xmlns="">
          <p:sp>
            <p:nvSpPr>
              <p:cNvPr id="192" name="TextBox 19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38547" y="4619371"/>
                <a:ext cx="391453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3" name="TextBox 192"/>
              <p:cNvSpPr txBox="1"/>
              <p:nvPr/>
            </p:nvSpPr>
            <p:spPr>
              <a:xfrm>
                <a:off x="7779493" y="4958092"/>
                <a:ext cx="39145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1" i="0" smtClean="0">
                          <a:solidFill>
                            <a:srgbClr val="003E6C"/>
                          </a:solidFill>
                          <a:latin typeface="Cambria Math"/>
                        </a:rPr>
                        <m:t>𝟏</m:t>
                      </m:r>
                    </m:oMath>
                  </m:oMathPara>
                </a14:m>
                <a:endParaRPr lang="ru-RU" b="1" dirty="0">
                  <a:solidFill>
                    <a:srgbClr val="003E6C"/>
                  </a:solidFill>
                </a:endParaRPr>
              </a:p>
            </p:txBody>
          </p:sp>
        </mc:Choice>
        <mc:Fallback xmlns="">
          <p:sp>
            <p:nvSpPr>
              <p:cNvPr id="193" name="TextBox 19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79493" y="4958092"/>
                <a:ext cx="391453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7" name="Полилиния 196"/>
          <p:cNvSpPr/>
          <p:nvPr/>
        </p:nvSpPr>
        <p:spPr>
          <a:xfrm>
            <a:off x="1374729" y="3372271"/>
            <a:ext cx="1383562" cy="1585821"/>
          </a:xfrm>
          <a:custGeom>
            <a:avLst/>
            <a:gdLst>
              <a:gd name="connsiteX0" fmla="*/ 0 w 1173480"/>
              <a:gd name="connsiteY0" fmla="*/ 0 h 1097280"/>
              <a:gd name="connsiteX1" fmla="*/ 60960 w 1173480"/>
              <a:gd name="connsiteY1" fmla="*/ 396240 h 1097280"/>
              <a:gd name="connsiteX2" fmla="*/ 167640 w 1173480"/>
              <a:gd name="connsiteY2" fmla="*/ 731520 h 1097280"/>
              <a:gd name="connsiteX3" fmla="*/ 350520 w 1173480"/>
              <a:gd name="connsiteY3" fmla="*/ 899160 h 1097280"/>
              <a:gd name="connsiteX4" fmla="*/ 518160 w 1173480"/>
              <a:gd name="connsiteY4" fmla="*/ 960120 h 1097280"/>
              <a:gd name="connsiteX5" fmla="*/ 914400 w 1173480"/>
              <a:gd name="connsiteY5" fmla="*/ 1066800 h 1097280"/>
              <a:gd name="connsiteX6" fmla="*/ 1173480 w 1173480"/>
              <a:gd name="connsiteY6" fmla="*/ 1097280 h 1097280"/>
              <a:gd name="connsiteX7" fmla="*/ 1173480 w 1173480"/>
              <a:gd name="connsiteY7" fmla="*/ 1097280 h 1097280"/>
              <a:gd name="connsiteX8" fmla="*/ 1173480 w 1173480"/>
              <a:gd name="connsiteY8" fmla="*/ 1097280 h 1097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73480" h="1097280">
                <a:moveTo>
                  <a:pt x="0" y="0"/>
                </a:moveTo>
                <a:cubicBezTo>
                  <a:pt x="16510" y="137160"/>
                  <a:pt x="33020" y="274320"/>
                  <a:pt x="60960" y="396240"/>
                </a:cubicBezTo>
                <a:cubicBezTo>
                  <a:pt x="88900" y="518160"/>
                  <a:pt x="119380" y="647700"/>
                  <a:pt x="167640" y="731520"/>
                </a:cubicBezTo>
                <a:cubicBezTo>
                  <a:pt x="215900" y="815340"/>
                  <a:pt x="292100" y="861060"/>
                  <a:pt x="350520" y="899160"/>
                </a:cubicBezTo>
                <a:cubicBezTo>
                  <a:pt x="408940" y="937260"/>
                  <a:pt x="424180" y="932180"/>
                  <a:pt x="518160" y="960120"/>
                </a:cubicBezTo>
                <a:cubicBezTo>
                  <a:pt x="612140" y="988060"/>
                  <a:pt x="805180" y="1043940"/>
                  <a:pt x="914400" y="1066800"/>
                </a:cubicBezTo>
                <a:cubicBezTo>
                  <a:pt x="1023620" y="1089660"/>
                  <a:pt x="1173480" y="1097280"/>
                  <a:pt x="1173480" y="1097280"/>
                </a:cubicBezTo>
                <a:lnTo>
                  <a:pt x="1173480" y="1097280"/>
                </a:lnTo>
                <a:lnTo>
                  <a:pt x="1173480" y="1097280"/>
                </a:lnTo>
              </a:path>
            </a:pathLst>
          </a:cu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8" name="Полилиния 197"/>
          <p:cNvSpPr/>
          <p:nvPr/>
        </p:nvSpPr>
        <p:spPr>
          <a:xfrm rot="10800000">
            <a:off x="-76642" y="5052499"/>
            <a:ext cx="1308334" cy="1585820"/>
          </a:xfrm>
          <a:custGeom>
            <a:avLst/>
            <a:gdLst>
              <a:gd name="connsiteX0" fmla="*/ 0 w 1173480"/>
              <a:gd name="connsiteY0" fmla="*/ 0 h 1097280"/>
              <a:gd name="connsiteX1" fmla="*/ 60960 w 1173480"/>
              <a:gd name="connsiteY1" fmla="*/ 396240 h 1097280"/>
              <a:gd name="connsiteX2" fmla="*/ 167640 w 1173480"/>
              <a:gd name="connsiteY2" fmla="*/ 731520 h 1097280"/>
              <a:gd name="connsiteX3" fmla="*/ 350520 w 1173480"/>
              <a:gd name="connsiteY3" fmla="*/ 899160 h 1097280"/>
              <a:gd name="connsiteX4" fmla="*/ 518160 w 1173480"/>
              <a:gd name="connsiteY4" fmla="*/ 960120 h 1097280"/>
              <a:gd name="connsiteX5" fmla="*/ 914400 w 1173480"/>
              <a:gd name="connsiteY5" fmla="*/ 1066800 h 1097280"/>
              <a:gd name="connsiteX6" fmla="*/ 1173480 w 1173480"/>
              <a:gd name="connsiteY6" fmla="*/ 1097280 h 1097280"/>
              <a:gd name="connsiteX7" fmla="*/ 1173480 w 1173480"/>
              <a:gd name="connsiteY7" fmla="*/ 1097280 h 1097280"/>
              <a:gd name="connsiteX8" fmla="*/ 1173480 w 1173480"/>
              <a:gd name="connsiteY8" fmla="*/ 1097280 h 1097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73480" h="1097280">
                <a:moveTo>
                  <a:pt x="0" y="0"/>
                </a:moveTo>
                <a:cubicBezTo>
                  <a:pt x="16510" y="137160"/>
                  <a:pt x="33020" y="274320"/>
                  <a:pt x="60960" y="396240"/>
                </a:cubicBezTo>
                <a:cubicBezTo>
                  <a:pt x="88900" y="518160"/>
                  <a:pt x="119380" y="647700"/>
                  <a:pt x="167640" y="731520"/>
                </a:cubicBezTo>
                <a:cubicBezTo>
                  <a:pt x="215900" y="815340"/>
                  <a:pt x="292100" y="861060"/>
                  <a:pt x="350520" y="899160"/>
                </a:cubicBezTo>
                <a:cubicBezTo>
                  <a:pt x="408940" y="937260"/>
                  <a:pt x="424180" y="932180"/>
                  <a:pt x="518160" y="960120"/>
                </a:cubicBezTo>
                <a:cubicBezTo>
                  <a:pt x="612140" y="988060"/>
                  <a:pt x="805180" y="1043940"/>
                  <a:pt x="914400" y="1066800"/>
                </a:cubicBezTo>
                <a:cubicBezTo>
                  <a:pt x="1023620" y="1089660"/>
                  <a:pt x="1173480" y="1097280"/>
                  <a:pt x="1173480" y="1097280"/>
                </a:cubicBezTo>
                <a:lnTo>
                  <a:pt x="1173480" y="1097280"/>
                </a:lnTo>
                <a:lnTo>
                  <a:pt x="1173480" y="1097280"/>
                </a:lnTo>
              </a:path>
            </a:pathLst>
          </a:cu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0" name="Прямоугольник 199"/>
          <p:cNvSpPr/>
          <p:nvPr/>
        </p:nvSpPr>
        <p:spPr>
          <a:xfrm>
            <a:off x="0" y="-230919"/>
            <a:ext cx="945223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Установите соответствие между графиками функций и формулами, которые их задают.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1" name="Прямоугольник 200"/>
              <p:cNvSpPr/>
              <p:nvPr/>
            </p:nvSpPr>
            <p:spPr>
              <a:xfrm>
                <a:off x="487817" y="762766"/>
                <a:ext cx="1173526" cy="66851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000" i="1">
                          <a:latin typeface="Cambria Math"/>
                        </a:rPr>
                        <m:t>1) у=</m:t>
                      </m:r>
                      <m:f>
                        <m:fPr>
                          <m:ctrlPr>
                            <a:rPr lang="ru-RU" sz="20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2000" i="1">
                              <a:latin typeface="Cambria Math"/>
                            </a:rPr>
                            <m:t>3</m:t>
                          </m:r>
                        </m:num>
                        <m:den>
                          <m:r>
                            <a:rPr lang="ru-RU" sz="2000" i="1">
                              <a:latin typeface="Cambria Math"/>
                            </a:rPr>
                            <m:t>х</m:t>
                          </m:r>
                        </m:den>
                      </m:f>
                    </m:oMath>
                  </m:oMathPara>
                </a14:m>
                <a:endParaRPr lang="ru-RU" sz="2000" dirty="0"/>
              </a:p>
            </p:txBody>
          </p:sp>
        </mc:Choice>
        <mc:Fallback xmlns="">
          <p:sp>
            <p:nvSpPr>
              <p:cNvPr id="201" name="Прямоугольник 20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7817" y="762766"/>
                <a:ext cx="1173526" cy="668516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2" name="Прямоугольник 201"/>
              <p:cNvSpPr/>
              <p:nvPr/>
            </p:nvSpPr>
            <p:spPr>
              <a:xfrm>
                <a:off x="2264404" y="896969"/>
                <a:ext cx="1192762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2000" dirty="0" smtClean="0">
                    <a:latin typeface="Times New Roman" pitchFamily="18" charset="0"/>
                    <a:cs typeface="Times New Roman" pitchFamily="18" charset="0"/>
                  </a:rPr>
                  <a:t>2) </a:t>
                </a:r>
                <a14:m>
                  <m:oMath xmlns:m="http://schemas.openxmlformats.org/officeDocument/2006/math">
                    <m:r>
                      <a:rPr lang="ru-RU" sz="2000" i="1">
                        <a:latin typeface="Cambria Math"/>
                      </a:rPr>
                      <m:t>у=3х</m:t>
                    </m:r>
                  </m:oMath>
                </a14:m>
                <a:endParaRPr lang="ru-RU" sz="2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02" name="Прямоугольник 20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4404" y="896969"/>
                <a:ext cx="1192762" cy="400110"/>
              </a:xfrm>
              <a:prstGeom prst="rect">
                <a:avLst/>
              </a:prstGeom>
              <a:blipFill rotWithShape="1">
                <a:blip r:embed="rId10"/>
                <a:stretch>
                  <a:fillRect l="-5102" t="-7576" b="-257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3" name="Прямоугольник 202"/>
              <p:cNvSpPr/>
              <p:nvPr/>
            </p:nvSpPr>
            <p:spPr>
              <a:xfrm>
                <a:off x="4003855" y="877077"/>
                <a:ext cx="159050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000" b="0" i="1" smtClean="0">
                          <a:latin typeface="Cambria Math"/>
                        </a:rPr>
                        <m:t>3) </m:t>
                      </m:r>
                      <m:r>
                        <a:rPr lang="ru-RU" sz="2000" i="1">
                          <a:latin typeface="Cambria Math"/>
                        </a:rPr>
                        <m:t>у=х+3</m:t>
                      </m:r>
                    </m:oMath>
                  </m:oMathPara>
                </a14:m>
                <a:endParaRPr lang="ru-RU" sz="2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03" name="Прямоугольник 20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03855" y="877077"/>
                <a:ext cx="1590500" cy="400110"/>
              </a:xfrm>
              <a:prstGeom prst="rect">
                <a:avLst/>
              </a:prstGeom>
              <a:blipFill rotWithShape="1">
                <a:blip r:embed="rId11"/>
                <a:stretch>
                  <a:fillRect b="-1515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4" name="Прямоугольник 203"/>
              <p:cNvSpPr/>
              <p:nvPr/>
            </p:nvSpPr>
            <p:spPr>
              <a:xfrm>
                <a:off x="6012698" y="858867"/>
                <a:ext cx="1705339" cy="43653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0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ru-RU" sz="2000" b="0" i="1" smtClean="0">
                              <a:latin typeface="Cambria Math"/>
                            </a:rPr>
                            <m:t>4) </m:t>
                          </m:r>
                          <m:r>
                            <a:rPr lang="ru-RU" sz="2000" i="1">
                              <a:latin typeface="Cambria Math"/>
                            </a:rPr>
                            <m:t>у=х</m:t>
                          </m:r>
                        </m:e>
                        <m:sup>
                          <m:r>
                            <a:rPr lang="ru-RU" sz="2000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ru-RU" sz="2000" i="1">
                          <a:latin typeface="Cambria Math"/>
                        </a:rPr>
                        <m:t>−3</m:t>
                      </m:r>
                    </m:oMath>
                  </m:oMathPara>
                </a14:m>
                <a:endParaRPr lang="ru-RU" sz="2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04" name="Прямоугольник 20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2698" y="858867"/>
                <a:ext cx="1705339" cy="436530"/>
              </a:xfrm>
              <a:prstGeom prst="rect">
                <a:avLst/>
              </a:prstGeom>
              <a:blipFill rotWithShape="1">
                <a:blip r:embed="rId12"/>
                <a:stretch>
                  <a:fillRect b="-1549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6" name="Полилиния 205"/>
          <p:cNvSpPr/>
          <p:nvPr/>
        </p:nvSpPr>
        <p:spPr>
          <a:xfrm flipH="1">
            <a:off x="4457654" y="3372271"/>
            <a:ext cx="645186" cy="2215653"/>
          </a:xfrm>
          <a:custGeom>
            <a:avLst/>
            <a:gdLst>
              <a:gd name="connsiteX0" fmla="*/ 0 w 946852"/>
              <a:gd name="connsiteY0" fmla="*/ 0 h 2275387"/>
              <a:gd name="connsiteX1" fmla="*/ 157655 w 946852"/>
              <a:gd name="connsiteY1" fmla="*/ 788275 h 2275387"/>
              <a:gd name="connsiteX2" fmla="*/ 283779 w 946852"/>
              <a:gd name="connsiteY2" fmla="*/ 1198179 h 2275387"/>
              <a:gd name="connsiteX3" fmla="*/ 504496 w 946852"/>
              <a:gd name="connsiteY3" fmla="*/ 1765737 h 2275387"/>
              <a:gd name="connsiteX4" fmla="*/ 756744 w 946852"/>
              <a:gd name="connsiteY4" fmla="*/ 2175641 h 2275387"/>
              <a:gd name="connsiteX5" fmla="*/ 930165 w 946852"/>
              <a:gd name="connsiteY5" fmla="*/ 2270234 h 2275387"/>
              <a:gd name="connsiteX6" fmla="*/ 930165 w 946852"/>
              <a:gd name="connsiteY6" fmla="*/ 2254468 h 2275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46852" h="2275387">
                <a:moveTo>
                  <a:pt x="0" y="0"/>
                </a:moveTo>
                <a:cubicBezTo>
                  <a:pt x="55179" y="294289"/>
                  <a:pt x="110359" y="588579"/>
                  <a:pt x="157655" y="788275"/>
                </a:cubicBezTo>
                <a:cubicBezTo>
                  <a:pt x="204951" y="987971"/>
                  <a:pt x="225972" y="1035269"/>
                  <a:pt x="283779" y="1198179"/>
                </a:cubicBezTo>
                <a:cubicBezTo>
                  <a:pt x="341586" y="1361089"/>
                  <a:pt x="425669" y="1602827"/>
                  <a:pt x="504496" y="1765737"/>
                </a:cubicBezTo>
                <a:cubicBezTo>
                  <a:pt x="583323" y="1928647"/>
                  <a:pt x="685799" y="2091558"/>
                  <a:pt x="756744" y="2175641"/>
                </a:cubicBezTo>
                <a:cubicBezTo>
                  <a:pt x="827689" y="2259724"/>
                  <a:pt x="901262" y="2257096"/>
                  <a:pt x="930165" y="2270234"/>
                </a:cubicBezTo>
                <a:cubicBezTo>
                  <a:pt x="959068" y="2283372"/>
                  <a:pt x="944616" y="2268920"/>
                  <a:pt x="930165" y="2254468"/>
                </a:cubicBezTo>
              </a:path>
            </a:pathLst>
          </a:cu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7" name="Полилиния 206"/>
          <p:cNvSpPr/>
          <p:nvPr/>
        </p:nvSpPr>
        <p:spPr>
          <a:xfrm>
            <a:off x="3788840" y="3362318"/>
            <a:ext cx="679751" cy="2215653"/>
          </a:xfrm>
          <a:custGeom>
            <a:avLst/>
            <a:gdLst>
              <a:gd name="connsiteX0" fmla="*/ 0 w 946852"/>
              <a:gd name="connsiteY0" fmla="*/ 0 h 2275387"/>
              <a:gd name="connsiteX1" fmla="*/ 157655 w 946852"/>
              <a:gd name="connsiteY1" fmla="*/ 788275 h 2275387"/>
              <a:gd name="connsiteX2" fmla="*/ 283779 w 946852"/>
              <a:gd name="connsiteY2" fmla="*/ 1198179 h 2275387"/>
              <a:gd name="connsiteX3" fmla="*/ 504496 w 946852"/>
              <a:gd name="connsiteY3" fmla="*/ 1765737 h 2275387"/>
              <a:gd name="connsiteX4" fmla="*/ 756744 w 946852"/>
              <a:gd name="connsiteY4" fmla="*/ 2175641 h 2275387"/>
              <a:gd name="connsiteX5" fmla="*/ 930165 w 946852"/>
              <a:gd name="connsiteY5" fmla="*/ 2270234 h 2275387"/>
              <a:gd name="connsiteX6" fmla="*/ 930165 w 946852"/>
              <a:gd name="connsiteY6" fmla="*/ 2254468 h 2275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46852" h="2275387">
                <a:moveTo>
                  <a:pt x="0" y="0"/>
                </a:moveTo>
                <a:cubicBezTo>
                  <a:pt x="55179" y="294289"/>
                  <a:pt x="110359" y="588579"/>
                  <a:pt x="157655" y="788275"/>
                </a:cubicBezTo>
                <a:cubicBezTo>
                  <a:pt x="204951" y="987971"/>
                  <a:pt x="225972" y="1035269"/>
                  <a:pt x="283779" y="1198179"/>
                </a:cubicBezTo>
                <a:cubicBezTo>
                  <a:pt x="341586" y="1361089"/>
                  <a:pt x="425669" y="1602827"/>
                  <a:pt x="504496" y="1765737"/>
                </a:cubicBezTo>
                <a:cubicBezTo>
                  <a:pt x="583323" y="1928647"/>
                  <a:pt x="685799" y="2091558"/>
                  <a:pt x="756744" y="2175641"/>
                </a:cubicBezTo>
                <a:cubicBezTo>
                  <a:pt x="827689" y="2259724"/>
                  <a:pt x="901262" y="2257096"/>
                  <a:pt x="930165" y="2270234"/>
                </a:cubicBezTo>
                <a:cubicBezTo>
                  <a:pt x="959068" y="2283372"/>
                  <a:pt x="944616" y="2268920"/>
                  <a:pt x="930165" y="2254468"/>
                </a:cubicBezTo>
              </a:path>
            </a:pathLst>
          </a:cu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209" name="Прямая соединительная линия 208"/>
          <p:cNvCxnSpPr/>
          <p:nvPr/>
        </p:nvCxnSpPr>
        <p:spPr>
          <a:xfrm flipV="1">
            <a:off x="6505429" y="3331989"/>
            <a:ext cx="2206349" cy="2276569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5" name="Скругленный прямоугольник 214"/>
              <p:cNvSpPr/>
              <p:nvPr/>
            </p:nvSpPr>
            <p:spPr>
              <a:xfrm>
                <a:off x="37764" y="3190456"/>
                <a:ext cx="625062" cy="504056"/>
              </a:xfrm>
              <a:prstGeom prst="roundRect">
                <a:avLst/>
              </a:prstGeom>
              <a:solidFill>
                <a:schemeClr val="bg2"/>
              </a:solidFill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800" b="1" i="1" smtClean="0">
                          <a:solidFill>
                            <a:srgbClr val="003E6C"/>
                          </a:solidFill>
                          <a:latin typeface="Cambria Math"/>
                        </a:rPr>
                        <m:t>А</m:t>
                      </m:r>
                    </m:oMath>
                  </m:oMathPara>
                </a14:m>
                <a:endParaRPr lang="ru-RU" sz="2800" b="1" dirty="0">
                  <a:solidFill>
                    <a:srgbClr val="003E6C"/>
                  </a:solidFill>
                </a:endParaRPr>
              </a:p>
            </p:txBody>
          </p:sp>
        </mc:Choice>
        <mc:Fallback xmlns="">
          <p:sp>
            <p:nvSpPr>
              <p:cNvPr id="215" name="Скругленный прямоугольник 2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764" y="3190456"/>
                <a:ext cx="625062" cy="504056"/>
              </a:xfrm>
              <a:prstGeom prst="roundRect">
                <a:avLst/>
              </a:prstGeom>
              <a:blipFill rotWithShape="1">
                <a:blip r:embed="rId13"/>
                <a:stretch>
                  <a:fillRect/>
                </a:stretch>
              </a:blipFill>
              <a:ln>
                <a:solidFill>
                  <a:schemeClr val="bg2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6" name="Скругленный прямоугольник 215"/>
              <p:cNvSpPr/>
              <p:nvPr/>
            </p:nvSpPr>
            <p:spPr>
              <a:xfrm>
                <a:off x="3113573" y="3183902"/>
                <a:ext cx="625062" cy="504056"/>
              </a:xfrm>
              <a:prstGeom prst="roundRect">
                <a:avLst/>
              </a:prstGeom>
              <a:solidFill>
                <a:schemeClr val="bg2"/>
              </a:solidFill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800" b="0" i="1" smtClean="0">
                          <a:solidFill>
                            <a:srgbClr val="003E6C"/>
                          </a:solidFill>
                          <a:latin typeface="Cambria Math"/>
                        </a:rPr>
                        <m:t>Б</m:t>
                      </m:r>
                    </m:oMath>
                  </m:oMathPara>
                </a14:m>
                <a:endParaRPr lang="ru-RU" sz="2800" dirty="0">
                  <a:solidFill>
                    <a:srgbClr val="003E6C"/>
                  </a:solidFill>
                </a:endParaRPr>
              </a:p>
            </p:txBody>
          </p:sp>
        </mc:Choice>
        <mc:Fallback xmlns="">
          <p:sp>
            <p:nvSpPr>
              <p:cNvPr id="216" name="Скругленный прямоугольник 2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13573" y="3183902"/>
                <a:ext cx="625062" cy="504056"/>
              </a:xfrm>
              <a:prstGeom prst="roundRect">
                <a:avLst/>
              </a:prstGeom>
              <a:blipFill rotWithShape="1">
                <a:blip r:embed="rId14"/>
                <a:stretch>
                  <a:fillRect/>
                </a:stretch>
              </a:blipFill>
              <a:ln>
                <a:solidFill>
                  <a:schemeClr val="bg2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7" name="Скругленный прямоугольник 216"/>
              <p:cNvSpPr/>
              <p:nvPr/>
            </p:nvSpPr>
            <p:spPr>
              <a:xfrm>
                <a:off x="6459306" y="3209044"/>
                <a:ext cx="625062" cy="504056"/>
              </a:xfrm>
              <a:prstGeom prst="roundRect">
                <a:avLst/>
              </a:prstGeom>
              <a:solidFill>
                <a:schemeClr val="bg2"/>
              </a:solidFill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800" b="0" i="1" smtClean="0">
                          <a:solidFill>
                            <a:srgbClr val="003E6C"/>
                          </a:solidFill>
                          <a:latin typeface="Cambria Math"/>
                        </a:rPr>
                        <m:t>В</m:t>
                      </m:r>
                    </m:oMath>
                  </m:oMathPara>
                </a14:m>
                <a:endParaRPr lang="ru-RU" sz="2800" dirty="0">
                  <a:solidFill>
                    <a:srgbClr val="003E6C"/>
                  </a:solidFill>
                </a:endParaRPr>
              </a:p>
            </p:txBody>
          </p:sp>
        </mc:Choice>
        <mc:Fallback xmlns="">
          <p:sp>
            <p:nvSpPr>
              <p:cNvPr id="217" name="Скругленный прямоугольник 2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9306" y="3209044"/>
                <a:ext cx="625062" cy="504056"/>
              </a:xfrm>
              <a:prstGeom prst="roundRect">
                <a:avLst/>
              </a:prstGeom>
              <a:blipFill rotWithShape="1">
                <a:blip r:embed="rId15"/>
                <a:stretch>
                  <a:fillRect/>
                </a:stretch>
              </a:blipFill>
              <a:ln>
                <a:solidFill>
                  <a:schemeClr val="bg2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9" name="Прямоугольник 218"/>
          <p:cNvSpPr/>
          <p:nvPr/>
        </p:nvSpPr>
        <p:spPr>
          <a:xfrm>
            <a:off x="523901" y="1424176"/>
            <a:ext cx="79218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Это функция обратной пропорциональности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её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график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гипербола.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0" name="Прямоугольник 219"/>
          <p:cNvSpPr/>
          <p:nvPr/>
        </p:nvSpPr>
        <p:spPr>
          <a:xfrm>
            <a:off x="1251147" y="1444133"/>
            <a:ext cx="682738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Квадратичная функция, график – парабола.</a:t>
            </a:r>
          </a:p>
        </p:txBody>
      </p:sp>
      <p:sp>
        <p:nvSpPr>
          <p:cNvPr id="221" name="Прямоугольник 220"/>
          <p:cNvSpPr/>
          <p:nvPr/>
        </p:nvSpPr>
        <p:spPr>
          <a:xfrm>
            <a:off x="173222" y="1700091"/>
            <a:ext cx="92140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график функции у=3х проходит через точку с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координатами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(0;0), следовательно</a:t>
            </a:r>
          </a:p>
        </p:txBody>
      </p:sp>
      <p:sp>
        <p:nvSpPr>
          <p:cNvPr id="222" name="Прямоугольник 221"/>
          <p:cNvSpPr/>
          <p:nvPr/>
        </p:nvSpPr>
        <p:spPr>
          <a:xfrm>
            <a:off x="279481" y="1378009"/>
            <a:ext cx="90015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Обе функции линейные, график линейной функции -  прямая. </a:t>
            </a:r>
            <a:endParaRPr lang="ru-RU" sz="2400" dirty="0"/>
          </a:p>
        </p:txBody>
      </p:sp>
      <p:sp>
        <p:nvSpPr>
          <p:cNvPr id="223" name="Прямоугольник 222"/>
          <p:cNvSpPr/>
          <p:nvPr/>
        </p:nvSpPr>
        <p:spPr>
          <a:xfrm>
            <a:off x="2489578" y="1431282"/>
            <a:ext cx="34339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А – 1     Б – 4      В - 3</a:t>
            </a:r>
          </a:p>
        </p:txBody>
      </p:sp>
    </p:spTree>
    <p:extLst>
      <p:ext uri="{BB962C8B-B14F-4D97-AF65-F5344CB8AC3E}">
        <p14:creationId xmlns:p14="http://schemas.microsoft.com/office/powerpoint/2010/main" val="1673240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0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0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0"/>
                            </p:stCondLst>
                            <p:childTnLst>
                              <p:par>
                                <p:cTn id="12" presetID="35" presetClass="path" presetSubtype="0" accel="50000" decel="5000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4.72222E-6 -3.7037E-6 L -0.03489 0.24561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53" y="12269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2000" fill="hold"/>
                                        <p:tgtEl>
                                          <p:spTgt spid="20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0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35" presetClass="path" presetSubtype="0" accel="50000" decel="5000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94444E-6 -4.44444E-6 L -0.31389 0.24862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94" y="12431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" dur="50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0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20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6" presetClass="emph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42" dur="2000" fill="hold"/>
                                        <p:tgtEl>
                                          <p:spTgt spid="20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8000"/>
                            </p:stCondLst>
                            <p:childTnLst>
                              <p:par>
                                <p:cTn id="44" presetID="35" presetClass="path" presetSubtype="0" accel="50000" decel="5000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3.61111E-6 -4.44444E-6 L 0.34531 0.24862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257" y="12431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" dur="50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0" dur="30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3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20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1" grpId="0" animBg="1"/>
      <p:bldP spid="201" grpId="1" animBg="1"/>
      <p:bldP spid="203" grpId="0" animBg="1"/>
      <p:bldP spid="203" grpId="1" animBg="1"/>
      <p:bldP spid="204" grpId="0" animBg="1"/>
      <p:bldP spid="204" grpId="1" animBg="1"/>
      <p:bldP spid="219" grpId="0"/>
      <p:bldP spid="219" grpId="1"/>
      <p:bldP spid="220" grpId="0"/>
      <p:bldP spid="220" grpId="1"/>
      <p:bldP spid="221" grpId="0"/>
      <p:bldP spid="221" grpId="1"/>
      <p:bldP spid="222" grpId="0"/>
      <p:bldP spid="222" grpId="1"/>
      <p:bldP spid="2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131925"/>
            <a:ext cx="9753600" cy="729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" name="Group 2439"/>
          <p:cNvGrpSpPr>
            <a:grpSpLocks/>
          </p:cNvGrpSpPr>
          <p:nvPr/>
        </p:nvGrpSpPr>
        <p:grpSpPr bwMode="auto">
          <a:xfrm>
            <a:off x="4968438" y="1844824"/>
            <a:ext cx="3945036" cy="4716257"/>
            <a:chOff x="2496" y="144"/>
            <a:chExt cx="3072" cy="4032"/>
          </a:xfrm>
        </p:grpSpPr>
        <p:sp>
          <p:nvSpPr>
            <p:cNvPr id="4" name="Line 722"/>
            <p:cNvSpPr>
              <a:spLocks noChangeShapeType="1"/>
            </p:cNvSpPr>
            <p:nvPr/>
          </p:nvSpPr>
          <p:spPr bwMode="auto">
            <a:xfrm>
              <a:off x="5568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5" name="Line 751"/>
            <p:cNvSpPr>
              <a:spLocks noChangeShapeType="1"/>
            </p:cNvSpPr>
            <p:nvPr/>
          </p:nvSpPr>
          <p:spPr bwMode="auto">
            <a:xfrm>
              <a:off x="2496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6" name="Line 754"/>
            <p:cNvSpPr>
              <a:spLocks noChangeShapeType="1"/>
            </p:cNvSpPr>
            <p:nvPr/>
          </p:nvSpPr>
          <p:spPr bwMode="auto">
            <a:xfrm>
              <a:off x="2752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7" name="Line 757"/>
            <p:cNvSpPr>
              <a:spLocks noChangeShapeType="1"/>
            </p:cNvSpPr>
            <p:nvPr/>
          </p:nvSpPr>
          <p:spPr bwMode="auto">
            <a:xfrm>
              <a:off x="3008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8" name="Line 760"/>
            <p:cNvSpPr>
              <a:spLocks noChangeShapeType="1"/>
            </p:cNvSpPr>
            <p:nvPr/>
          </p:nvSpPr>
          <p:spPr bwMode="auto">
            <a:xfrm>
              <a:off x="3264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9" name="Line 763"/>
            <p:cNvSpPr>
              <a:spLocks noChangeShapeType="1"/>
            </p:cNvSpPr>
            <p:nvPr/>
          </p:nvSpPr>
          <p:spPr bwMode="auto">
            <a:xfrm>
              <a:off x="3520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0" name="Line 766"/>
            <p:cNvSpPr>
              <a:spLocks noChangeShapeType="1"/>
            </p:cNvSpPr>
            <p:nvPr/>
          </p:nvSpPr>
          <p:spPr bwMode="auto">
            <a:xfrm>
              <a:off x="3776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1" name="Line 769"/>
            <p:cNvSpPr>
              <a:spLocks noChangeShapeType="1"/>
            </p:cNvSpPr>
            <p:nvPr/>
          </p:nvSpPr>
          <p:spPr bwMode="auto">
            <a:xfrm>
              <a:off x="4032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2" name="Line 772"/>
            <p:cNvSpPr>
              <a:spLocks noChangeShapeType="1"/>
            </p:cNvSpPr>
            <p:nvPr/>
          </p:nvSpPr>
          <p:spPr bwMode="auto">
            <a:xfrm>
              <a:off x="4288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3" name="Line 775"/>
            <p:cNvSpPr>
              <a:spLocks noChangeShapeType="1"/>
            </p:cNvSpPr>
            <p:nvPr/>
          </p:nvSpPr>
          <p:spPr bwMode="auto">
            <a:xfrm>
              <a:off x="4544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4" name="Line 778"/>
            <p:cNvSpPr>
              <a:spLocks noChangeShapeType="1"/>
            </p:cNvSpPr>
            <p:nvPr/>
          </p:nvSpPr>
          <p:spPr bwMode="auto">
            <a:xfrm>
              <a:off x="4800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5" name="Line 781"/>
            <p:cNvSpPr>
              <a:spLocks noChangeShapeType="1"/>
            </p:cNvSpPr>
            <p:nvPr/>
          </p:nvSpPr>
          <p:spPr bwMode="auto">
            <a:xfrm>
              <a:off x="5056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6" name="Line 784"/>
            <p:cNvSpPr>
              <a:spLocks noChangeShapeType="1"/>
            </p:cNvSpPr>
            <p:nvPr/>
          </p:nvSpPr>
          <p:spPr bwMode="auto">
            <a:xfrm>
              <a:off x="5312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grpSp>
          <p:nvGrpSpPr>
            <p:cNvPr id="17" name="Group 2433"/>
            <p:cNvGrpSpPr>
              <a:grpSpLocks/>
            </p:cNvGrpSpPr>
            <p:nvPr/>
          </p:nvGrpSpPr>
          <p:grpSpPr bwMode="auto">
            <a:xfrm>
              <a:off x="2496" y="144"/>
              <a:ext cx="3072" cy="4032"/>
              <a:chOff x="192" y="144"/>
              <a:chExt cx="5376" cy="4032"/>
            </a:xfrm>
          </p:grpSpPr>
          <p:sp>
            <p:nvSpPr>
              <p:cNvPr id="18" name="Line 719"/>
              <p:cNvSpPr>
                <a:spLocks noChangeShapeType="1"/>
              </p:cNvSpPr>
              <p:nvPr/>
            </p:nvSpPr>
            <p:spPr bwMode="auto">
              <a:xfrm>
                <a:off x="192" y="144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9" name="Line 720"/>
              <p:cNvSpPr>
                <a:spLocks noChangeShapeType="1"/>
              </p:cNvSpPr>
              <p:nvPr/>
            </p:nvSpPr>
            <p:spPr bwMode="auto">
              <a:xfrm>
                <a:off x="192" y="4176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0" name="Line 725"/>
              <p:cNvSpPr>
                <a:spLocks noChangeShapeType="1"/>
              </p:cNvSpPr>
              <p:nvPr/>
            </p:nvSpPr>
            <p:spPr bwMode="auto">
              <a:xfrm>
                <a:off x="192" y="381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1" name="Line 788"/>
              <p:cNvSpPr>
                <a:spLocks noChangeShapeType="1"/>
              </p:cNvSpPr>
              <p:nvPr/>
            </p:nvSpPr>
            <p:spPr bwMode="auto">
              <a:xfrm>
                <a:off x="192" y="618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2" name="Line 891"/>
              <p:cNvSpPr>
                <a:spLocks noChangeShapeType="1"/>
              </p:cNvSpPr>
              <p:nvPr/>
            </p:nvSpPr>
            <p:spPr bwMode="auto">
              <a:xfrm>
                <a:off x="192" y="856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3" name="Line 994"/>
              <p:cNvSpPr>
                <a:spLocks noChangeShapeType="1"/>
              </p:cNvSpPr>
              <p:nvPr/>
            </p:nvSpPr>
            <p:spPr bwMode="auto">
              <a:xfrm>
                <a:off x="192" y="1093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4" name="Line 1097"/>
              <p:cNvSpPr>
                <a:spLocks noChangeShapeType="1"/>
              </p:cNvSpPr>
              <p:nvPr/>
            </p:nvSpPr>
            <p:spPr bwMode="auto">
              <a:xfrm>
                <a:off x="192" y="1330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5" name="Line 1200"/>
              <p:cNvSpPr>
                <a:spLocks noChangeShapeType="1"/>
              </p:cNvSpPr>
              <p:nvPr/>
            </p:nvSpPr>
            <p:spPr bwMode="auto">
              <a:xfrm>
                <a:off x="192" y="1567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6" name="Line 1303"/>
              <p:cNvSpPr>
                <a:spLocks noChangeShapeType="1"/>
              </p:cNvSpPr>
              <p:nvPr/>
            </p:nvSpPr>
            <p:spPr bwMode="auto">
              <a:xfrm>
                <a:off x="192" y="1804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7" name="Line 1406"/>
              <p:cNvSpPr>
                <a:spLocks noChangeShapeType="1"/>
              </p:cNvSpPr>
              <p:nvPr/>
            </p:nvSpPr>
            <p:spPr bwMode="auto">
              <a:xfrm>
                <a:off x="192" y="2041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8" name="Line 1509"/>
              <p:cNvSpPr>
                <a:spLocks noChangeShapeType="1"/>
              </p:cNvSpPr>
              <p:nvPr/>
            </p:nvSpPr>
            <p:spPr bwMode="auto">
              <a:xfrm>
                <a:off x="192" y="2279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9" name="Line 1612"/>
              <p:cNvSpPr>
                <a:spLocks noChangeShapeType="1"/>
              </p:cNvSpPr>
              <p:nvPr/>
            </p:nvSpPr>
            <p:spPr bwMode="auto">
              <a:xfrm>
                <a:off x="192" y="2516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0" name="Line 1715"/>
              <p:cNvSpPr>
                <a:spLocks noChangeShapeType="1"/>
              </p:cNvSpPr>
              <p:nvPr/>
            </p:nvSpPr>
            <p:spPr bwMode="auto">
              <a:xfrm>
                <a:off x="192" y="2753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1" name="Line 1818"/>
              <p:cNvSpPr>
                <a:spLocks noChangeShapeType="1"/>
              </p:cNvSpPr>
              <p:nvPr/>
            </p:nvSpPr>
            <p:spPr bwMode="auto">
              <a:xfrm>
                <a:off x="192" y="2990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2" name="Line 1921"/>
              <p:cNvSpPr>
                <a:spLocks noChangeShapeType="1"/>
              </p:cNvSpPr>
              <p:nvPr/>
            </p:nvSpPr>
            <p:spPr bwMode="auto">
              <a:xfrm>
                <a:off x="192" y="3227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3" name="Line 2024"/>
              <p:cNvSpPr>
                <a:spLocks noChangeShapeType="1"/>
              </p:cNvSpPr>
              <p:nvPr/>
            </p:nvSpPr>
            <p:spPr bwMode="auto">
              <a:xfrm>
                <a:off x="192" y="3464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4" name="Line 2127"/>
              <p:cNvSpPr>
                <a:spLocks noChangeShapeType="1"/>
              </p:cNvSpPr>
              <p:nvPr/>
            </p:nvSpPr>
            <p:spPr bwMode="auto">
              <a:xfrm>
                <a:off x="192" y="3702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5" name="Line 2230"/>
              <p:cNvSpPr>
                <a:spLocks noChangeShapeType="1"/>
              </p:cNvSpPr>
              <p:nvPr/>
            </p:nvSpPr>
            <p:spPr bwMode="auto">
              <a:xfrm>
                <a:off x="192" y="3939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Прямоугольник 36"/>
              <p:cNvSpPr/>
              <p:nvPr/>
            </p:nvSpPr>
            <p:spPr>
              <a:xfrm>
                <a:off x="179512" y="332656"/>
                <a:ext cx="8188283" cy="115204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sz="2800" b="1" i="1" dirty="0">
                    <a:latin typeface="Times New Roman" pitchFamily="18" charset="0"/>
                    <a:cs typeface="Times New Roman" pitchFamily="18" charset="0"/>
                  </a:rPr>
                  <a:t>Найдите значение </a:t>
                </a:r>
                <a:r>
                  <a:rPr lang="en-US" sz="2800" b="1" i="1" dirty="0">
                    <a:latin typeface="Times New Roman" pitchFamily="18" charset="0"/>
                    <a:cs typeface="Times New Roman" pitchFamily="18" charset="0"/>
                  </a:rPr>
                  <a:t>k </a:t>
                </a:r>
                <a:r>
                  <a:rPr lang="ru-RU" sz="2800" b="1" i="1" dirty="0" smtClean="0">
                    <a:latin typeface="Times New Roman" pitchFamily="18" charset="0"/>
                    <a:cs typeface="Times New Roman" pitchFamily="18" charset="0"/>
                  </a:rPr>
                  <a:t>по графику </a:t>
                </a:r>
                <a:r>
                  <a:rPr lang="ru-RU" sz="2800" b="1" i="1" dirty="0">
                    <a:latin typeface="Times New Roman" pitchFamily="18" charset="0"/>
                    <a:cs typeface="Times New Roman" pitchFamily="18" charset="0"/>
                  </a:rPr>
                  <a:t>функции </a:t>
                </a:r>
                <a14:m>
                  <m:oMath xmlns:m="http://schemas.openxmlformats.org/officeDocument/2006/math">
                    <m:r>
                      <a:rPr lang="ru-RU" sz="2800" b="1" i="1">
                        <a:latin typeface="Cambria Math"/>
                      </a:rPr>
                      <m:t>   у=</m:t>
                    </m:r>
                    <m:f>
                      <m:fPr>
                        <m:ctrlPr>
                          <a:rPr lang="ru-RU" sz="2800" b="1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1">
                            <a:latin typeface="Cambria Math"/>
                          </a:rPr>
                          <m:t>𝒌</m:t>
                        </m:r>
                      </m:num>
                      <m:den>
                        <m:r>
                          <a:rPr lang="ru-RU" sz="2800" b="1" i="1">
                            <a:latin typeface="Cambria Math"/>
                          </a:rPr>
                          <m:t>𝒙</m:t>
                        </m:r>
                      </m:den>
                    </m:f>
                  </m:oMath>
                </a14:m>
                <a:r>
                  <a:rPr lang="ru-RU" sz="2800" b="1" i="1" dirty="0">
                    <a:latin typeface="Times New Roman" pitchFamily="18" charset="0"/>
                    <a:cs typeface="Times New Roman" pitchFamily="18" charset="0"/>
                  </a:rPr>
                  <a:t>  , изображенному на рисунке.</a:t>
                </a:r>
              </a:p>
            </p:txBody>
          </p:sp>
        </mc:Choice>
        <mc:Fallback xmlns="">
          <p:sp>
            <p:nvSpPr>
              <p:cNvPr id="37" name="Прямоугольник 3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332656"/>
                <a:ext cx="8188283" cy="1152047"/>
              </a:xfrm>
              <a:prstGeom prst="rect">
                <a:avLst/>
              </a:prstGeom>
              <a:blipFill rotWithShape="1">
                <a:blip r:embed="rId3"/>
                <a:stretch>
                  <a:fillRect l="-893" r="-1935" b="-1375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9" name="Прямая со стрелкой 38"/>
          <p:cNvCxnSpPr/>
          <p:nvPr/>
        </p:nvCxnSpPr>
        <p:spPr>
          <a:xfrm flipV="1">
            <a:off x="6932218" y="1844824"/>
            <a:ext cx="8738" cy="470577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 flipV="1">
            <a:off x="4901205" y="4641398"/>
            <a:ext cx="3936298" cy="1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7050300" y="1937600"/>
            <a:ext cx="3754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У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584721" y="4041781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Х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47" name="Полилиния 46"/>
          <p:cNvSpPr/>
          <p:nvPr/>
        </p:nvSpPr>
        <p:spPr>
          <a:xfrm rot="7475023">
            <a:off x="4556569" y="2938798"/>
            <a:ext cx="3083933" cy="619128"/>
          </a:xfrm>
          <a:custGeom>
            <a:avLst/>
            <a:gdLst>
              <a:gd name="connsiteX0" fmla="*/ 0 w 1143000"/>
              <a:gd name="connsiteY0" fmla="*/ 457382 h 503102"/>
              <a:gd name="connsiteX1" fmla="*/ 640080 w 1143000"/>
              <a:gd name="connsiteY1" fmla="*/ 182 h 503102"/>
              <a:gd name="connsiteX2" fmla="*/ 1143000 w 1143000"/>
              <a:gd name="connsiteY2" fmla="*/ 503102 h 503102"/>
              <a:gd name="connsiteX3" fmla="*/ 1143000 w 1143000"/>
              <a:gd name="connsiteY3" fmla="*/ 503102 h 503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43000" h="503102">
                <a:moveTo>
                  <a:pt x="0" y="457382"/>
                </a:moveTo>
                <a:cubicBezTo>
                  <a:pt x="224790" y="224972"/>
                  <a:pt x="449580" y="-7438"/>
                  <a:pt x="640080" y="182"/>
                </a:cubicBezTo>
                <a:cubicBezTo>
                  <a:pt x="830580" y="7802"/>
                  <a:pt x="1143000" y="503102"/>
                  <a:pt x="1143000" y="503102"/>
                </a:cubicBezTo>
                <a:lnTo>
                  <a:pt x="1143000" y="503102"/>
                </a:lnTo>
              </a:path>
            </a:pathLst>
          </a:custGeom>
          <a:noFill/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rgbClr val="00B050"/>
              </a:solidFill>
            </a:endParaRPr>
          </a:p>
        </p:txBody>
      </p:sp>
      <p:cxnSp>
        <p:nvCxnSpPr>
          <p:cNvPr id="49" name="Прямая соединительная линия 48"/>
          <p:cNvCxnSpPr/>
          <p:nvPr/>
        </p:nvCxnSpPr>
        <p:spPr>
          <a:xfrm>
            <a:off x="6283450" y="3509316"/>
            <a:ext cx="0" cy="1132083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Полилиния 49"/>
          <p:cNvSpPr/>
          <p:nvPr/>
        </p:nvSpPr>
        <p:spPr>
          <a:xfrm rot="18956555">
            <a:off x="6333922" y="5447672"/>
            <a:ext cx="3213580" cy="658944"/>
          </a:xfrm>
          <a:custGeom>
            <a:avLst/>
            <a:gdLst>
              <a:gd name="connsiteX0" fmla="*/ 0 w 1143000"/>
              <a:gd name="connsiteY0" fmla="*/ 457382 h 503102"/>
              <a:gd name="connsiteX1" fmla="*/ 640080 w 1143000"/>
              <a:gd name="connsiteY1" fmla="*/ 182 h 503102"/>
              <a:gd name="connsiteX2" fmla="*/ 1143000 w 1143000"/>
              <a:gd name="connsiteY2" fmla="*/ 503102 h 503102"/>
              <a:gd name="connsiteX3" fmla="*/ 1143000 w 1143000"/>
              <a:gd name="connsiteY3" fmla="*/ 503102 h 503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43000" h="503102">
                <a:moveTo>
                  <a:pt x="0" y="457382"/>
                </a:moveTo>
                <a:cubicBezTo>
                  <a:pt x="224790" y="224972"/>
                  <a:pt x="449580" y="-7438"/>
                  <a:pt x="640080" y="182"/>
                </a:cubicBezTo>
                <a:cubicBezTo>
                  <a:pt x="830580" y="7802"/>
                  <a:pt x="1143000" y="503102"/>
                  <a:pt x="1143000" y="503102"/>
                </a:cubicBezTo>
                <a:lnTo>
                  <a:pt x="1143000" y="503102"/>
                </a:lnTo>
              </a:path>
            </a:pathLst>
          </a:custGeom>
          <a:noFill/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853537" y="4342148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0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7110050" y="4324240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1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6" name="Овал 35"/>
          <p:cNvSpPr/>
          <p:nvPr/>
        </p:nvSpPr>
        <p:spPr>
          <a:xfrm>
            <a:off x="6211442" y="3439688"/>
            <a:ext cx="144016" cy="13925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>
            <a:off x="6363610" y="3528671"/>
            <a:ext cx="577346" cy="0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6115649" y="4641398"/>
            <a:ext cx="5261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-2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975525" y="3273035"/>
            <a:ext cx="3946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4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179512" y="1583657"/>
            <a:ext cx="508907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Найдем координаты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точки, принадлежащей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графику функции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1015239" y="2713690"/>
            <a:ext cx="3674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А</a:t>
            </a:r>
            <a:endParaRPr lang="ru-RU" sz="2400" dirty="0"/>
          </a:p>
        </p:txBody>
      </p:sp>
      <p:sp>
        <p:nvSpPr>
          <p:cNvPr id="54" name="TextBox 53"/>
          <p:cNvSpPr txBox="1"/>
          <p:nvPr/>
        </p:nvSpPr>
        <p:spPr>
          <a:xfrm>
            <a:off x="5908701" y="3040195"/>
            <a:ext cx="4138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А</a:t>
            </a:r>
            <a:endParaRPr lang="ru-RU" sz="2800" b="1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/>
              <p:cNvSpPr txBox="1"/>
              <p:nvPr/>
            </p:nvSpPr>
            <p:spPr>
              <a:xfrm>
                <a:off x="1264619" y="2650451"/>
                <a:ext cx="148829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ru-RU" sz="280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ru-RU" sz="2800" b="0" i="0" smtClean="0">
                              <a:latin typeface="Cambria Math"/>
                            </a:rPr>
                            <m:t>−2 ;4</m:t>
                          </m:r>
                        </m:e>
                      </m:d>
                    </m:oMath>
                  </m:oMathPara>
                </a14:m>
                <a:endParaRPr lang="ru-RU" sz="2800" dirty="0"/>
              </a:p>
            </p:txBody>
          </p:sp>
        </mc:Choice>
        <mc:Fallback xmlns="">
          <p:sp>
            <p:nvSpPr>
              <p:cNvPr id="52" name="TextBox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4619" y="2650451"/>
                <a:ext cx="1488293" cy="52322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5" name="Прямоугольник 54"/>
          <p:cNvSpPr/>
          <p:nvPr/>
        </p:nvSpPr>
        <p:spPr>
          <a:xfrm>
            <a:off x="179512" y="3321160"/>
            <a:ext cx="407534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Подставим координаты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точки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функцию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Прямоугольник 55"/>
              <p:cNvSpPr/>
              <p:nvPr/>
            </p:nvSpPr>
            <p:spPr>
              <a:xfrm>
                <a:off x="224997" y="4518144"/>
                <a:ext cx="1170898" cy="81111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3200" b="1" i="1">
                          <a:latin typeface="Cambria Math"/>
                        </a:rPr>
                        <m:t>у=</m:t>
                      </m:r>
                      <m:f>
                        <m:fPr>
                          <m:ctrlPr>
                            <a:rPr lang="ru-RU" sz="3200" b="1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3200" b="1" i="1">
                              <a:latin typeface="Cambria Math"/>
                            </a:rPr>
                            <m:t>𝒌</m:t>
                          </m:r>
                        </m:num>
                        <m:den>
                          <m:r>
                            <a:rPr lang="ru-RU" sz="3200" b="1" i="1">
                              <a:latin typeface="Cambria Math"/>
                            </a:rPr>
                            <m:t>𝒙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6" name="Прямоугольник 5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4997" y="4518144"/>
                <a:ext cx="1170898" cy="811119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8" name="Стрелка вправо 57"/>
          <p:cNvSpPr/>
          <p:nvPr/>
        </p:nvSpPr>
        <p:spPr>
          <a:xfrm>
            <a:off x="1646608" y="4859892"/>
            <a:ext cx="546477" cy="1276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/>
              <p:cNvSpPr txBox="1"/>
              <p:nvPr/>
            </p:nvSpPr>
            <p:spPr>
              <a:xfrm>
                <a:off x="1201573" y="5699086"/>
                <a:ext cx="1614160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/>
                        </a:rPr>
                        <m:t>𝑘</m:t>
                      </m:r>
                      <m:r>
                        <a:rPr lang="ru-RU" sz="3200" b="0" i="1" smtClean="0">
                          <a:latin typeface="Cambria Math"/>
                        </a:rPr>
                        <m:t>=−8</m:t>
                      </m:r>
                    </m:oMath>
                  </m:oMathPara>
                </a14:m>
                <a:endParaRPr lang="ru-RU" sz="3200" dirty="0"/>
              </a:p>
            </p:txBody>
          </p:sp>
        </mc:Choice>
        <mc:Fallback xmlns="">
          <p:sp>
            <p:nvSpPr>
              <p:cNvPr id="59" name="TextBox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01573" y="5699086"/>
                <a:ext cx="1614160" cy="58477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Прямоугольник 59"/>
              <p:cNvSpPr/>
              <p:nvPr/>
            </p:nvSpPr>
            <p:spPr>
              <a:xfrm>
                <a:off x="2339752" y="4581954"/>
                <a:ext cx="1170898" cy="81111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3200" b="1" i="1">
                          <a:latin typeface="Cambria Math"/>
                        </a:rPr>
                        <m:t>у=</m:t>
                      </m:r>
                      <m:f>
                        <m:fPr>
                          <m:ctrlPr>
                            <a:rPr lang="ru-RU" sz="3200" b="1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3200" b="1" i="1">
                              <a:latin typeface="Cambria Math"/>
                            </a:rPr>
                            <m:t>𝒌</m:t>
                          </m:r>
                        </m:num>
                        <m:den>
                          <m:r>
                            <a:rPr lang="ru-RU" sz="3200" b="1" i="1">
                              <a:latin typeface="Cambria Math"/>
                            </a:rPr>
                            <m:t>𝒙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60" name="Прямоугольник 5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9752" y="4581954"/>
                <a:ext cx="1170898" cy="811119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2" name="Прямая со стрелкой 61"/>
          <p:cNvCxnSpPr/>
          <p:nvPr/>
        </p:nvCxnSpPr>
        <p:spPr>
          <a:xfrm>
            <a:off x="1646608" y="3040195"/>
            <a:ext cx="1557240" cy="213361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Скругленная прямоугольная выноска 63"/>
          <p:cNvSpPr/>
          <p:nvPr/>
        </p:nvSpPr>
        <p:spPr>
          <a:xfrm>
            <a:off x="2979975" y="5132264"/>
            <a:ext cx="530675" cy="393997"/>
          </a:xfrm>
          <a:prstGeom prst="wedgeRoundRectCallout">
            <a:avLst>
              <a:gd name="adj1" fmla="val -24929"/>
              <a:gd name="adj2" fmla="val 47028"/>
              <a:gd name="adj3" fmla="val 16667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>
                <a:solidFill>
                  <a:schemeClr val="tx1"/>
                </a:solidFill>
              </a:rPr>
              <a:t>-2</a:t>
            </a:r>
          </a:p>
        </p:txBody>
      </p:sp>
      <p:sp>
        <p:nvSpPr>
          <p:cNvPr id="65" name="Скругленная прямоугольная выноска 64"/>
          <p:cNvSpPr/>
          <p:nvPr/>
        </p:nvSpPr>
        <p:spPr>
          <a:xfrm>
            <a:off x="2339752" y="4787767"/>
            <a:ext cx="432048" cy="541496"/>
          </a:xfrm>
          <a:prstGeom prst="wedgeRoundRectCallout">
            <a:avLst>
              <a:gd name="adj1" fmla="val -24360"/>
              <a:gd name="adj2" fmla="val 35796"/>
              <a:gd name="adj3" fmla="val 16667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>
                <a:solidFill>
                  <a:schemeClr val="tx1"/>
                </a:solidFill>
              </a:rPr>
              <a:t>4</a:t>
            </a:r>
          </a:p>
        </p:txBody>
      </p:sp>
      <p:cxnSp>
        <p:nvCxnSpPr>
          <p:cNvPr id="69" name="Прямая со стрелкой 68"/>
          <p:cNvCxnSpPr/>
          <p:nvPr/>
        </p:nvCxnSpPr>
        <p:spPr>
          <a:xfrm>
            <a:off x="2425228" y="3040195"/>
            <a:ext cx="130548" cy="185639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7832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5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5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5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8500"/>
                            </p:stCondLst>
                            <p:childTnLst>
                              <p:par>
                                <p:cTn id="3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850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9500"/>
                            </p:stCondLst>
                            <p:childTnLst>
                              <p:par>
                                <p:cTn id="54" presetID="2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2500"/>
                            </p:stCondLst>
                            <p:childTnLst>
                              <p:par>
                                <p:cTn id="5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3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3500"/>
                            </p:stCondLst>
                            <p:childTnLst>
                              <p:par>
                                <p:cTn id="65" presetID="2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6500"/>
                            </p:stCondLst>
                            <p:childTnLst>
                              <p:par>
                                <p:cTn id="6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7000"/>
                            </p:stCondLst>
                            <p:childTnLst>
                              <p:par>
                                <p:cTn id="72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85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40" grpId="0"/>
      <p:bldP spid="42" grpId="0"/>
      <p:bldP spid="43" grpId="0"/>
      <p:bldP spid="54" grpId="0"/>
      <p:bldP spid="52" grpId="0" animBg="1"/>
      <p:bldP spid="55" grpId="0"/>
      <p:bldP spid="56" grpId="0" animBg="1"/>
      <p:bldP spid="58" grpId="0" animBg="1"/>
      <p:bldP spid="59" grpId="0" animBg="1"/>
      <p:bldP spid="60" grpId="0" animBg="1"/>
      <p:bldP spid="64" grpId="0" animBg="1"/>
      <p:bldP spid="6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5249" y="-219075"/>
            <a:ext cx="9571785" cy="729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1" name="TextBox 150"/>
          <p:cNvSpPr txBox="1"/>
          <p:nvPr/>
        </p:nvSpPr>
        <p:spPr>
          <a:xfrm>
            <a:off x="1468304" y="1694989"/>
            <a:ext cx="4927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0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1777612" y="1728503"/>
            <a:ext cx="3353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1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154" name="TextBox 153"/>
          <p:cNvSpPr txBox="1"/>
          <p:nvPr/>
        </p:nvSpPr>
        <p:spPr>
          <a:xfrm>
            <a:off x="1835652" y="97122"/>
            <a:ext cx="3754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У</a:t>
            </a:r>
          </a:p>
        </p:txBody>
      </p:sp>
      <p:sp>
        <p:nvSpPr>
          <p:cNvPr id="155" name="TextBox 154"/>
          <p:cNvSpPr txBox="1"/>
          <p:nvPr/>
        </p:nvSpPr>
        <p:spPr>
          <a:xfrm>
            <a:off x="2899030" y="1351597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Х</a:t>
            </a:r>
            <a:endParaRPr lang="ru-RU" sz="2400" b="1" dirty="0">
              <a:solidFill>
                <a:srgbClr val="002060"/>
              </a:solidFill>
            </a:endParaRPr>
          </a:p>
        </p:txBody>
      </p:sp>
      <p:grpSp>
        <p:nvGrpSpPr>
          <p:cNvPr id="156" name="Group 2439"/>
          <p:cNvGrpSpPr>
            <a:grpSpLocks/>
          </p:cNvGrpSpPr>
          <p:nvPr/>
        </p:nvGrpSpPr>
        <p:grpSpPr bwMode="auto">
          <a:xfrm>
            <a:off x="158121" y="88947"/>
            <a:ext cx="3113127" cy="3212084"/>
            <a:chOff x="2496" y="144"/>
            <a:chExt cx="3072" cy="4032"/>
          </a:xfrm>
        </p:grpSpPr>
        <p:sp>
          <p:nvSpPr>
            <p:cNvPr id="157" name="Line 722"/>
            <p:cNvSpPr>
              <a:spLocks noChangeShapeType="1"/>
            </p:cNvSpPr>
            <p:nvPr/>
          </p:nvSpPr>
          <p:spPr bwMode="auto">
            <a:xfrm>
              <a:off x="5568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58" name="Line 751"/>
            <p:cNvSpPr>
              <a:spLocks noChangeShapeType="1"/>
            </p:cNvSpPr>
            <p:nvPr/>
          </p:nvSpPr>
          <p:spPr bwMode="auto">
            <a:xfrm>
              <a:off x="2496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59" name="Line 754"/>
            <p:cNvSpPr>
              <a:spLocks noChangeShapeType="1"/>
            </p:cNvSpPr>
            <p:nvPr/>
          </p:nvSpPr>
          <p:spPr bwMode="auto">
            <a:xfrm>
              <a:off x="2752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60" name="Line 757"/>
            <p:cNvSpPr>
              <a:spLocks noChangeShapeType="1"/>
            </p:cNvSpPr>
            <p:nvPr/>
          </p:nvSpPr>
          <p:spPr bwMode="auto">
            <a:xfrm>
              <a:off x="3008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61" name="Line 760"/>
            <p:cNvSpPr>
              <a:spLocks noChangeShapeType="1"/>
            </p:cNvSpPr>
            <p:nvPr/>
          </p:nvSpPr>
          <p:spPr bwMode="auto">
            <a:xfrm>
              <a:off x="3264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62" name="Line 763"/>
            <p:cNvSpPr>
              <a:spLocks noChangeShapeType="1"/>
            </p:cNvSpPr>
            <p:nvPr/>
          </p:nvSpPr>
          <p:spPr bwMode="auto">
            <a:xfrm>
              <a:off x="3520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63" name="Line 766"/>
            <p:cNvSpPr>
              <a:spLocks noChangeShapeType="1"/>
            </p:cNvSpPr>
            <p:nvPr/>
          </p:nvSpPr>
          <p:spPr bwMode="auto">
            <a:xfrm>
              <a:off x="3776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64" name="Line 769"/>
            <p:cNvSpPr>
              <a:spLocks noChangeShapeType="1"/>
            </p:cNvSpPr>
            <p:nvPr/>
          </p:nvSpPr>
          <p:spPr bwMode="auto">
            <a:xfrm>
              <a:off x="4032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65" name="Line 772"/>
            <p:cNvSpPr>
              <a:spLocks noChangeShapeType="1"/>
            </p:cNvSpPr>
            <p:nvPr/>
          </p:nvSpPr>
          <p:spPr bwMode="auto">
            <a:xfrm>
              <a:off x="4288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66" name="Line 775"/>
            <p:cNvSpPr>
              <a:spLocks noChangeShapeType="1"/>
            </p:cNvSpPr>
            <p:nvPr/>
          </p:nvSpPr>
          <p:spPr bwMode="auto">
            <a:xfrm>
              <a:off x="4544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67" name="Line 778"/>
            <p:cNvSpPr>
              <a:spLocks noChangeShapeType="1"/>
            </p:cNvSpPr>
            <p:nvPr/>
          </p:nvSpPr>
          <p:spPr bwMode="auto">
            <a:xfrm>
              <a:off x="4800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68" name="Line 781"/>
            <p:cNvSpPr>
              <a:spLocks noChangeShapeType="1"/>
            </p:cNvSpPr>
            <p:nvPr/>
          </p:nvSpPr>
          <p:spPr bwMode="auto">
            <a:xfrm>
              <a:off x="5056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69" name="Line 784"/>
            <p:cNvSpPr>
              <a:spLocks noChangeShapeType="1"/>
            </p:cNvSpPr>
            <p:nvPr/>
          </p:nvSpPr>
          <p:spPr bwMode="auto">
            <a:xfrm>
              <a:off x="5312" y="144"/>
              <a:ext cx="0" cy="4032"/>
            </a:xfrm>
            <a:prstGeom prst="line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grpSp>
          <p:nvGrpSpPr>
            <p:cNvPr id="170" name="Group 2433"/>
            <p:cNvGrpSpPr>
              <a:grpSpLocks/>
            </p:cNvGrpSpPr>
            <p:nvPr/>
          </p:nvGrpSpPr>
          <p:grpSpPr bwMode="auto">
            <a:xfrm>
              <a:off x="2496" y="144"/>
              <a:ext cx="3072" cy="4032"/>
              <a:chOff x="192" y="144"/>
              <a:chExt cx="5376" cy="4032"/>
            </a:xfrm>
          </p:grpSpPr>
          <p:sp>
            <p:nvSpPr>
              <p:cNvPr id="171" name="Line 719"/>
              <p:cNvSpPr>
                <a:spLocks noChangeShapeType="1"/>
              </p:cNvSpPr>
              <p:nvPr/>
            </p:nvSpPr>
            <p:spPr bwMode="auto">
              <a:xfrm>
                <a:off x="192" y="144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72" name="Line 720"/>
              <p:cNvSpPr>
                <a:spLocks noChangeShapeType="1"/>
              </p:cNvSpPr>
              <p:nvPr/>
            </p:nvSpPr>
            <p:spPr bwMode="auto">
              <a:xfrm>
                <a:off x="192" y="4176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73" name="Line 725"/>
              <p:cNvSpPr>
                <a:spLocks noChangeShapeType="1"/>
              </p:cNvSpPr>
              <p:nvPr/>
            </p:nvSpPr>
            <p:spPr bwMode="auto">
              <a:xfrm>
                <a:off x="192" y="381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74" name="Line 788"/>
              <p:cNvSpPr>
                <a:spLocks noChangeShapeType="1"/>
              </p:cNvSpPr>
              <p:nvPr/>
            </p:nvSpPr>
            <p:spPr bwMode="auto">
              <a:xfrm>
                <a:off x="192" y="618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75" name="Line 891"/>
              <p:cNvSpPr>
                <a:spLocks noChangeShapeType="1"/>
              </p:cNvSpPr>
              <p:nvPr/>
            </p:nvSpPr>
            <p:spPr bwMode="auto">
              <a:xfrm>
                <a:off x="192" y="856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76" name="Line 994"/>
              <p:cNvSpPr>
                <a:spLocks noChangeShapeType="1"/>
              </p:cNvSpPr>
              <p:nvPr/>
            </p:nvSpPr>
            <p:spPr bwMode="auto">
              <a:xfrm>
                <a:off x="192" y="1093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77" name="Line 1097"/>
              <p:cNvSpPr>
                <a:spLocks noChangeShapeType="1"/>
              </p:cNvSpPr>
              <p:nvPr/>
            </p:nvSpPr>
            <p:spPr bwMode="auto">
              <a:xfrm>
                <a:off x="192" y="1330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78" name="Line 1200"/>
              <p:cNvSpPr>
                <a:spLocks noChangeShapeType="1"/>
              </p:cNvSpPr>
              <p:nvPr/>
            </p:nvSpPr>
            <p:spPr bwMode="auto">
              <a:xfrm>
                <a:off x="192" y="1567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79" name="Line 1303"/>
              <p:cNvSpPr>
                <a:spLocks noChangeShapeType="1"/>
              </p:cNvSpPr>
              <p:nvPr/>
            </p:nvSpPr>
            <p:spPr bwMode="auto">
              <a:xfrm>
                <a:off x="192" y="1804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80" name="Line 1406"/>
              <p:cNvSpPr>
                <a:spLocks noChangeShapeType="1"/>
              </p:cNvSpPr>
              <p:nvPr/>
            </p:nvSpPr>
            <p:spPr bwMode="auto">
              <a:xfrm>
                <a:off x="192" y="2041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81" name="Line 1509"/>
              <p:cNvSpPr>
                <a:spLocks noChangeShapeType="1"/>
              </p:cNvSpPr>
              <p:nvPr/>
            </p:nvSpPr>
            <p:spPr bwMode="auto">
              <a:xfrm>
                <a:off x="192" y="2279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82" name="Line 1612"/>
              <p:cNvSpPr>
                <a:spLocks noChangeShapeType="1"/>
              </p:cNvSpPr>
              <p:nvPr/>
            </p:nvSpPr>
            <p:spPr bwMode="auto">
              <a:xfrm>
                <a:off x="192" y="2516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83" name="Line 1715"/>
              <p:cNvSpPr>
                <a:spLocks noChangeShapeType="1"/>
              </p:cNvSpPr>
              <p:nvPr/>
            </p:nvSpPr>
            <p:spPr bwMode="auto">
              <a:xfrm>
                <a:off x="192" y="2753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84" name="Line 1818"/>
              <p:cNvSpPr>
                <a:spLocks noChangeShapeType="1"/>
              </p:cNvSpPr>
              <p:nvPr/>
            </p:nvSpPr>
            <p:spPr bwMode="auto">
              <a:xfrm>
                <a:off x="192" y="2990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85" name="Line 1921"/>
              <p:cNvSpPr>
                <a:spLocks noChangeShapeType="1"/>
              </p:cNvSpPr>
              <p:nvPr/>
            </p:nvSpPr>
            <p:spPr bwMode="auto">
              <a:xfrm>
                <a:off x="192" y="3227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86" name="Line 2024"/>
              <p:cNvSpPr>
                <a:spLocks noChangeShapeType="1"/>
              </p:cNvSpPr>
              <p:nvPr/>
            </p:nvSpPr>
            <p:spPr bwMode="auto">
              <a:xfrm>
                <a:off x="192" y="3464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87" name="Line 2127"/>
              <p:cNvSpPr>
                <a:spLocks noChangeShapeType="1"/>
              </p:cNvSpPr>
              <p:nvPr/>
            </p:nvSpPr>
            <p:spPr bwMode="auto">
              <a:xfrm>
                <a:off x="192" y="3702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188" name="Line 2230"/>
              <p:cNvSpPr>
                <a:spLocks noChangeShapeType="1"/>
              </p:cNvSpPr>
              <p:nvPr/>
            </p:nvSpPr>
            <p:spPr bwMode="auto">
              <a:xfrm>
                <a:off x="192" y="3939"/>
                <a:ext cx="5376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</p:grpSp>
      </p:grpSp>
      <p:cxnSp>
        <p:nvCxnSpPr>
          <p:cNvPr id="193" name="Прямая со стрелкой 192"/>
          <p:cNvCxnSpPr/>
          <p:nvPr/>
        </p:nvCxnSpPr>
        <p:spPr>
          <a:xfrm flipH="1" flipV="1">
            <a:off x="1714684" y="71189"/>
            <a:ext cx="1" cy="3247601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Прямая со стрелкой 194"/>
          <p:cNvCxnSpPr>
            <a:stCxn id="181" idx="0"/>
          </p:cNvCxnSpPr>
          <p:nvPr/>
        </p:nvCxnSpPr>
        <p:spPr>
          <a:xfrm flipV="1">
            <a:off x="158121" y="1759735"/>
            <a:ext cx="3182258" cy="30055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3" name="Полилиния 202"/>
          <p:cNvSpPr/>
          <p:nvPr/>
        </p:nvSpPr>
        <p:spPr>
          <a:xfrm>
            <a:off x="1784794" y="354711"/>
            <a:ext cx="1486454" cy="1245477"/>
          </a:xfrm>
          <a:custGeom>
            <a:avLst/>
            <a:gdLst>
              <a:gd name="connsiteX0" fmla="*/ 0 w 1406288"/>
              <a:gd name="connsiteY0" fmla="*/ 0 h 1405012"/>
              <a:gd name="connsiteX1" fmla="*/ 60960 w 1406288"/>
              <a:gd name="connsiteY1" fmla="*/ 731520 h 1405012"/>
              <a:gd name="connsiteX2" fmla="*/ 182880 w 1406288"/>
              <a:gd name="connsiteY2" fmla="*/ 1158240 h 1405012"/>
              <a:gd name="connsiteX3" fmla="*/ 426720 w 1406288"/>
              <a:gd name="connsiteY3" fmla="*/ 1371600 h 1405012"/>
              <a:gd name="connsiteX4" fmla="*/ 1310640 w 1406288"/>
              <a:gd name="connsiteY4" fmla="*/ 1402080 h 1405012"/>
              <a:gd name="connsiteX5" fmla="*/ 1341120 w 1406288"/>
              <a:gd name="connsiteY5" fmla="*/ 1402080 h 1405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06288" h="1405012">
                <a:moveTo>
                  <a:pt x="0" y="0"/>
                </a:moveTo>
                <a:cubicBezTo>
                  <a:pt x="15240" y="269240"/>
                  <a:pt x="30480" y="538480"/>
                  <a:pt x="60960" y="731520"/>
                </a:cubicBezTo>
                <a:cubicBezTo>
                  <a:pt x="91440" y="924560"/>
                  <a:pt x="121920" y="1051560"/>
                  <a:pt x="182880" y="1158240"/>
                </a:cubicBezTo>
                <a:cubicBezTo>
                  <a:pt x="243840" y="1264920"/>
                  <a:pt x="238760" y="1330960"/>
                  <a:pt x="426720" y="1371600"/>
                </a:cubicBezTo>
                <a:cubicBezTo>
                  <a:pt x="614680" y="1412240"/>
                  <a:pt x="1158240" y="1397000"/>
                  <a:pt x="1310640" y="1402080"/>
                </a:cubicBezTo>
                <a:cubicBezTo>
                  <a:pt x="1463040" y="1407160"/>
                  <a:pt x="1402080" y="1404620"/>
                  <a:pt x="1341120" y="1402080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4" name="Полилиния 203"/>
          <p:cNvSpPr/>
          <p:nvPr/>
        </p:nvSpPr>
        <p:spPr>
          <a:xfrm rot="10952491">
            <a:off x="137831" y="1929150"/>
            <a:ext cx="1486454" cy="1277243"/>
          </a:xfrm>
          <a:custGeom>
            <a:avLst/>
            <a:gdLst>
              <a:gd name="connsiteX0" fmla="*/ 0 w 1406288"/>
              <a:gd name="connsiteY0" fmla="*/ 0 h 1405012"/>
              <a:gd name="connsiteX1" fmla="*/ 60960 w 1406288"/>
              <a:gd name="connsiteY1" fmla="*/ 731520 h 1405012"/>
              <a:gd name="connsiteX2" fmla="*/ 182880 w 1406288"/>
              <a:gd name="connsiteY2" fmla="*/ 1158240 h 1405012"/>
              <a:gd name="connsiteX3" fmla="*/ 426720 w 1406288"/>
              <a:gd name="connsiteY3" fmla="*/ 1371600 h 1405012"/>
              <a:gd name="connsiteX4" fmla="*/ 1310640 w 1406288"/>
              <a:gd name="connsiteY4" fmla="*/ 1402080 h 1405012"/>
              <a:gd name="connsiteX5" fmla="*/ 1341120 w 1406288"/>
              <a:gd name="connsiteY5" fmla="*/ 1402080 h 1405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06288" h="1405012">
                <a:moveTo>
                  <a:pt x="0" y="0"/>
                </a:moveTo>
                <a:cubicBezTo>
                  <a:pt x="15240" y="269240"/>
                  <a:pt x="30480" y="538480"/>
                  <a:pt x="60960" y="731520"/>
                </a:cubicBezTo>
                <a:cubicBezTo>
                  <a:pt x="91440" y="924560"/>
                  <a:pt x="121920" y="1051560"/>
                  <a:pt x="182880" y="1158240"/>
                </a:cubicBezTo>
                <a:cubicBezTo>
                  <a:pt x="243840" y="1264920"/>
                  <a:pt x="238760" y="1330960"/>
                  <a:pt x="426720" y="1371600"/>
                </a:cubicBezTo>
                <a:cubicBezTo>
                  <a:pt x="614680" y="1412240"/>
                  <a:pt x="1158240" y="1397000"/>
                  <a:pt x="1310640" y="1402080"/>
                </a:cubicBezTo>
                <a:cubicBezTo>
                  <a:pt x="1463040" y="1407160"/>
                  <a:pt x="1402080" y="1404620"/>
                  <a:pt x="1341120" y="1402080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8" name="TextBox 217"/>
              <p:cNvSpPr txBox="1"/>
              <p:nvPr/>
            </p:nvSpPr>
            <p:spPr>
              <a:xfrm>
                <a:off x="3658466" y="2923420"/>
                <a:ext cx="1644168" cy="8989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800" i="1">
                          <a:latin typeface="Cambria Math"/>
                        </a:rPr>
                        <m:t>3</m:t>
                      </m:r>
                      <m:r>
                        <a:rPr lang="ru-RU" sz="2800" b="0" i="1" smtClean="0">
                          <a:latin typeface="Cambria Math"/>
                        </a:rPr>
                        <m:t>)  у=</m:t>
                      </m:r>
                      <m:f>
                        <m:fPr>
                          <m:ctrlPr>
                            <a:rPr lang="ru-RU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2800" b="0" i="1" smtClean="0"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ru-RU" sz="2800" b="0" i="1" smtClean="0">
                              <a:latin typeface="Cambria Math"/>
                            </a:rPr>
                            <m:t>х</m:t>
                          </m:r>
                        </m:den>
                      </m:f>
                    </m:oMath>
                  </m:oMathPara>
                </a14:m>
                <a:endParaRPr lang="ru-RU" sz="2800" dirty="0"/>
              </a:p>
            </p:txBody>
          </p:sp>
        </mc:Choice>
        <mc:Fallback xmlns="">
          <p:sp>
            <p:nvSpPr>
              <p:cNvPr id="218" name="TextBox 2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8466" y="2923420"/>
                <a:ext cx="1644168" cy="89896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9" name="TextBox 218"/>
              <p:cNvSpPr txBox="1"/>
              <p:nvPr/>
            </p:nvSpPr>
            <p:spPr>
              <a:xfrm>
                <a:off x="3563888" y="1717919"/>
                <a:ext cx="1738746" cy="8989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800" i="1">
                          <a:latin typeface="Cambria Math"/>
                        </a:rPr>
                        <m:t>1</m:t>
                      </m:r>
                      <m:r>
                        <a:rPr lang="ru-RU" sz="2800" b="0" i="1" smtClean="0">
                          <a:latin typeface="Cambria Math"/>
                        </a:rPr>
                        <m:t>) у=</m:t>
                      </m:r>
                      <m:f>
                        <m:fPr>
                          <m:ctrlPr>
                            <a:rPr lang="ru-RU" sz="28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28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ru-RU" sz="2800" b="0" i="1" smtClean="0">
                              <a:latin typeface="Cambria Math"/>
                            </a:rPr>
                            <m:t>2х</m:t>
                          </m:r>
                        </m:den>
                      </m:f>
                    </m:oMath>
                  </m:oMathPara>
                </a14:m>
                <a:endParaRPr lang="ru-RU" sz="2800" dirty="0"/>
              </a:p>
            </p:txBody>
          </p:sp>
        </mc:Choice>
        <mc:Fallback xmlns="">
          <p:sp>
            <p:nvSpPr>
              <p:cNvPr id="219" name="TextBox 2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3888" y="1717919"/>
                <a:ext cx="1738746" cy="89896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0" name="TextBox 219"/>
              <p:cNvSpPr txBox="1"/>
              <p:nvPr/>
            </p:nvSpPr>
            <p:spPr>
              <a:xfrm>
                <a:off x="6526311" y="1774762"/>
                <a:ext cx="1971694" cy="8989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800" i="1">
                          <a:latin typeface="Cambria Math"/>
                        </a:rPr>
                        <m:t>2</m:t>
                      </m:r>
                      <m:r>
                        <a:rPr lang="ru-RU" sz="2800" b="0" i="1" smtClean="0">
                          <a:latin typeface="Cambria Math"/>
                        </a:rPr>
                        <m:t>)  у=−</m:t>
                      </m:r>
                      <m:f>
                        <m:fPr>
                          <m:ctrlPr>
                            <a:rPr lang="ru-RU" sz="28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2800" b="0" i="1" smtClean="0"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ru-RU" sz="2800" b="0" i="1" smtClean="0">
                              <a:latin typeface="Cambria Math"/>
                            </a:rPr>
                            <m:t>х</m:t>
                          </m:r>
                        </m:den>
                      </m:f>
                    </m:oMath>
                  </m:oMathPara>
                </a14:m>
                <a:endParaRPr lang="ru-RU" sz="2800" dirty="0"/>
              </a:p>
            </p:txBody>
          </p:sp>
        </mc:Choice>
        <mc:Fallback xmlns="">
          <p:sp>
            <p:nvSpPr>
              <p:cNvPr id="220" name="TextBox 2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26311" y="1774762"/>
                <a:ext cx="1971694" cy="898964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1" name="TextBox 220"/>
              <p:cNvSpPr txBox="1"/>
              <p:nvPr/>
            </p:nvSpPr>
            <p:spPr>
              <a:xfrm>
                <a:off x="6431734" y="2851549"/>
                <a:ext cx="2066271" cy="8989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800" b="0" i="1" smtClean="0">
                          <a:latin typeface="Cambria Math"/>
                        </a:rPr>
                        <m:t>4) у=−</m:t>
                      </m:r>
                      <m:f>
                        <m:fPr>
                          <m:ctrlPr>
                            <a:rPr lang="ru-RU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28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ru-RU" sz="2800" b="0" i="1" smtClean="0">
                              <a:latin typeface="Cambria Math"/>
                            </a:rPr>
                            <m:t>2х</m:t>
                          </m:r>
                        </m:den>
                      </m:f>
                    </m:oMath>
                  </m:oMathPara>
                </a14:m>
                <a:endParaRPr lang="ru-RU" sz="2800" dirty="0"/>
              </a:p>
            </p:txBody>
          </p:sp>
        </mc:Choice>
        <mc:Fallback xmlns="">
          <p:sp>
            <p:nvSpPr>
              <p:cNvPr id="221" name="TextBox 2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31734" y="2851549"/>
                <a:ext cx="2066271" cy="898964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Прямоугольник 35"/>
          <p:cNvSpPr/>
          <p:nvPr/>
        </p:nvSpPr>
        <p:spPr>
          <a:xfrm>
            <a:off x="3271248" y="179106"/>
            <a:ext cx="57652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График какой из приведенных ниже функций изображен на рисунке?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Прямоугольник 36"/>
              <p:cNvSpPr/>
              <p:nvPr/>
            </p:nvSpPr>
            <p:spPr>
              <a:xfrm>
                <a:off x="417548" y="4077072"/>
                <a:ext cx="8618948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2400" dirty="0">
                    <a:latin typeface="Times New Roman" pitchFamily="18" charset="0"/>
                    <a:cs typeface="Times New Roman" pitchFamily="18" charset="0"/>
                  </a:rPr>
                  <a:t>Так как график функции расположен в 1 и 3 четвертях, то</a:t>
                </a:r>
                <a:r>
                  <a:rPr lang="en-US" sz="2400" b="1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k</a:t>
                </a:r>
                <a14:m>
                  <m:oMath xmlns:m="http://schemas.openxmlformats.org/officeDocument/2006/math">
                    <m:r>
                      <a:rPr lang="ru-RU" sz="2400" b="1" i="1" smtClean="0">
                        <a:solidFill>
                          <a:srgbClr val="FF0000"/>
                        </a:solidFill>
                        <a:latin typeface="Cambria Math"/>
                      </a:rPr>
                      <m:t>&gt;</m:t>
                    </m:r>
                    <m:r>
                      <a:rPr lang="ru-RU" sz="2400" b="1" i="1">
                        <a:solidFill>
                          <a:srgbClr val="FF0000"/>
                        </a:solidFill>
                        <a:latin typeface="Cambria Math"/>
                      </a:rPr>
                      <m:t>𝟎</m:t>
                    </m:r>
                  </m:oMath>
                </a14:m>
                <a:r>
                  <a:rPr lang="ru-RU" sz="2400" dirty="0">
                    <a:latin typeface="Times New Roman" pitchFamily="18" charset="0"/>
                    <a:cs typeface="Times New Roman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37" name="Прямоугольник 3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7548" y="4077072"/>
                <a:ext cx="8618948" cy="461665"/>
              </a:xfrm>
              <a:prstGeom prst="rect">
                <a:avLst/>
              </a:prstGeom>
              <a:blipFill rotWithShape="1">
                <a:blip r:embed="rId7"/>
                <a:stretch>
                  <a:fillRect l="-1061" t="-10526" b="-2894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9" name="Прямая соединительная линия 38"/>
          <p:cNvCxnSpPr>
            <a:stCxn id="203" idx="2"/>
          </p:cNvCxnSpPr>
          <p:nvPr/>
        </p:nvCxnSpPr>
        <p:spPr>
          <a:xfrm flipH="1">
            <a:off x="1974112" y="1381436"/>
            <a:ext cx="3987" cy="393326"/>
          </a:xfrm>
          <a:prstGeom prst="line">
            <a:avLst/>
          </a:prstGeom>
          <a:ln w="38100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Прямая соединительная линия 188"/>
          <p:cNvCxnSpPr/>
          <p:nvPr/>
        </p:nvCxnSpPr>
        <p:spPr>
          <a:xfrm>
            <a:off x="1749250" y="1411382"/>
            <a:ext cx="255439" cy="0"/>
          </a:xfrm>
          <a:prstGeom prst="line">
            <a:avLst/>
          </a:prstGeom>
          <a:ln w="38100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Прямоугольник 40"/>
          <p:cNvSpPr/>
          <p:nvPr/>
        </p:nvSpPr>
        <p:spPr>
          <a:xfrm>
            <a:off x="469608" y="4569961"/>
            <a:ext cx="85668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Найдем координаты точки, принадлежащей графику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функции.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410696" y="1180549"/>
            <a:ext cx="338554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988098" y="864155"/>
            <a:ext cx="4459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</a:rPr>
              <a:t>А</a:t>
            </a:r>
            <a:endParaRPr lang="ru-RU" sz="3200" b="1" dirty="0">
              <a:solidFill>
                <a:srgbClr val="00B050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648024" y="4994642"/>
            <a:ext cx="79274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Очевидно, что точка А(1;2) принадлежит функции №3.</a:t>
            </a:r>
          </a:p>
        </p:txBody>
      </p:sp>
      <p:sp>
        <p:nvSpPr>
          <p:cNvPr id="45" name="Овал 44"/>
          <p:cNvSpPr/>
          <p:nvPr/>
        </p:nvSpPr>
        <p:spPr>
          <a:xfrm>
            <a:off x="1925976" y="1299510"/>
            <a:ext cx="100257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4129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mph" presetSubtype="0" fill="hold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" dur="2000" fill="hold"/>
                                        <p:tgtEl>
                                          <p:spTgt spid="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4" dur="2000" fill="hold"/>
                                        <p:tgtEl>
                                          <p:spTgt spid="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22" presetClass="entr" presetSubtype="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10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5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2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500"/>
                            </p:stCondLst>
                            <p:childTnLst>
                              <p:par>
                                <p:cTn id="51" presetID="28" presetClass="emph" presetSubtype="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52" dur="2000" fill="hold"/>
                                        <p:tgtEl>
                                          <p:spTgt spid="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5D28F4"/>
                                      </p:to>
                                    </p:animClr>
                                    <p:animClr clrSpc="rgb" dir="cw">
                                      <p:cBhvr>
                                        <p:cTn id="53" dur="2000" fill="hold"/>
                                        <p:tgtEl>
                                          <p:spTgt spid="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D28F4"/>
                                      </p:to>
                                    </p:animClr>
                                    <p:set>
                                      <p:cBhvr>
                                        <p:cTn id="54" dur="2000" fill="hold"/>
                                        <p:tgtEl>
                                          <p:spTgt spid="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55" dur="2000" fill="hold"/>
                                        <p:tgtEl>
                                          <p:spTgt spid="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8" grpId="0" build="allAtOnce"/>
      <p:bldP spid="37" grpId="0" animBg="1"/>
      <p:bldP spid="41" grpId="0"/>
      <p:bldP spid="42" grpId="0"/>
      <p:bldP spid="43" grpId="0"/>
      <p:bldP spid="44" grpId="0"/>
      <p:bldP spid="45" grpId="0" animBg="1"/>
    </p:bldLst>
  </p:timing>
</p:sld>
</file>

<file path=ppt/theme/theme1.xml><?xml version="1.0" encoding="utf-8"?>
<a:theme xmlns:a="http://schemas.openxmlformats.org/drawingml/2006/main" name="Воздушный поток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2850</TotalTime>
  <Words>3131</Words>
  <Application>Microsoft Office PowerPoint</Application>
  <PresentationFormat>Экран (4:3)</PresentationFormat>
  <Paragraphs>567</Paragraphs>
  <Slides>39</Slides>
  <Notes>6</Notes>
  <HiddenSlides>1</HiddenSlides>
  <MMClips>0</MMClips>
  <ScaleCrop>false</ScaleCrop>
  <HeadingPairs>
    <vt:vector size="8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9" baseType="lpstr">
      <vt:lpstr>Arial</vt:lpstr>
      <vt:lpstr>Trebuchet MS</vt:lpstr>
      <vt:lpstr>Georgia</vt:lpstr>
      <vt:lpstr>Times New Roman</vt:lpstr>
      <vt:lpstr>Cambria Math</vt:lpstr>
      <vt:lpstr>Wingdings</vt:lpstr>
      <vt:lpstr>Arial Black</vt:lpstr>
      <vt:lpstr>Calibri</vt:lpstr>
      <vt:lpstr>Воздушный поток</vt:lpstr>
      <vt:lpstr>Формула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Домашнее задание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Учитель</cp:lastModifiedBy>
  <cp:revision>212</cp:revision>
  <dcterms:created xsi:type="dcterms:W3CDTF">2014-06-03T00:03:44Z</dcterms:created>
  <dcterms:modified xsi:type="dcterms:W3CDTF">2019-01-22T05:01:29Z</dcterms:modified>
</cp:coreProperties>
</file>