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1" r:id="rId1"/>
  </p:sldMasterIdLst>
  <p:notesMasterIdLst>
    <p:notesMasterId r:id="rId36"/>
  </p:notesMasterIdLst>
  <p:sldIdLst>
    <p:sldId id="338" r:id="rId2"/>
    <p:sldId id="323" r:id="rId3"/>
    <p:sldId id="324" r:id="rId4"/>
    <p:sldId id="256" r:id="rId5"/>
    <p:sldId id="325" r:id="rId6"/>
    <p:sldId id="327" r:id="rId7"/>
    <p:sldId id="328" r:id="rId8"/>
    <p:sldId id="329" r:id="rId9"/>
    <p:sldId id="330" r:id="rId10"/>
    <p:sldId id="331" r:id="rId11"/>
    <p:sldId id="332" r:id="rId12"/>
    <p:sldId id="339" r:id="rId13"/>
    <p:sldId id="340" r:id="rId14"/>
    <p:sldId id="341" r:id="rId15"/>
    <p:sldId id="342" r:id="rId16"/>
    <p:sldId id="343" r:id="rId17"/>
    <p:sldId id="345" r:id="rId18"/>
    <p:sldId id="346" r:id="rId19"/>
    <p:sldId id="347" r:id="rId20"/>
    <p:sldId id="349" r:id="rId21"/>
    <p:sldId id="350" r:id="rId22"/>
    <p:sldId id="351" r:id="rId23"/>
    <p:sldId id="352" r:id="rId24"/>
    <p:sldId id="353" r:id="rId25"/>
    <p:sldId id="268" r:id="rId26"/>
    <p:sldId id="269" r:id="rId27"/>
    <p:sldId id="278" r:id="rId28"/>
    <p:sldId id="285" r:id="rId29"/>
    <p:sldId id="309" r:id="rId30"/>
    <p:sldId id="355" r:id="rId31"/>
    <p:sldId id="354" r:id="rId32"/>
    <p:sldId id="356" r:id="rId33"/>
    <p:sldId id="322" r:id="rId34"/>
    <p:sldId id="308" r:id="rId3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CC0000"/>
    <a:srgbClr val="6600CC"/>
    <a:srgbClr val="666699"/>
    <a:srgbClr val="3F3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A0B439C-69B1-4927-BDAB-A8A69E7C28FC}" type="datetimeFigureOut">
              <a:rPr lang="ru-RU"/>
              <a:pPr>
                <a:defRPr/>
              </a:pPr>
              <a:t>24.03.2022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6A2D256-3D84-4B73-B208-59E5337502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4709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6796B8-932E-47FE-8A8B-AB1113966E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l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BE7EB-66F5-489C-ABF0-DA88F2B836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l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05431-E6FD-4E56-811E-8C54E39C39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l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8A99A-EAD2-409D-A143-3698AA3CA5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l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1BA05-A61A-4BE8-960B-67AF949DF6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l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60957-4133-40A8-9F89-A45DB6A0D2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l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19EA61-5790-4602-B311-607A735650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l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D89B0-92E2-45DF-8444-5EA48B8988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l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18576-25E9-4AC1-935B-41512BB079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l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78D6C-DD25-4D65-ACFB-709FDCE53A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l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3ACEA-9B33-4AF7-BA07-328FB0B6A3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l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76D1E02A-9587-4E48-BDF0-D7024E36A7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54" r:id="rId4"/>
    <p:sldLayoutId id="2147484060" r:id="rId5"/>
    <p:sldLayoutId id="2147484055" r:id="rId6"/>
    <p:sldLayoutId id="2147484061" r:id="rId7"/>
    <p:sldLayoutId id="2147484062" r:id="rId8"/>
    <p:sldLayoutId id="2147484063" r:id="rId9"/>
    <p:sldLayoutId id="2147484056" r:id="rId10"/>
    <p:sldLayoutId id="2147484064" r:id="rId11"/>
  </p:sldLayoutIdLst>
  <p:transition>
    <p:pull dir="lu"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58A99A-EAD2-409D-A143-3698AA3CA5BB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  <p:pic>
        <p:nvPicPr>
          <p:cNvPr id="1026" name="Picture 2" descr="C:\Users\Рашида\Desktop\1948.jpg"/>
          <p:cNvPicPr>
            <a:picLocks noChangeAspect="1" noChangeArrowheads="1"/>
          </p:cNvPicPr>
          <p:nvPr/>
        </p:nvPicPr>
        <p:blipFill>
          <a:blip r:embed="rId2" cstate="print"/>
          <a:srcRect t="56467"/>
          <a:stretch>
            <a:fillRect/>
          </a:stretch>
        </p:blipFill>
        <p:spPr bwMode="auto">
          <a:xfrm>
            <a:off x="0" y="0"/>
            <a:ext cx="9144000" cy="269285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547664" y="3140968"/>
            <a:ext cx="61206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СИНУСОИДА</a:t>
            </a:r>
            <a:endParaRPr lang="ru-RU" sz="7200" b="1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B18576-25E9-4AC1-935B-41512BB079F3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428728" y="1142984"/>
            <a:ext cx="5964005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b="1" i="1" dirty="0" smtClean="0">
                <a:solidFill>
                  <a:srgbClr val="C00000"/>
                </a:solidFill>
              </a:rPr>
              <a:t>Кредитор</a:t>
            </a:r>
            <a:endParaRPr lang="ru-RU" sz="88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3071810"/>
            <a:ext cx="66971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/>
              <a:t>Руководитель предприятия</a:t>
            </a:r>
            <a:endParaRPr lang="ru-RU" sz="4000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B18576-25E9-4AC1-935B-41512BB079F3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428728" y="1142984"/>
            <a:ext cx="5319085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b="1" i="1" dirty="0" smtClean="0">
                <a:solidFill>
                  <a:srgbClr val="C00000"/>
                </a:solidFill>
              </a:rPr>
              <a:t>Старина</a:t>
            </a:r>
            <a:endParaRPr lang="ru-RU" sz="88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3000372"/>
            <a:ext cx="575824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/>
              <a:t>Младший медицинский</a:t>
            </a:r>
          </a:p>
          <a:p>
            <a:pPr algn="ctr"/>
            <a:r>
              <a:rPr lang="ru-RU" sz="4000" dirty="0" smtClean="0"/>
              <a:t>работник</a:t>
            </a:r>
            <a:endParaRPr lang="ru-RU" sz="4000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B18576-25E9-4AC1-935B-41512BB079F3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332656"/>
            <a:ext cx="806022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tabLst>
                <a:tab pos="422275" algn="l"/>
              </a:tabLst>
            </a:pPr>
            <a:r>
              <a:rPr lang="ru-RU" sz="4800" b="1" dirty="0" smtClean="0">
                <a:latin typeface="Arial Black" pitchFamily="34" charset="0"/>
                <a:ea typeface="MS Mincho" pitchFamily="49" charset="-128"/>
                <a:cs typeface="Times New Roman" pitchFamily="18" charset="0"/>
              </a:rPr>
              <a:t>Где работает </a:t>
            </a:r>
            <a:r>
              <a:rPr lang="ru-RU" sz="4800" b="1" dirty="0" smtClean="0">
                <a:solidFill>
                  <a:srgbClr val="C00000"/>
                </a:solidFill>
                <a:latin typeface="Arial Black" pitchFamily="34" charset="0"/>
                <a:ea typeface="MS Mincho" pitchFamily="49" charset="-128"/>
                <a:cs typeface="Times New Roman" pitchFamily="18" charset="0"/>
              </a:rPr>
              <a:t>БРОКЕР?</a:t>
            </a:r>
            <a:endParaRPr lang="ru-RU" sz="4800" b="1" dirty="0" smtClean="0">
              <a:solidFill>
                <a:srgbClr val="C00000"/>
              </a:solidFill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2050" name="Picture 2" descr="C:\Users\Рашида\Desktop\5dfb82db925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01755"/>
            <a:ext cx="7884368" cy="525624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B18576-25E9-4AC1-935B-41512BB079F3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atin typeface="Arial Black" pitchFamily="34" charset="0"/>
              </a:rPr>
              <a:t>Зачем мужчина обращается </a:t>
            </a:r>
          </a:p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Arial Black" pitchFamily="34" charset="0"/>
              </a:rPr>
              <a:t>к ФЛОРИСТУ?</a:t>
            </a:r>
            <a:endParaRPr lang="ru-RU" sz="48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43009" name="Picture 1" descr="C:\Users\Рашида\Desktop\Need-to-Update-Your-Business’-Uniforms-m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92690"/>
            <a:ext cx="8532440" cy="446531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0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0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3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B18576-25E9-4AC1-935B-41512BB079F3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332656"/>
            <a:ext cx="802655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tabLst>
                <a:tab pos="422275" algn="l"/>
              </a:tabLst>
            </a:pPr>
            <a:r>
              <a:rPr lang="ru-RU" sz="4800" b="1" dirty="0" smtClean="0">
                <a:latin typeface="Arial Black" pitchFamily="34" charset="0"/>
                <a:ea typeface="MS Mincho" pitchFamily="49" charset="-128"/>
                <a:cs typeface="Times New Roman" pitchFamily="18" charset="0"/>
              </a:rPr>
              <a:t>Где работает </a:t>
            </a:r>
            <a:r>
              <a:rPr lang="ru-RU" sz="4800" b="1" dirty="0" smtClean="0">
                <a:solidFill>
                  <a:srgbClr val="C00000"/>
                </a:solidFill>
                <a:latin typeface="Arial Black" pitchFamily="34" charset="0"/>
                <a:ea typeface="MS Mincho" pitchFamily="49" charset="-128"/>
                <a:cs typeface="Times New Roman" pitchFamily="18" charset="0"/>
              </a:rPr>
              <a:t>КРУПЬЕ?</a:t>
            </a:r>
            <a:endParaRPr lang="ru-RU" sz="4800" b="1" dirty="0" smtClean="0">
              <a:solidFill>
                <a:srgbClr val="C00000"/>
              </a:solidFill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41985" name="Picture 1" descr="C:\Users\Рашида\Desktop\big139980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3749"/>
            <a:ext cx="7956376" cy="5304251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9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B18576-25E9-4AC1-935B-41512BB079F3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188640"/>
            <a:ext cx="9144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latin typeface="Arial Black" pitchFamily="34" charset="0"/>
              </a:rPr>
              <a:t>Как называется </a:t>
            </a:r>
            <a:r>
              <a:rPr lang="ru-RU" sz="4400" dirty="0" smtClean="0">
                <a:solidFill>
                  <a:srgbClr val="C00000"/>
                </a:solidFill>
                <a:latin typeface="Arial Black" pitchFamily="34" charset="0"/>
              </a:rPr>
              <a:t>УЧЕНЫЙ, исследующий духовную культуру народа?</a:t>
            </a:r>
            <a:endParaRPr lang="ru-RU" sz="44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40961" name="Picture 1" descr="C:\Users\Рашида\Desktop\Eco_Umberto_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43295"/>
            <a:ext cx="6768752" cy="451470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B18576-25E9-4AC1-935B-41512BB079F3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188640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КТО </a:t>
            </a:r>
            <a:r>
              <a:rPr lang="ru-RU" sz="3600" dirty="0" smtClean="0">
                <a:latin typeface="Arial Black" pitchFamily="34" charset="0"/>
              </a:rPr>
              <a:t>в больнице погружает </a:t>
            </a:r>
          </a:p>
          <a:p>
            <a:pPr algn="ctr"/>
            <a:r>
              <a:rPr lang="ru-RU" sz="3600" dirty="0" smtClean="0">
                <a:latin typeface="Arial Black" pitchFamily="34" charset="0"/>
              </a:rPr>
              <a:t>в глубокий сон пациента </a:t>
            </a:r>
          </a:p>
          <a:p>
            <a:pPr algn="ctr"/>
            <a:r>
              <a:rPr lang="ru-RU" sz="3600" dirty="0" smtClean="0">
                <a:latin typeface="Arial Black" pitchFamily="34" charset="0"/>
              </a:rPr>
              <a:t>перед операцией?</a:t>
            </a:r>
            <a:endParaRPr lang="ru-RU" sz="3600" dirty="0">
              <a:latin typeface="Arial Black" pitchFamily="34" charset="0"/>
            </a:endParaRPr>
          </a:p>
        </p:txBody>
      </p:sp>
      <p:pic>
        <p:nvPicPr>
          <p:cNvPr id="39937" name="Picture 1" descr="C:\Users\Рашида\Desktop\anasteziolo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37792"/>
            <a:ext cx="7380312" cy="492020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9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9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B18576-25E9-4AC1-935B-41512BB079F3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18864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atin typeface="Arial Black" pitchFamily="34" charset="0"/>
              </a:rPr>
              <a:t>Что делает </a:t>
            </a:r>
            <a:r>
              <a:rPr lang="ru-RU" sz="4800" b="1" dirty="0" smtClean="0">
                <a:solidFill>
                  <a:srgbClr val="C00000"/>
                </a:solidFill>
                <a:latin typeface="Arial Black" pitchFamily="34" charset="0"/>
              </a:rPr>
              <a:t>ВИЗАЖИСТ?</a:t>
            </a:r>
            <a:endParaRPr lang="ru-RU" sz="48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44034" name="Picture 2" descr="C:\Users\Рашида\Desktop\центр-13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7"/>
            <a:ext cx="8171160" cy="544522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B18576-25E9-4AC1-935B-41512BB079F3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635896" y="188640"/>
            <a:ext cx="550810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Arial Black" pitchFamily="34" charset="0"/>
              </a:rPr>
              <a:t>Как называется </a:t>
            </a:r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АРТИСТ, объявляющий и комментирующий </a:t>
            </a:r>
          </a:p>
          <a:p>
            <a:pPr algn="ctr"/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номера </a:t>
            </a:r>
          </a:p>
          <a:p>
            <a:pPr algn="ctr"/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эстрадной программы?</a:t>
            </a:r>
            <a:endParaRPr lang="ru-RU" sz="36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45058" name="Picture 2" descr="C:\Users\Рашида\Desktop\6EIarH7NSh8.jpg"/>
          <p:cNvPicPr>
            <a:picLocks noChangeAspect="1" noChangeArrowheads="1"/>
          </p:cNvPicPr>
          <p:nvPr/>
        </p:nvPicPr>
        <p:blipFill>
          <a:blip r:embed="rId2" cstate="print"/>
          <a:srcRect l="8099" t="10012" r="2700" b="3755"/>
          <a:stretch>
            <a:fillRect/>
          </a:stretch>
        </p:blipFill>
        <p:spPr bwMode="auto">
          <a:xfrm>
            <a:off x="0" y="1402747"/>
            <a:ext cx="3923928" cy="5455253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B18576-25E9-4AC1-935B-41512BB079F3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188640"/>
            <a:ext cx="9144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  <a:latin typeface="Arial Black" pitchFamily="34" charset="0"/>
              </a:rPr>
              <a:t>КТО </a:t>
            </a:r>
            <a:r>
              <a:rPr lang="ru-RU" sz="4400" dirty="0" smtClean="0">
                <a:latin typeface="Arial Black" pitchFamily="34" charset="0"/>
              </a:rPr>
              <a:t>должен	заверить завещание, чтобы оно вступило в законную силу?</a:t>
            </a:r>
            <a:endParaRPr lang="ru-RU" sz="4400" dirty="0">
              <a:latin typeface="Arial Black" pitchFamily="34" charset="0"/>
            </a:endParaRPr>
          </a:p>
        </p:txBody>
      </p:sp>
      <p:pic>
        <p:nvPicPr>
          <p:cNvPr id="46082" name="Picture 2" descr="C:\Users\Рашида\Desktop\295172a46e67c0b91ccb4cc4b70def39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17845"/>
            <a:ext cx="6660232" cy="444015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58A99A-EAD2-409D-A143-3698AA3CA5BB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285852" y="1285860"/>
            <a:ext cx="6429420" cy="464742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Если вы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удачно выберете труд</a:t>
            </a:r>
            <a:endParaRPr kumimoji="0" lang="ru-RU" sz="3600" b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и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вложите в него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всю свою душу, </a:t>
            </a:r>
            <a:endParaRPr kumimoji="0" lang="ru-RU" sz="3600" b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то </a:t>
            </a:r>
            <a:r>
              <a:rPr kumimoji="0" lang="ru-RU" sz="8000" b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счастье</a:t>
            </a:r>
            <a:r>
              <a:rPr kumimoji="0" lang="ru-RU" sz="3600" b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вас отыщет</a:t>
            </a:r>
            <a:endParaRPr kumimoji="0" lang="ru-RU" sz="3600" b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B18576-25E9-4AC1-935B-41512BB079F3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260648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dirty="0" smtClean="0">
                <a:solidFill>
                  <a:srgbClr val="C00000"/>
                </a:solidFill>
                <a:latin typeface="Arial Black" pitchFamily="34" charset="0"/>
              </a:rPr>
              <a:t>ЛОГИСТ-…</a:t>
            </a:r>
            <a:endParaRPr lang="ru-RU" sz="8800" dirty="0" smtClean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988840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Arial Black" pitchFamily="34" charset="0"/>
              </a:rPr>
              <a:t>1)занимается логикой</a:t>
            </a:r>
          </a:p>
          <a:p>
            <a:r>
              <a:rPr lang="ru-RU" sz="4000" dirty="0" smtClean="0">
                <a:latin typeface="Arial Black" pitchFamily="34" charset="0"/>
              </a:rPr>
              <a:t>2)специалист по управлению </a:t>
            </a:r>
          </a:p>
          <a:p>
            <a:r>
              <a:rPr lang="ru-RU" sz="4000" dirty="0" smtClean="0">
                <a:latin typeface="Arial Black" pitchFamily="34" charset="0"/>
              </a:rPr>
              <a:t>транспортировкой продукции</a:t>
            </a:r>
          </a:p>
          <a:p>
            <a:r>
              <a:rPr lang="ru-RU" sz="4000" dirty="0" smtClean="0">
                <a:latin typeface="Arial Black" pitchFamily="34" charset="0"/>
              </a:rPr>
              <a:t>3)организует конференции и научные саммиты</a:t>
            </a:r>
          </a:p>
          <a:p>
            <a:pPr algn="ctr"/>
            <a:endParaRPr lang="ru-RU" sz="4000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B18576-25E9-4AC1-935B-41512BB079F3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260648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C00000"/>
                </a:solidFill>
                <a:latin typeface="Arial Black" pitchFamily="34" charset="0"/>
              </a:rPr>
              <a:t>МАРКЕТОЛОГ-…</a:t>
            </a:r>
            <a:endParaRPr lang="ru-RU" sz="7200" dirty="0" smtClean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988840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Arial Black" pitchFamily="34" charset="0"/>
              </a:rPr>
              <a:t>1)работает на рынке ценных бумаг</a:t>
            </a:r>
          </a:p>
          <a:p>
            <a:r>
              <a:rPr lang="ru-RU" sz="4000" dirty="0" smtClean="0">
                <a:latin typeface="Arial Black" pitchFamily="34" charset="0"/>
              </a:rPr>
              <a:t>2)тот, кто изучает рынок</a:t>
            </a:r>
          </a:p>
          <a:p>
            <a:r>
              <a:rPr lang="ru-RU" sz="4000" dirty="0" smtClean="0">
                <a:latin typeface="Arial Black" pitchFamily="34" charset="0"/>
              </a:rPr>
              <a:t>3)тот, кто изучает товарные марки и бренды </a:t>
            </a:r>
          </a:p>
          <a:p>
            <a:pPr algn="ctr"/>
            <a:endParaRPr lang="ru-RU" sz="4000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B18576-25E9-4AC1-935B-41512BB079F3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260648"/>
            <a:ext cx="945483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b="1" dirty="0" smtClean="0">
                <a:solidFill>
                  <a:srgbClr val="C00000"/>
                </a:solidFill>
                <a:latin typeface="Arial Black" pitchFamily="34" charset="0"/>
              </a:rPr>
              <a:t>ФАНДРАЙЗЕР</a:t>
            </a:r>
            <a:r>
              <a:rPr lang="ru-RU" sz="7200" b="1" dirty="0" smtClean="0">
                <a:solidFill>
                  <a:srgbClr val="C00000"/>
                </a:solidFill>
                <a:latin typeface="Arial Black" pitchFamily="34" charset="0"/>
              </a:rPr>
              <a:t>-…</a:t>
            </a:r>
            <a:endParaRPr lang="ru-RU" sz="7200" dirty="0" smtClean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988840"/>
            <a:ext cx="9144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Arial Black" pitchFamily="34" charset="0"/>
              </a:rPr>
              <a:t>1)ищет деньги и возможности для организации</a:t>
            </a:r>
          </a:p>
          <a:p>
            <a:r>
              <a:rPr lang="ru-RU" sz="4000" dirty="0" smtClean="0">
                <a:latin typeface="Arial Black" pitchFamily="34" charset="0"/>
              </a:rPr>
              <a:t>2) фанат, которого занимает звезда</a:t>
            </a:r>
          </a:p>
          <a:p>
            <a:r>
              <a:rPr lang="ru-RU" sz="4000" dirty="0" smtClean="0">
                <a:latin typeface="Arial Black" pitchFamily="34" charset="0"/>
              </a:rPr>
              <a:t>3)изучает пути развития предприятий </a:t>
            </a:r>
          </a:p>
          <a:p>
            <a:pPr algn="ctr"/>
            <a:endParaRPr lang="ru-RU" sz="4000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B18576-25E9-4AC1-935B-41512BB079F3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260648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0" b="1" dirty="0" smtClean="0">
                <a:solidFill>
                  <a:srgbClr val="C00000"/>
                </a:solidFill>
                <a:latin typeface="Arial Black" pitchFamily="34" charset="0"/>
              </a:rPr>
              <a:t>PR</a:t>
            </a:r>
            <a:r>
              <a:rPr lang="ru-RU" sz="8000" b="1" dirty="0" smtClean="0">
                <a:solidFill>
                  <a:srgbClr val="C00000"/>
                </a:solidFill>
                <a:latin typeface="Arial Black" pitchFamily="34" charset="0"/>
              </a:rPr>
              <a:t>- АГЕНТ-…</a:t>
            </a:r>
            <a:endParaRPr lang="ru-RU" sz="7200" dirty="0" smtClean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988840"/>
            <a:ext cx="9144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Arial Black" pitchFamily="34" charset="0"/>
              </a:rPr>
              <a:t>1) связан с политикой</a:t>
            </a:r>
          </a:p>
          <a:p>
            <a:r>
              <a:rPr lang="ru-RU" sz="4000" dirty="0" smtClean="0">
                <a:latin typeface="Arial Black" pitchFamily="34" charset="0"/>
              </a:rPr>
              <a:t>2)специалист по связям с общественностью</a:t>
            </a:r>
          </a:p>
          <a:p>
            <a:r>
              <a:rPr lang="ru-RU" sz="4000" dirty="0" smtClean="0">
                <a:latin typeface="Arial Black" pitchFamily="34" charset="0"/>
              </a:rPr>
              <a:t>3)выполняет посреднические услуги между организациями и людьми</a:t>
            </a:r>
          </a:p>
          <a:p>
            <a:pPr algn="ctr"/>
            <a:endParaRPr lang="ru-RU" sz="4000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B18576-25E9-4AC1-935B-41512BB079F3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188640"/>
            <a:ext cx="910217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  <a:latin typeface="Arial Black" pitchFamily="34" charset="0"/>
              </a:rPr>
              <a:t>ИМИДЖМЕЙКЕР-…</a:t>
            </a:r>
            <a:endParaRPr lang="ru-RU" sz="66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988840"/>
            <a:ext cx="9144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Arial Black" pitchFamily="34" charset="0"/>
              </a:rPr>
              <a:t>1)философ</a:t>
            </a:r>
          </a:p>
          <a:p>
            <a:r>
              <a:rPr lang="ru-RU" sz="4000" dirty="0" smtClean="0">
                <a:latin typeface="Arial Black" pitchFamily="34" charset="0"/>
              </a:rPr>
              <a:t>2)парикмахер</a:t>
            </a:r>
          </a:p>
          <a:p>
            <a:r>
              <a:rPr lang="ru-RU" sz="4000" dirty="0" smtClean="0">
                <a:latin typeface="Arial Black" pitchFamily="34" charset="0"/>
              </a:rPr>
              <a:t>3)имидж – консультант</a:t>
            </a:r>
          </a:p>
          <a:p>
            <a:pPr algn="ctr"/>
            <a:endParaRPr lang="ru-RU" sz="4000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3408363" y="0"/>
            <a:ext cx="5556250" cy="4857760"/>
          </a:xfrm>
        </p:spPr>
        <p:txBody>
          <a:bodyPr>
            <a:normAutofit/>
          </a:bodyPr>
          <a:lstStyle/>
          <a:p>
            <a:pPr algn="ctr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000" dirty="0" smtClean="0">
                <a:solidFill>
                  <a:srgbClr val="3F3F5F"/>
                </a:solidFill>
                <a:latin typeface="Times New Roman" pitchFamily="18" charset="0"/>
              </a:rPr>
              <a:t>– </a:t>
            </a: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специалист </a:t>
            </a:r>
          </a:p>
          <a:p>
            <a:pPr algn="ctr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по страхованию, занимающийся разработкой научно обоснованных методов исчисления тарифных ставок </a:t>
            </a:r>
          </a:p>
          <a:p>
            <a:pPr algn="ctr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по долгосрочному страхованию жизни. Профессия ответственная. 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endParaRPr lang="ru-RU" dirty="0"/>
          </a:p>
        </p:txBody>
      </p:sp>
      <p:pic>
        <p:nvPicPr>
          <p:cNvPr id="18436" name="Picture 7" descr="2008061810912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98183" y="3786191"/>
            <a:ext cx="4445817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9" descr="215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60548"/>
            <a:ext cx="3714744" cy="5497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28596" y="214290"/>
            <a:ext cx="26228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CC0000"/>
                </a:solidFill>
                <a:latin typeface="Arial Black" pitchFamily="34" charset="0"/>
              </a:rPr>
              <a:t>Актуарий</a:t>
            </a:r>
            <a:endParaRPr lang="ru-RU" sz="3600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071670" y="0"/>
            <a:ext cx="6769118" cy="836613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C0000"/>
                </a:solidFill>
                <a:effectLst/>
                <a:latin typeface="Arial Black" pitchFamily="34" charset="0"/>
              </a:rPr>
              <a:t>Аудитор веб-сайтов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4357686" y="836613"/>
            <a:ext cx="4678364" cy="2520949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2600" dirty="0" smtClean="0">
                <a:solidFill>
                  <a:srgbClr val="3F3F5F"/>
                </a:solidFill>
                <a:latin typeface="Arial Narrow" pitchFamily="34" charset="0"/>
              </a:rPr>
              <a:t>         </a:t>
            </a:r>
            <a:r>
              <a:rPr lang="ru-RU" sz="2600" dirty="0" smtClean="0">
                <a:solidFill>
                  <a:schemeClr val="tx1"/>
                </a:solidFill>
                <a:latin typeface="Arial Black" pitchFamily="34" charset="0"/>
              </a:rPr>
              <a:t>Профессия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600" dirty="0" smtClean="0">
                <a:solidFill>
                  <a:schemeClr val="tx1"/>
                </a:solidFill>
                <a:latin typeface="Arial Black" pitchFamily="34" charset="0"/>
              </a:rPr>
              <a:t>аудитора веб-сайтов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600" dirty="0" smtClean="0">
                <a:solidFill>
                  <a:schemeClr val="tx1"/>
                </a:solidFill>
                <a:latin typeface="Arial Black" pitchFamily="34" charset="0"/>
              </a:rPr>
              <a:t>очень молодая и перспективная.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600" dirty="0" smtClean="0">
                <a:solidFill>
                  <a:schemeClr val="tx1"/>
                </a:solidFill>
                <a:latin typeface="Arial Black" pitchFamily="34" charset="0"/>
              </a:rPr>
              <a:t>Это экспертиза сайтов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600" dirty="0" smtClean="0">
                <a:solidFill>
                  <a:schemeClr val="tx1"/>
                </a:solidFill>
                <a:latin typeface="Arial Black" pitchFamily="34" charset="0"/>
              </a:rPr>
              <a:t>с точки зрения их организации и соответствия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600" dirty="0" smtClean="0">
                <a:solidFill>
                  <a:schemeClr val="tx1"/>
                </a:solidFill>
                <a:latin typeface="Arial Black" pitchFamily="34" charset="0"/>
              </a:rPr>
              <a:t>заявленным целям,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600" dirty="0" smtClean="0">
                <a:solidFill>
                  <a:schemeClr val="tx1"/>
                </a:solidFill>
                <a:latin typeface="Arial Black" pitchFamily="34" charset="0"/>
              </a:rPr>
              <a:t>удобства навигации по сайту, общей привлекательности для посетителей.</a:t>
            </a:r>
          </a:p>
        </p:txBody>
      </p:sp>
      <p:pic>
        <p:nvPicPr>
          <p:cNvPr id="19461" name="Picture 9" descr="img_2085_copy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85794"/>
            <a:ext cx="3643306" cy="273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11" descr="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81643"/>
            <a:ext cx="4500562" cy="3276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428860" y="44450"/>
            <a:ext cx="4357718" cy="919163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C0000"/>
                </a:solidFill>
                <a:effectLst/>
                <a:latin typeface="Arial Black" pitchFamily="34" charset="0"/>
              </a:rPr>
              <a:t>Постижер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1214414" y="785794"/>
            <a:ext cx="7607323" cy="1763707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– </a:t>
            </a:r>
            <a:r>
              <a:rPr lang="ru-RU" sz="2600" dirty="0" smtClean="0">
                <a:solidFill>
                  <a:schemeClr val="tx1"/>
                </a:solidFill>
                <a:latin typeface="Arial Black" pitchFamily="34" charset="0"/>
              </a:rPr>
              <a:t>специалист по изготовлению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600" dirty="0" smtClean="0">
                <a:solidFill>
                  <a:schemeClr val="tx1"/>
                </a:solidFill>
                <a:latin typeface="Arial Black" pitchFamily="34" charset="0"/>
              </a:rPr>
              <a:t>из натуральных волос и искусственных волокон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600" dirty="0" smtClean="0">
                <a:solidFill>
                  <a:schemeClr val="tx1"/>
                </a:solidFill>
                <a:latin typeface="Arial Black" pitchFamily="34" charset="0"/>
              </a:rPr>
              <a:t>париков, усов, бород и бакенбардов.</a:t>
            </a:r>
          </a:p>
        </p:txBody>
      </p:sp>
      <p:pic>
        <p:nvPicPr>
          <p:cNvPr id="21508" name="Picture 5" descr="9-1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2762941"/>
            <a:ext cx="3071834" cy="4095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7" descr="191s_IMG_8514_resize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2671918"/>
            <a:ext cx="2714612" cy="41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9" descr="10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672493"/>
            <a:ext cx="3000364" cy="4185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00562" y="285728"/>
            <a:ext cx="3960812" cy="703262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CC0000"/>
                </a:solidFill>
                <a:effectLst/>
                <a:latin typeface="Arial Black" pitchFamily="34" charset="0"/>
              </a:rPr>
              <a:t>Титестер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4500562" y="1214422"/>
            <a:ext cx="4319588" cy="220979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Char char="-"/>
            </a:pPr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дегустатор  чая, оценивает </a:t>
            </a:r>
          </a:p>
          <a:p>
            <a:pPr algn="ctr" eaLnBrk="1" hangingPunct="1">
              <a:lnSpc>
                <a:spcPct val="90000"/>
              </a:lnSpc>
              <a:buFontTx/>
              <a:buChar char="-"/>
            </a:pPr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по 50-60 образцов в день. </a:t>
            </a:r>
            <a:endParaRPr lang="ru-RU" sz="2800" b="1" dirty="0" smtClean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endParaRPr lang="ru-RU" dirty="0"/>
          </a:p>
        </p:txBody>
      </p:sp>
      <p:pic>
        <p:nvPicPr>
          <p:cNvPr id="23557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3719664"/>
            <a:ext cx="4035422" cy="3022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7" descr="tes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3590454"/>
            <a:ext cx="4356100" cy="3267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9" descr="CIMG06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428605"/>
            <a:ext cx="4698823" cy="3216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929190" y="214290"/>
            <a:ext cx="3168650" cy="6318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  <a:effectLst/>
                <a:latin typeface="Arial Black" pitchFamily="34" charset="0"/>
              </a:rPr>
              <a:t>Стрингер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4572000" y="981075"/>
            <a:ext cx="4572000" cy="3662371"/>
          </a:xfrm>
        </p:spPr>
        <p:txBody>
          <a:bodyPr>
            <a:normAutofit/>
          </a:bodyPr>
          <a:lstStyle/>
          <a:p>
            <a:pPr algn="ctr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400" dirty="0" smtClean="0">
                <a:solidFill>
                  <a:srgbClr val="3F3F5F"/>
                </a:solidFill>
                <a:latin typeface="Arial Narrow" pitchFamily="34" charset="0"/>
              </a:rPr>
              <a:t>          </a:t>
            </a:r>
            <a:r>
              <a:rPr lang="ru-RU" sz="2600" dirty="0" smtClean="0">
                <a:solidFill>
                  <a:schemeClr val="tx1"/>
                </a:solidFill>
                <a:latin typeface="Arial Black" pitchFamily="34" charset="0"/>
              </a:rPr>
              <a:t>Иногда </a:t>
            </a:r>
          </a:p>
          <a:p>
            <a:pPr algn="ctr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600" dirty="0" smtClean="0">
                <a:solidFill>
                  <a:schemeClr val="tx1"/>
                </a:solidFill>
                <a:latin typeface="Arial Black" pitchFamily="34" charset="0"/>
              </a:rPr>
              <a:t>в разряд редких </a:t>
            </a:r>
          </a:p>
          <a:p>
            <a:pPr algn="ctr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600" dirty="0" smtClean="0">
                <a:solidFill>
                  <a:schemeClr val="tx1"/>
                </a:solidFill>
                <a:latin typeface="Arial Black" pitchFamily="34" charset="0"/>
              </a:rPr>
              <a:t>профессии попадают потому, что слишком опасны, </a:t>
            </a:r>
          </a:p>
          <a:p>
            <a:pPr algn="ctr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600" dirty="0" smtClean="0">
                <a:solidFill>
                  <a:schemeClr val="tx1"/>
                </a:solidFill>
                <a:latin typeface="Arial Black" pitchFamily="34" charset="0"/>
              </a:rPr>
              <a:t>и мало находится людей, готовых </a:t>
            </a:r>
          </a:p>
          <a:p>
            <a:pPr algn="ctr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600" dirty="0" smtClean="0">
                <a:solidFill>
                  <a:schemeClr val="tx1"/>
                </a:solidFill>
                <a:latin typeface="Arial Black" pitchFamily="34" charset="0"/>
              </a:rPr>
              <a:t>зарабатывать деньги </a:t>
            </a:r>
          </a:p>
          <a:p>
            <a:pPr algn="ctr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600" dirty="0" smtClean="0">
                <a:solidFill>
                  <a:schemeClr val="tx1"/>
                </a:solidFill>
                <a:latin typeface="Arial Black" pitchFamily="34" charset="0"/>
              </a:rPr>
              <a:t>с риском для жизни. </a:t>
            </a:r>
          </a:p>
        </p:txBody>
      </p:sp>
      <p:pic>
        <p:nvPicPr>
          <p:cNvPr id="24580" name="Picture 5" descr="stringer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4836668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9" descr="stringer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857496"/>
            <a:ext cx="3929090" cy="2690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0" y="5583805"/>
            <a:ext cx="9144000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dirty="0" smtClean="0">
                <a:latin typeface="Arial Black" pitchFamily="34" charset="0"/>
              </a:rPr>
              <a:t>Именно такой является новая для нас профессия </a:t>
            </a:r>
          </a:p>
          <a:p>
            <a:pPr algn="ctr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C00000"/>
                </a:solidFill>
                <a:latin typeface="Arial Black" pitchFamily="34" charset="0"/>
              </a:rPr>
              <a:t>стрингера</a:t>
            </a:r>
            <a:r>
              <a:rPr lang="ru-RU" dirty="0" smtClean="0">
                <a:latin typeface="Arial Black" pitchFamily="34" charset="0"/>
              </a:rPr>
              <a:t> – внештатного корреспондента, </a:t>
            </a:r>
          </a:p>
          <a:p>
            <a:pPr algn="ctr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dirty="0" smtClean="0">
                <a:latin typeface="Arial Black" pitchFamily="34" charset="0"/>
              </a:rPr>
              <a:t>который работает, как правило, в экстремальных условиях: </a:t>
            </a:r>
          </a:p>
          <a:p>
            <a:pPr algn="ctr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dirty="0" smtClean="0">
                <a:latin typeface="Arial Black" pitchFamily="34" charset="0"/>
              </a:rPr>
              <a:t>в зонах военных действий, стихийных бедствий, массовых беспорядков. </a:t>
            </a: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B18576-25E9-4AC1-935B-41512BB079F3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pic>
        <p:nvPicPr>
          <p:cNvPr id="31746" name="Picture 2" descr="http://pixelbrush.ru/uploads/posts/2010-05/1273507883_10-professi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6"/>
            <a:ext cx="6858016" cy="6858016"/>
          </a:xfrm>
          <a:prstGeom prst="rect">
            <a:avLst/>
          </a:prstGeom>
          <a:noFill/>
        </p:spPr>
      </p:pic>
      <p:pic>
        <p:nvPicPr>
          <p:cNvPr id="31748" name="Picture 4" descr="https://ds02.infourok.ru/uploads/ex/02dc/0003d36b-5eb95a73/2/img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1714486"/>
            <a:ext cx="6858016" cy="5143513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B18576-25E9-4AC1-935B-41512BB079F3}" type="slidenum">
              <a:rPr lang="ru-RU" smtClean="0"/>
              <a:pPr>
                <a:defRPr/>
              </a:pPr>
              <a:t>30</a:t>
            </a:fld>
            <a:endParaRPr lang="ru-RU"/>
          </a:p>
        </p:txBody>
      </p:sp>
      <p:pic>
        <p:nvPicPr>
          <p:cNvPr id="49154" name="Picture 2" descr="C:\Users\Рашида\Desktop\ac8e4334821869eb18f725ed947094d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0549"/>
            <a:ext cx="7236296" cy="6761917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58A99A-EAD2-409D-A143-3698AA3CA5BB}" type="slidenum">
              <a:rPr lang="ru-RU" smtClean="0"/>
              <a:pPr>
                <a:defRPr/>
              </a:pPr>
              <a:t>31</a:t>
            </a:fld>
            <a:endParaRPr lang="ru-RU"/>
          </a:p>
        </p:txBody>
      </p:sp>
      <p:pic>
        <p:nvPicPr>
          <p:cNvPr id="48130" name="Picture 2" descr="C:\Users\Рашида\Desktop\1612854184_156-p-fon-dlya-skazki-krasnaya-shapochka-2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B18576-25E9-4AC1-935B-41512BB079F3}" type="slidenum">
              <a:rPr lang="ru-RU" smtClean="0"/>
              <a:pPr>
                <a:defRPr/>
              </a:pPr>
              <a:t>32</a:t>
            </a:fld>
            <a:endParaRPr lang="ru-RU"/>
          </a:p>
        </p:txBody>
      </p:sp>
      <p:pic>
        <p:nvPicPr>
          <p:cNvPr id="50178" name="Picture 2" descr="C:\Users\Рашида\Desktop\14976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4744"/>
            <a:ext cx="9144000" cy="4312953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tx1"/>
                </a:solidFill>
              </a:rPr>
              <a:t>ТОП-ДЕСЯТКА ПРОФЕССИЙ БУДУЩЕГО ДЕСЯТИЛЕТИЯ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071678"/>
            <a:ext cx="8686800" cy="4525962"/>
          </a:xfrm>
        </p:spPr>
        <p:txBody>
          <a:bodyPr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dirty="0" smtClean="0">
                <a:solidFill>
                  <a:schemeClr val="tx1"/>
                </a:solidFill>
              </a:rPr>
              <a:t>1. Логистик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dirty="0" smtClean="0">
                <a:solidFill>
                  <a:schemeClr val="tx1"/>
                </a:solidFill>
              </a:rPr>
              <a:t>2. Веб-мастер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dirty="0" smtClean="0">
                <a:solidFill>
                  <a:schemeClr val="tx1"/>
                </a:solidFill>
              </a:rPr>
              <a:t>3. Маркетолог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dirty="0" smtClean="0">
                <a:solidFill>
                  <a:schemeClr val="tx1"/>
                </a:solidFill>
              </a:rPr>
              <a:t>4. Фандрайзер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dirty="0" smtClean="0">
                <a:solidFill>
                  <a:schemeClr val="tx1"/>
                </a:solidFill>
              </a:rPr>
              <a:t>5. </a:t>
            </a:r>
            <a:r>
              <a:rPr lang="en-US" b="1" dirty="0" smtClean="0">
                <a:solidFill>
                  <a:schemeClr val="tx1"/>
                </a:solidFill>
              </a:rPr>
              <a:t>PR-</a:t>
            </a:r>
            <a:r>
              <a:rPr lang="ru-RU" b="1" dirty="0" smtClean="0">
                <a:solidFill>
                  <a:schemeClr val="tx1"/>
                </a:solidFill>
              </a:rPr>
              <a:t>агент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dirty="0" smtClean="0">
                <a:solidFill>
                  <a:schemeClr val="tx1"/>
                </a:solidFill>
              </a:rPr>
              <a:t>6. Имиджмейкер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dirty="0" smtClean="0">
                <a:solidFill>
                  <a:schemeClr val="tx1"/>
                </a:solidFill>
              </a:rPr>
              <a:t>7. Эколог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dirty="0" smtClean="0">
                <a:solidFill>
                  <a:schemeClr val="tx1"/>
                </a:solidFill>
              </a:rPr>
              <a:t>8. Психоаналитик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dirty="0" smtClean="0">
                <a:solidFill>
                  <a:schemeClr val="tx1"/>
                </a:solidFill>
              </a:rPr>
              <a:t>9. Ландшафтный дизайнер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dirty="0" smtClean="0">
                <a:solidFill>
                  <a:schemeClr val="tx1"/>
                </a:solidFill>
              </a:rPr>
              <a:t>10. Специалист по информационным технологиям</a:t>
            </a: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052513"/>
            <a:ext cx="8208962" cy="2449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</a:rPr>
              <a:t>«Займись таким трудом, который приносил бы тебе честь и доход».</a:t>
            </a:r>
          </a:p>
        </p:txBody>
      </p:sp>
      <p:sp>
        <p:nvSpPr>
          <p:cNvPr id="26627" name="Text Box 4"/>
          <p:cNvSpPr txBox="1">
            <a:spLocks noChangeArrowheads="1"/>
          </p:cNvSpPr>
          <p:nvPr/>
        </p:nvSpPr>
        <p:spPr bwMode="auto">
          <a:xfrm>
            <a:off x="1000100" y="4429132"/>
            <a:ext cx="69119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i="1" dirty="0"/>
              <a:t>Успехов в выборе профессии!</a:t>
            </a: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WordArt 4"/>
          <p:cNvSpPr>
            <a:spLocks noChangeArrowheads="1" noChangeShapeType="1" noTextEdit="1"/>
          </p:cNvSpPr>
          <p:nvPr/>
        </p:nvSpPr>
        <p:spPr bwMode="auto">
          <a:xfrm>
            <a:off x="611188" y="1196975"/>
            <a:ext cx="8281987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644"/>
              </a:avLst>
            </a:prstTxWarp>
          </a:bodyPr>
          <a:lstStyle/>
          <a:p>
            <a:pPr algn="ctr"/>
            <a:r>
              <a:rPr lang="ru-RU" sz="3600" kern="10">
                <a:ln w="2857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3F3F5F"/>
                </a:solidFill>
                <a:effectLst>
                  <a:outerShdw dist="107763" dir="2700000" algn="ctr" rotWithShape="0">
                    <a:srgbClr val="C0C0C0">
                      <a:alpha val="50000"/>
                    </a:srgbClr>
                  </a:outerShdw>
                </a:effectLst>
                <a:latin typeface="Impact"/>
              </a:rPr>
              <a:t>Мир новых профессий</a:t>
            </a:r>
          </a:p>
        </p:txBody>
      </p:sp>
      <p:pic>
        <p:nvPicPr>
          <p:cNvPr id="10243" name="Picture 5" descr="Безымянны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2349500"/>
            <a:ext cx="5040313" cy="4098925"/>
          </a:xfrm>
          <a:prstGeom prst="rect">
            <a:avLst/>
          </a:prstGeom>
          <a:noFill/>
          <a:ln w="38100">
            <a:solidFill>
              <a:srgbClr val="666699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B18576-25E9-4AC1-935B-41512BB079F3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857488" y="1071546"/>
            <a:ext cx="2847126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b="1" i="1" dirty="0" smtClean="0">
                <a:solidFill>
                  <a:srgbClr val="C00000"/>
                </a:solidFill>
              </a:rPr>
              <a:t>Рвач</a:t>
            </a:r>
            <a:endParaRPr lang="ru-RU" sz="88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3286124"/>
            <a:ext cx="689182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/>
              <a:t>медицинский работник </a:t>
            </a:r>
            <a:endParaRPr lang="ru-RU" sz="4800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B18576-25E9-4AC1-935B-41512BB079F3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857488" y="1071546"/>
            <a:ext cx="3754105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b="1" i="1" dirty="0" smtClean="0">
                <a:solidFill>
                  <a:srgbClr val="C00000"/>
                </a:solidFill>
              </a:rPr>
              <a:t>Сопло</a:t>
            </a:r>
            <a:endParaRPr lang="ru-RU" sz="88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3214686"/>
            <a:ext cx="812062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/>
              <a:t>Дипломатический представитель</a:t>
            </a:r>
            <a:endParaRPr lang="ru-RU" sz="4000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B18576-25E9-4AC1-935B-41512BB079F3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857488" y="1071546"/>
            <a:ext cx="3807966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b="1" i="1" dirty="0" smtClean="0">
                <a:solidFill>
                  <a:srgbClr val="C00000"/>
                </a:solidFill>
              </a:rPr>
              <a:t>Марля</a:t>
            </a:r>
            <a:endParaRPr lang="ru-RU" sz="88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3071810"/>
            <a:ext cx="625062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/>
              <a:t>«разноцветный» рабочий</a:t>
            </a:r>
            <a:endParaRPr lang="ru-RU" sz="4000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B18576-25E9-4AC1-935B-41512BB079F3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857488" y="1071546"/>
            <a:ext cx="3406061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b="1" i="1" dirty="0" smtClean="0">
                <a:solidFill>
                  <a:srgbClr val="C00000"/>
                </a:solidFill>
              </a:rPr>
              <a:t>Тёрка</a:t>
            </a:r>
            <a:endParaRPr lang="ru-RU" sz="88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3071810"/>
            <a:ext cx="602280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/>
              <a:t>Театральная профессия</a:t>
            </a:r>
            <a:endParaRPr lang="ru-RU" sz="4000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B18576-25E9-4AC1-935B-41512BB079F3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857356" y="1142984"/>
            <a:ext cx="5256695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b="1" i="1" dirty="0" smtClean="0">
                <a:solidFill>
                  <a:srgbClr val="C00000"/>
                </a:solidFill>
              </a:rPr>
              <a:t>Авдотка</a:t>
            </a:r>
            <a:endParaRPr lang="ru-RU" sz="88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3071810"/>
            <a:ext cx="624408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/>
              <a:t>Юридическая профессия</a:t>
            </a:r>
            <a:endParaRPr lang="ru-RU" sz="4000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996</TotalTime>
  <Words>406</Words>
  <Application>Microsoft Office PowerPoint</Application>
  <PresentationFormat>Экран (4:3)</PresentationFormat>
  <Paragraphs>126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Аудитор веб-сайтов</vt:lpstr>
      <vt:lpstr>Постижер</vt:lpstr>
      <vt:lpstr>Титестер</vt:lpstr>
      <vt:lpstr>Стрингер</vt:lpstr>
      <vt:lpstr>Презентация PowerPoint</vt:lpstr>
      <vt:lpstr>Презентация PowerPoint</vt:lpstr>
      <vt:lpstr>Презентация PowerPoint</vt:lpstr>
      <vt:lpstr>ТОП-ДЕСЯТКА ПРОФЕССИЙ БУДУЩЕГО ДЕСЯТИЛЕТИЯ</vt:lpstr>
      <vt:lpstr>«Займись таким трудом, который приносил бы тебе честь и доход».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</dc:title>
  <dc:creator>'</dc:creator>
  <cp:lastModifiedBy>Школа</cp:lastModifiedBy>
  <cp:revision>61</cp:revision>
  <dcterms:created xsi:type="dcterms:W3CDTF">2009-02-22T09:27:10Z</dcterms:created>
  <dcterms:modified xsi:type="dcterms:W3CDTF">2022-03-24T06:33:59Z</dcterms:modified>
</cp:coreProperties>
</file>