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5" r:id="rId2"/>
    <p:sldId id="258" r:id="rId3"/>
    <p:sldId id="296" r:id="rId4"/>
    <p:sldId id="260" r:id="rId5"/>
    <p:sldId id="297" r:id="rId6"/>
    <p:sldId id="298" r:id="rId7"/>
    <p:sldId id="261" r:id="rId8"/>
    <p:sldId id="299" r:id="rId9"/>
    <p:sldId id="300" r:id="rId10"/>
    <p:sldId id="262" r:id="rId11"/>
    <p:sldId id="264" r:id="rId12"/>
    <p:sldId id="263" r:id="rId13"/>
    <p:sldId id="301" r:id="rId14"/>
    <p:sldId id="266" r:id="rId15"/>
    <p:sldId id="302" r:id="rId16"/>
    <p:sldId id="257" r:id="rId17"/>
    <p:sldId id="267" r:id="rId18"/>
    <p:sldId id="307" r:id="rId19"/>
    <p:sldId id="303" r:id="rId20"/>
    <p:sldId id="308" r:id="rId21"/>
    <p:sldId id="304" r:id="rId22"/>
    <p:sldId id="268" r:id="rId23"/>
    <p:sldId id="306" r:id="rId24"/>
    <p:sldId id="305" r:id="rId25"/>
    <p:sldId id="269" r:id="rId26"/>
    <p:sldId id="270" r:id="rId27"/>
    <p:sldId id="309" r:id="rId28"/>
    <p:sldId id="271" r:id="rId29"/>
    <p:sldId id="272" r:id="rId30"/>
    <p:sldId id="310" r:id="rId31"/>
    <p:sldId id="273" r:id="rId32"/>
    <p:sldId id="274" r:id="rId33"/>
    <p:sldId id="275" r:id="rId34"/>
    <p:sldId id="276" r:id="rId35"/>
    <p:sldId id="277" r:id="rId36"/>
    <p:sldId id="278" r:id="rId37"/>
    <p:sldId id="279" r:id="rId38"/>
    <p:sldId id="280" r:id="rId39"/>
    <p:sldId id="281" r:id="rId40"/>
    <p:sldId id="282" r:id="rId41"/>
    <p:sldId id="289" r:id="rId42"/>
    <p:sldId id="288" r:id="rId43"/>
    <p:sldId id="291" r:id="rId44"/>
    <p:sldId id="292" r:id="rId45"/>
    <p:sldId id="293" r:id="rId46"/>
    <p:sldId id="294" r:id="rId47"/>
    <p:sldId id="283" r:id="rId48"/>
    <p:sldId id="285" r:id="rId49"/>
    <p:sldId id="284" r:id="rId50"/>
    <p:sldId id="311" r:id="rId51"/>
    <p:sldId id="286" r:id="rId52"/>
    <p:sldId id="256" r:id="rId53"/>
    <p:sldId id="312" r:id="rId54"/>
    <p:sldId id="295" r:id="rId5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22.04.2022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png"/><Relationship Id="rId4" Type="http://schemas.openxmlformats.org/officeDocument/2006/relationships/image" Target="../media/image28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f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f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fif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4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png"/><Relationship Id="rId4" Type="http://schemas.openxmlformats.org/officeDocument/2006/relationships/image" Target="../media/image43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4" r="14682"/>
          <a:stretch/>
        </p:blipFill>
        <p:spPr>
          <a:xfrm rot="16200000">
            <a:off x="4863713" y="1769136"/>
            <a:ext cx="4798919" cy="3078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484"/>
            <a:ext cx="1566760" cy="185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TextBox 8"/>
          <p:cNvSpPr txBox="1"/>
          <p:nvPr/>
        </p:nvSpPr>
        <p:spPr>
          <a:xfrm>
            <a:off x="0" y="2304503"/>
            <a:ext cx="565212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Филиппова Ирина Алексеевна,</a:t>
            </a:r>
            <a:br>
              <a:rPr lang="ru-RU" sz="3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МБОУ «СОШ» </a:t>
            </a:r>
            <a:r>
              <a:rPr lang="ru-RU" sz="31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с.Усть</a:t>
            </a:r>
            <a:r>
              <a:rPr lang="ru-RU" sz="31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-Уса</a:t>
            </a:r>
            <a:endParaRPr lang="ru-RU" sz="31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2409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84784"/>
            <a:ext cx="8615194" cy="44644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7504" y="188640"/>
            <a:ext cx="8856984" cy="1054250"/>
          </a:xfrm>
        </p:spPr>
        <p:txBody>
          <a:bodyPr/>
          <a:lstStyle/>
          <a:p>
            <a:r>
              <a:rPr lang="ru-RU" b="1" i="1" dirty="0" smtClean="0"/>
              <a:t>Кинокартина на основе пьесы</a:t>
            </a:r>
            <a:endParaRPr lang="ru-RU" b="1" i="1" dirty="0"/>
          </a:p>
        </p:txBody>
      </p:sp>
    </p:spTree>
    <p:extLst>
      <p:ext uri="{BB962C8B-B14F-4D97-AF65-F5344CB8AC3E}">
        <p14:creationId xmlns:p14="http://schemas.microsoft.com/office/powerpoint/2010/main" val="25324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377460"/>
            <a:ext cx="4464496" cy="44644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76672"/>
            <a:ext cx="8208912" cy="1054250"/>
          </a:xfrm>
        </p:spPr>
        <p:txBody>
          <a:bodyPr/>
          <a:lstStyle/>
          <a:p>
            <a:r>
              <a:rPr lang="ru-RU" sz="4400" b="1" i="1" dirty="0" smtClean="0"/>
              <a:t>Просмотрите сюжет. Какие эмоции на лицах героев?</a:t>
            </a:r>
            <a:endParaRPr lang="ru-RU" sz="4400" b="1" i="1" dirty="0"/>
          </a:p>
        </p:txBody>
      </p:sp>
    </p:spTree>
    <p:extLst>
      <p:ext uri="{BB962C8B-B14F-4D97-AF65-F5344CB8AC3E}">
        <p14:creationId xmlns:p14="http://schemas.microsoft.com/office/powerpoint/2010/main" val="390053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удивление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36712"/>
            <a:ext cx="9144000" cy="5040560"/>
          </a:xfrm>
          <a:prstGeom prst="verticalScroll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874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5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92453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4800" dirty="0" smtClean="0"/>
              <a:t>Удивление.</a:t>
            </a:r>
          </a:p>
          <a:p>
            <a:pPr marL="0" indent="0" algn="ctr">
              <a:buNone/>
            </a:pPr>
            <a:endParaRPr lang="ru-RU" sz="4800" dirty="0" smtClean="0"/>
          </a:p>
          <a:p>
            <a:pPr marL="0" indent="0" algn="ctr">
              <a:buNone/>
            </a:pPr>
            <a:r>
              <a:rPr lang="ru-RU" sz="4800" dirty="0" smtClean="0"/>
              <a:t>С каждым годом удивить учеников становится тяжелее.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ПРАВИЛЬНО</a:t>
            </a:r>
            <a:r>
              <a:rPr lang="ru-RU" dirty="0" smtClean="0">
                <a:solidFill>
                  <a:srgbClr val="FF0000"/>
                </a:solidFill>
              </a:rPr>
              <a:t>!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4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4741083" cy="314096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3375" y="2852936"/>
            <a:ext cx="6013609" cy="40050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-1"/>
            <a:ext cx="4709957" cy="31409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40952"/>
            <a:ext cx="5785994" cy="36871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592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/>
              <a:t>Поэтому темой своей презентации я выбрала…</a:t>
            </a:r>
            <a:endParaRPr lang="ru-RU" sz="6000" b="1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84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4" r="14682"/>
          <a:stretch/>
        </p:blipFill>
        <p:spPr>
          <a:xfrm rot="16200000">
            <a:off x="4863713" y="1769136"/>
            <a:ext cx="4798919" cy="30780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27484"/>
            <a:ext cx="1566760" cy="1850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539552" y="2492896"/>
            <a:ext cx="489654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«Удивление </a:t>
            </a:r>
            <a:br>
              <a:rPr lang="ru-RU" sz="4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2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 фактор мотивации, или Моё педагогическое открытие»</a:t>
            </a:r>
            <a:endParaRPr lang="ru-RU" sz="42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47664" y="544904"/>
            <a:ext cx="4752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Филиппова Ирина Алексеевна,</a:t>
            </a:r>
            <a:b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русского языка и литературы МБОУ «СОШ» </a:t>
            </a:r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с.Усть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-Уса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2844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3347864" y="2603673"/>
            <a:ext cx="2376264" cy="2232248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вал 2"/>
          <p:cNvSpPr/>
          <p:nvPr/>
        </p:nvSpPr>
        <p:spPr>
          <a:xfrm>
            <a:off x="3071507" y="116632"/>
            <a:ext cx="2796637" cy="165618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6350556" y="1676183"/>
            <a:ext cx="2592288" cy="1574600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251520" y="1581878"/>
            <a:ext cx="2664296" cy="158938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899592" y="4715836"/>
            <a:ext cx="2808312" cy="1674799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5549778" y="4782323"/>
            <a:ext cx="2838646" cy="1541824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7"/>
          <p:cNvSpPr/>
          <p:nvPr/>
        </p:nvSpPr>
        <p:spPr>
          <a:xfrm rot="20114330">
            <a:off x="5615909" y="2726947"/>
            <a:ext cx="757759" cy="482113"/>
          </a:xfrm>
          <a:prstGeom prst="righ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8"/>
          <p:cNvSpPr/>
          <p:nvPr/>
        </p:nvSpPr>
        <p:spPr>
          <a:xfrm rot="1921387">
            <a:off x="5522626" y="4313304"/>
            <a:ext cx="757759" cy="482113"/>
          </a:xfrm>
          <a:prstGeom prst="righ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 rot="16200000">
            <a:off x="4157117" y="1924080"/>
            <a:ext cx="757759" cy="482113"/>
          </a:xfrm>
          <a:prstGeom prst="righ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 rot="8321382">
            <a:off x="2692628" y="4247144"/>
            <a:ext cx="757759" cy="482113"/>
          </a:xfrm>
          <a:prstGeom prst="righ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право 11"/>
          <p:cNvSpPr/>
          <p:nvPr/>
        </p:nvSpPr>
        <p:spPr>
          <a:xfrm rot="12927268">
            <a:off x="2779857" y="2740616"/>
            <a:ext cx="757759" cy="482113"/>
          </a:xfrm>
          <a:prstGeom prst="rightArrow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3347864" y="476672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Нестандартное начало урока</a:t>
            </a:r>
            <a:endParaRPr lang="ru-RU" sz="24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6458568" y="1863318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Чередование видов деятельности</a:t>
            </a:r>
            <a:endParaRPr lang="ru-RU" sz="24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251520" y="1961073"/>
            <a:ext cx="25202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Эмоциональная зарядка</a:t>
            </a:r>
            <a:endParaRPr lang="ru-RU" sz="24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1088405" y="4919382"/>
            <a:ext cx="23762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Разминки (загадки,  сказки, игры)</a:t>
            </a:r>
            <a:endParaRPr lang="ru-RU" sz="2400" b="1" dirty="0"/>
          </a:p>
        </p:txBody>
      </p:sp>
      <p:sp>
        <p:nvSpPr>
          <p:cNvPr id="17" name="TextBox 16"/>
          <p:cNvSpPr txBox="1"/>
          <p:nvPr/>
        </p:nvSpPr>
        <p:spPr>
          <a:xfrm>
            <a:off x="5836056" y="5137736"/>
            <a:ext cx="23762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Новизна материала</a:t>
            </a:r>
            <a:endParaRPr lang="ru-RU" sz="24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3546772" y="2934967"/>
            <a:ext cx="20578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Способы мотивации на уроках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336796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/>
              <a:t>Как заинтересовать детей, удивить их на примере урока литературы…</a:t>
            </a:r>
            <a:endParaRPr lang="ru-RU" sz="6000" b="1" i="1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8941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52536" y="2221235"/>
            <a:ext cx="4752527" cy="3877815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Пошутить в подходящий момент/ задать нестандартный вопрос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Урок литературы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2636912"/>
            <a:ext cx="4448689" cy="3046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46842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332656"/>
            <a:ext cx="5791373" cy="579137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Александр Зацепин -  Машина времени (к_ф &amp;quot;Иван Васильевич меняет профессию&amp;quot; 1973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7544" y="594928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107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233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-252536" y="2221235"/>
            <a:ext cx="4896544" cy="4160093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4800" dirty="0"/>
              <a:t>«</a:t>
            </a:r>
            <a:r>
              <a:rPr lang="ru-RU" sz="4800" i="1" dirty="0"/>
              <a:t>Вы знаете, что письмо Татьяны в Онегине написала не Татьяна?</a:t>
            </a:r>
            <a:r>
              <a:rPr lang="ru-RU" sz="4800" dirty="0"/>
              <a:t>». У учащихся тут же </a:t>
            </a:r>
            <a:r>
              <a:rPr lang="ru-RU" sz="4800" dirty="0" smtClean="0"/>
              <a:t>возникают споры</a:t>
            </a:r>
            <a:r>
              <a:rPr lang="ru-RU" sz="4800" dirty="0"/>
              <a:t>.. </a:t>
            </a:r>
            <a:endParaRPr lang="ru-RU" sz="4800" dirty="0" smtClean="0"/>
          </a:p>
          <a:p>
            <a:pPr algn="ctr"/>
            <a:r>
              <a:rPr lang="ru-RU" sz="4800" dirty="0" smtClean="0"/>
              <a:t>А </a:t>
            </a:r>
            <a:r>
              <a:rPr lang="ru-RU" sz="4800" dirty="0"/>
              <a:t>ответ прост – автор письма </a:t>
            </a:r>
            <a:r>
              <a:rPr lang="ru-RU" sz="4800" dirty="0" smtClean="0"/>
              <a:t>Пушкин.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Урок литературы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9509" y="2636912"/>
            <a:ext cx="4448689" cy="3046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81020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Устроить поэтические вечера, обустроив </a:t>
            </a:r>
            <a:r>
              <a:rPr lang="ru-RU" sz="4800" dirty="0"/>
              <a:t>класс самодельным камином и уютным креслом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Урок литературы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123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42" t="11101"/>
          <a:stretch/>
        </p:blipFill>
        <p:spPr>
          <a:xfrm>
            <a:off x="3059832" y="3140529"/>
            <a:ext cx="6092877" cy="3717472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36" t="19880" r="15621"/>
          <a:stretch/>
        </p:blipFill>
        <p:spPr>
          <a:xfrm>
            <a:off x="0" y="0"/>
            <a:ext cx="5161936" cy="3403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345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Воссоздать </a:t>
            </a:r>
            <a:r>
              <a:rPr lang="ru-RU" sz="4800" dirty="0"/>
              <a:t>макеты гостиных 18-19 веков</a:t>
            </a:r>
            <a:endParaRPr lang="ru-RU" sz="4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Урок литературы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958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-1"/>
            <a:ext cx="5589657" cy="43192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92" t="3898" b="7124"/>
          <a:stretch/>
        </p:blipFill>
        <p:spPr>
          <a:xfrm>
            <a:off x="-13034" y="3403908"/>
            <a:ext cx="4915038" cy="3454092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607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572000" y="2060848"/>
            <a:ext cx="4248472" cy="406531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Эмоциональные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Познавательные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Социальные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Комплексные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…</a:t>
            </a:r>
            <a:endParaRPr lang="ru-RU" sz="3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70156"/>
            <a:ext cx="4104457" cy="5235108"/>
          </a:xfrm>
        </p:spPr>
        <p:txBody>
          <a:bodyPr/>
          <a:lstStyle/>
          <a:p>
            <a:r>
              <a:rPr lang="ru-RU" sz="40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Приёмы, способствующие повышению мотивации в учебно-познавательной деятельности</a:t>
            </a:r>
            <a:endParaRPr lang="ru-RU" sz="40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13226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2060848"/>
            <a:ext cx="8280920" cy="406531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Эмоциональное заражение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Эмоциональная цитата, факт, новость, история, …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Звуковые, видео-фрагменты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Умышленная ошибка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3400" b="1" dirty="0" smtClean="0"/>
              <a:t>Игры</a:t>
            </a:r>
            <a:endParaRPr lang="ru-RU" sz="34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70156"/>
            <a:ext cx="8568952" cy="1274668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ЭМОЦИОНАЛЬНЫЕ ПРИЁМЫ</a:t>
            </a:r>
            <a:endParaRPr lang="ru-RU" sz="48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636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988840"/>
            <a:ext cx="8280920" cy="4065314"/>
          </a:xfrm>
        </p:spPr>
        <p:txBody>
          <a:bodyPr>
            <a:normAutofit fontScale="85000" lnSpcReduction="10000"/>
          </a:bodyPr>
          <a:lstStyle/>
          <a:p>
            <a:pPr marL="0" indent="0" algn="just">
              <a:buNone/>
            </a:pPr>
            <a:r>
              <a:rPr lang="ru-RU" sz="3400" b="1" dirty="0"/>
              <a:t>Нужно «вытаскивать» на поверхность и проговаривать вслух положительные настрои ребят: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400" b="1" dirty="0"/>
              <a:t>пусть активные ребята в начале или в конце урока вслух проговорят: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400" b="1" dirty="0" smtClean="0"/>
              <a:t>как </a:t>
            </a:r>
            <a:r>
              <a:rPr lang="ru-RU" sz="3400" b="1" dirty="0"/>
              <a:t>они справляются с неудачами;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400" b="1" dirty="0" smtClean="0"/>
              <a:t>что </a:t>
            </a:r>
            <a:r>
              <a:rPr lang="ru-RU" sz="3400" b="1" dirty="0"/>
              <a:t>делают, когда у них что-то не получается;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ru-RU" sz="3400" b="1" dirty="0" smtClean="0"/>
              <a:t>как </a:t>
            </a:r>
            <a:r>
              <a:rPr lang="ru-RU" sz="3400" b="1" dirty="0"/>
              <a:t>они любят учиться и решать сложные задачи; …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570156"/>
            <a:ext cx="8568952" cy="1274668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ЭМОЦИОНАЛЬНОЕ ЗАРАЖЕНИЕ</a:t>
            </a:r>
            <a:endParaRPr lang="ru-RU" sz="48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49217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08720"/>
            <a:ext cx="3479156" cy="52177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3851920" y="908720"/>
            <a:ext cx="504056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7200" b="1" dirty="0" smtClean="0">
                <a:latin typeface="Monotype Corsiva" panose="03010101010201010101" pitchFamily="66" charset="0"/>
              </a:rPr>
              <a:t>« Удивление – это начало понимания»</a:t>
            </a:r>
            <a:endParaRPr lang="ru-RU" sz="7200" b="1" dirty="0">
              <a:latin typeface="Monotype Corsiva" panose="03010101010201010101" pitchFamily="66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388974" y="4509120"/>
            <a:ext cx="4736849" cy="842620"/>
          </a:xfrm>
        </p:spPr>
        <p:txBody>
          <a:bodyPr/>
          <a:lstStyle/>
          <a:p>
            <a:pPr algn="r"/>
            <a:r>
              <a:rPr lang="ru-RU" sz="4000" b="1" i="1" dirty="0" smtClean="0">
                <a:solidFill>
                  <a:schemeClr val="tx1"/>
                </a:solidFill>
              </a:rPr>
              <a:t>Максим Горький</a:t>
            </a:r>
            <a:endParaRPr lang="ru-RU" sz="40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985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9532" y="332656"/>
            <a:ext cx="8568952" cy="1584176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ЭМОДЗИ</a:t>
            </a:r>
            <a:r>
              <a:rPr lang="ru-RU" sz="4000" b="1" i="1" dirty="0" smtClean="0"/>
              <a:t> – </a:t>
            </a:r>
            <a:r>
              <a:rPr lang="ru-RU" sz="4000" b="1" i="1" dirty="0"/>
              <a:t>это </a:t>
            </a:r>
            <a:r>
              <a:rPr lang="ru-RU" sz="4000" b="1" i="1" dirty="0" smtClean="0"/>
              <a:t>графический</a:t>
            </a:r>
            <a:r>
              <a:rPr lang="ru-RU" sz="4000" b="1" i="1" dirty="0"/>
              <a:t> язык </a:t>
            </a:r>
            <a:r>
              <a:rPr lang="ru-RU" sz="4000" b="1" i="1" dirty="0" err="1" smtClean="0"/>
              <a:t>смайлов</a:t>
            </a:r>
            <a:r>
              <a:rPr lang="ru-RU" sz="4000" b="1" i="1" dirty="0"/>
              <a:t>, который используют для выражения </a:t>
            </a:r>
            <a:r>
              <a:rPr lang="ru-RU" sz="4000" b="1" i="1" dirty="0">
                <a:solidFill>
                  <a:srgbClr val="C00000"/>
                </a:solidFill>
              </a:rPr>
              <a:t>эмоций</a:t>
            </a:r>
            <a:r>
              <a:rPr lang="ru-RU" sz="4000" b="1" i="1" dirty="0"/>
              <a:t> в интерактивном </a:t>
            </a:r>
            <a:r>
              <a:rPr lang="ru-RU" sz="4000" b="1" i="1" dirty="0" smtClean="0"/>
              <a:t>общении.</a:t>
            </a:r>
            <a:endParaRPr lang="ru-RU" sz="4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48881"/>
            <a:ext cx="7482450" cy="42088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9252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/>
              <a:t>Какие эмоции у вас возникают? </a:t>
            </a:r>
            <a:endParaRPr lang="ru-RU" sz="4400" dirty="0" smtClean="0"/>
          </a:p>
          <a:p>
            <a:r>
              <a:rPr lang="ru-RU" sz="4400" dirty="0" smtClean="0"/>
              <a:t>Из </a:t>
            </a:r>
            <a:r>
              <a:rPr lang="ru-RU" sz="4400" dirty="0"/>
              <a:t>какого фильма данная музыка?</a:t>
            </a:r>
            <a:endParaRPr lang="ru-RU" sz="4400" dirty="0"/>
          </a:p>
        </p:txBody>
      </p:sp>
    </p:spTree>
    <p:extLst>
      <p:ext uri="{BB962C8B-B14F-4D97-AF65-F5344CB8AC3E}">
        <p14:creationId xmlns:p14="http://schemas.microsoft.com/office/powerpoint/2010/main" val="272000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59532" y="332656"/>
            <a:ext cx="8568952" cy="1584176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Как использовать в учебной деятельности?</a:t>
            </a:r>
          </a:p>
          <a:p>
            <a:pPr marL="0" indent="0" algn="ctr">
              <a:buNone/>
            </a:pPr>
            <a:r>
              <a:rPr lang="ru-RU" sz="4000" b="1" i="1" dirty="0" smtClean="0">
                <a:solidFill>
                  <a:srgbClr val="C00000"/>
                </a:solidFill>
              </a:rPr>
              <a:t>Попробуйте зашифровать что-нибудь…</a:t>
            </a:r>
            <a:endParaRPr lang="ru-RU" sz="40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348881"/>
            <a:ext cx="7482450" cy="42088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41954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67" y="2490694"/>
            <a:ext cx="2606209" cy="26062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298138"/>
            <a:ext cx="2808312" cy="28083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0" t="3692" r="25161"/>
          <a:stretch/>
        </p:blipFill>
        <p:spPr>
          <a:xfrm>
            <a:off x="2430388" y="2360599"/>
            <a:ext cx="245218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692" y="2590315"/>
            <a:ext cx="2276872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162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6067" y="2490694"/>
            <a:ext cx="2606209" cy="260620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2298138"/>
            <a:ext cx="2808312" cy="2808312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r>
              <a:rPr lang="ru-RU" sz="4800" b="1" i="1" dirty="0" smtClean="0"/>
              <a:t>«Иван Васильевич меняет профессию»</a:t>
            </a:r>
            <a:endParaRPr lang="ru-RU" sz="4800" b="1" i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90" t="3692" r="25161"/>
          <a:stretch/>
        </p:blipFill>
        <p:spPr>
          <a:xfrm>
            <a:off x="2430388" y="2360599"/>
            <a:ext cx="2452185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5692" y="2590315"/>
            <a:ext cx="2276872" cy="2276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572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endParaRPr lang="ru-RU" sz="4800" b="1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36912"/>
            <a:ext cx="4496172" cy="35168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0" r="22473"/>
          <a:stretch/>
        </p:blipFill>
        <p:spPr>
          <a:xfrm>
            <a:off x="5176747" y="2581722"/>
            <a:ext cx="3550076" cy="3588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5023459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r>
              <a:rPr lang="ru-RU" sz="4800" b="1" i="1" dirty="0" smtClean="0"/>
              <a:t>«Собачье сердце»</a:t>
            </a:r>
            <a:endParaRPr lang="ru-RU" sz="4800" b="1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636912"/>
            <a:ext cx="4496172" cy="35168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0" r="22473"/>
          <a:stretch/>
        </p:blipFill>
        <p:spPr>
          <a:xfrm>
            <a:off x="5176747" y="2581722"/>
            <a:ext cx="3550076" cy="35880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675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endParaRPr lang="ru-RU" sz="4800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4904"/>
            <a:ext cx="3140968" cy="314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1" r="21268"/>
          <a:stretch/>
        </p:blipFill>
        <p:spPr>
          <a:xfrm>
            <a:off x="3291860" y="2664160"/>
            <a:ext cx="3007712" cy="2942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3" r="14142"/>
          <a:stretch/>
        </p:blipFill>
        <p:spPr>
          <a:xfrm>
            <a:off x="6512333" y="2564903"/>
            <a:ext cx="2631667" cy="2996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19306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r>
              <a:rPr lang="ru-RU" sz="4800" b="1" i="1" dirty="0" smtClean="0"/>
              <a:t>«Вишнёвый сад»</a:t>
            </a:r>
            <a:endParaRPr lang="ru-RU" sz="4800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564904"/>
            <a:ext cx="3140968" cy="314096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81" r="21268"/>
          <a:stretch/>
        </p:blipFill>
        <p:spPr>
          <a:xfrm>
            <a:off x="3291860" y="2664160"/>
            <a:ext cx="3007712" cy="2942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93" r="14142"/>
          <a:stretch/>
        </p:blipFill>
        <p:spPr>
          <a:xfrm>
            <a:off x="6512333" y="2564903"/>
            <a:ext cx="2631667" cy="29965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6932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endParaRPr lang="ru-RU" sz="48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8" t="80122" r="22314"/>
          <a:stretch/>
        </p:blipFill>
        <p:spPr>
          <a:xfrm>
            <a:off x="683568" y="2708920"/>
            <a:ext cx="789340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96310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r>
              <a:rPr lang="ru-RU" sz="4800" b="1" i="1" dirty="0" smtClean="0"/>
              <a:t>«Руслан и Людмила»</a:t>
            </a:r>
            <a:endParaRPr lang="ru-RU" sz="48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98" t="80122" r="22314"/>
          <a:stretch/>
        </p:blipFill>
        <p:spPr>
          <a:xfrm>
            <a:off x="683568" y="2708920"/>
            <a:ext cx="789340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4544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endParaRPr lang="ru-RU" sz="48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7" t="21994" r="21954" b="58128"/>
          <a:stretch/>
        </p:blipFill>
        <p:spPr>
          <a:xfrm>
            <a:off x="683568" y="2708920"/>
            <a:ext cx="789340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05246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60648"/>
            <a:ext cx="8683169" cy="460035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sp>
        <p:nvSpPr>
          <p:cNvPr id="3" name="TextBox 2"/>
          <p:cNvSpPr txBox="1"/>
          <p:nvPr/>
        </p:nvSpPr>
        <p:spPr>
          <a:xfrm>
            <a:off x="323528" y="5301208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«Иван Васильевич меняет профессию»</a:t>
            </a:r>
          </a:p>
          <a:p>
            <a:pPr algn="ctr"/>
            <a:r>
              <a:rPr lang="ru-RU" sz="2800" dirty="0"/>
              <a:t>Фильм известного кинорежиссёра Леонида </a:t>
            </a:r>
            <a:r>
              <a:rPr lang="ru-RU" sz="2800" dirty="0" smtClean="0"/>
              <a:t>Гайдая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087483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r>
              <a:rPr lang="ru-RU" sz="4800" b="1" i="1" dirty="0" smtClean="0"/>
              <a:t>«Мастер и Маргарита»</a:t>
            </a:r>
            <a:endParaRPr lang="ru-RU" sz="4800" b="1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57" t="21994" r="21954" b="58128"/>
          <a:stretch/>
        </p:blipFill>
        <p:spPr>
          <a:xfrm>
            <a:off x="683568" y="2708920"/>
            <a:ext cx="7893407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086572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5" t="40899" r="20776" b="38336"/>
          <a:stretch/>
        </p:blipFill>
        <p:spPr>
          <a:xfrm>
            <a:off x="611560" y="2708920"/>
            <a:ext cx="8392258" cy="263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2397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8490" y="570156"/>
            <a:ext cx="7987966" cy="1054250"/>
          </a:xfrm>
        </p:spPr>
        <p:txBody>
          <a:bodyPr/>
          <a:lstStyle/>
          <a:p>
            <a:r>
              <a:rPr lang="ru-RU" sz="4800" b="1" i="1" dirty="0" smtClean="0"/>
              <a:t>«Мэри </a:t>
            </a:r>
            <a:r>
              <a:rPr lang="ru-RU" sz="4800" b="1" i="1" dirty="0" err="1" smtClean="0"/>
              <a:t>Поппинс</a:t>
            </a:r>
            <a:r>
              <a:rPr lang="ru-RU" sz="4800" b="1" i="1" dirty="0" smtClean="0"/>
              <a:t>»</a:t>
            </a:r>
            <a:endParaRPr lang="ru-RU" sz="4800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85" t="40899" r="20776" b="38336"/>
          <a:stretch/>
        </p:blipFill>
        <p:spPr>
          <a:xfrm>
            <a:off x="611560" y="2708920"/>
            <a:ext cx="8392258" cy="26347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0736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0"/>
          <a:stretch/>
        </p:blipFill>
        <p:spPr>
          <a:xfrm>
            <a:off x="171998" y="2492458"/>
            <a:ext cx="8835745" cy="22326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062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998" y="570156"/>
            <a:ext cx="8720482" cy="1054250"/>
          </a:xfrm>
        </p:spPr>
        <p:txBody>
          <a:bodyPr/>
          <a:lstStyle/>
          <a:p>
            <a:r>
              <a:rPr lang="ru-RU" sz="4800" b="1" i="1" dirty="0" smtClean="0"/>
              <a:t>«Преступление и наказание»</a:t>
            </a:r>
            <a:endParaRPr lang="ru-RU" sz="4800" b="1" i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90"/>
          <a:stretch/>
        </p:blipFill>
        <p:spPr>
          <a:xfrm>
            <a:off x="171998" y="2492458"/>
            <a:ext cx="8835745" cy="2232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87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905" y="2450843"/>
            <a:ext cx="9366905" cy="313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56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1998" y="570156"/>
            <a:ext cx="8720482" cy="1054250"/>
          </a:xfrm>
        </p:spPr>
        <p:txBody>
          <a:bodyPr/>
          <a:lstStyle/>
          <a:p>
            <a:r>
              <a:rPr lang="ru-RU" sz="4800" b="1" i="1" dirty="0" smtClean="0"/>
              <a:t>«Евгений Онегин»</a:t>
            </a:r>
            <a:endParaRPr lang="ru-RU" sz="4800" b="1" i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2905" y="2450843"/>
            <a:ext cx="9366905" cy="31348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39207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32" b="13074"/>
          <a:stretch/>
        </p:blipFill>
        <p:spPr>
          <a:xfrm>
            <a:off x="395536" y="980728"/>
            <a:ext cx="8468988" cy="43924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174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799" y="2386830"/>
            <a:ext cx="3706465" cy="3706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56263" cy="1054250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Казалось бы, чему тут удивляться?</a:t>
            </a:r>
            <a:endParaRPr lang="ru-RU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708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2060848"/>
            <a:ext cx="9036496" cy="4065314"/>
          </a:xfrm>
        </p:spPr>
        <p:txBody>
          <a:bodyPr numCol="3"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Призовые места в конкурсах и олимпиадах.</a:t>
            </a:r>
          </a:p>
          <a:p>
            <a:pPr algn="ctr"/>
            <a:endParaRPr lang="ru-RU" sz="3200" b="1" dirty="0">
              <a:solidFill>
                <a:srgbClr val="7030A0"/>
              </a:solidFill>
            </a:endParaRPr>
          </a:p>
          <a:p>
            <a:pPr algn="ctr"/>
            <a:endParaRPr lang="ru-RU" sz="3200" b="1" dirty="0" smtClean="0">
              <a:solidFill>
                <a:srgbClr val="7030A0"/>
              </a:solidFill>
            </a:endParaRPr>
          </a:p>
          <a:p>
            <a:pPr algn="ctr"/>
            <a:endParaRPr lang="ru-RU" sz="3200" b="1" dirty="0">
              <a:solidFill>
                <a:srgbClr val="7030A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7030A0"/>
                </a:solidFill>
              </a:rPr>
              <a:t>Школьники с азартом включаются в творческие задания, игры.</a:t>
            </a:r>
          </a:p>
          <a:p>
            <a:pPr marL="0" indent="0" algn="ctr">
              <a:buNone/>
            </a:pPr>
            <a:endParaRPr lang="ru-RU" sz="32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Глаза ребят горят от получаемого материала.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332656"/>
            <a:ext cx="8964488" cy="1054250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sz="4200" b="1" dirty="0">
                <a:solidFill>
                  <a:schemeClr val="tx1"/>
                </a:solidFill>
                <a:ea typeface="+mn-ea"/>
                <a:cs typeface="+mn-cs"/>
              </a:rPr>
              <a:t>Результаты использования приёмов удивления на </a:t>
            </a:r>
            <a:r>
              <a:rPr lang="ru-RU" sz="4200" b="1" dirty="0" smtClean="0">
                <a:solidFill>
                  <a:schemeClr val="tx1"/>
                </a:solidFill>
                <a:ea typeface="+mn-ea"/>
                <a:cs typeface="+mn-cs"/>
              </a:rPr>
              <a:t>моих уроках</a:t>
            </a:r>
            <a:r>
              <a:rPr lang="ru-RU" sz="4200" b="1" dirty="0">
                <a:solidFill>
                  <a:schemeClr val="tx1"/>
                </a:solidFill>
                <a:ea typeface="+mn-ea"/>
                <a:cs typeface="+mn-cs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96378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4000" dirty="0"/>
              <a:t>С</a:t>
            </a:r>
            <a:r>
              <a:rPr lang="ru-RU" sz="4000" dirty="0" smtClean="0"/>
              <a:t>овременный </a:t>
            </a:r>
            <a:r>
              <a:rPr lang="ru-RU" sz="4000" dirty="0"/>
              <a:t>учитель – это НЕ только педагог, но и актёр, секретарь, исследователь, врач, ведущий. </a:t>
            </a:r>
          </a:p>
          <a:p>
            <a:pPr algn="just"/>
            <a:r>
              <a:rPr lang="ru-RU" sz="4000" b="1" dirty="0"/>
              <a:t>УЧИТЕЛЬ – ЭТО ПРИЗВАНИЕ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116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799" y="2386830"/>
            <a:ext cx="3706465" cy="37064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404664"/>
            <a:ext cx="8892480" cy="1054250"/>
          </a:xfrm>
        </p:spPr>
        <p:txBody>
          <a:bodyPr/>
          <a:lstStyle/>
          <a:p>
            <a:r>
              <a:rPr lang="ru-RU" sz="4000" b="1" dirty="0" smtClean="0">
                <a:solidFill>
                  <a:srgbClr val="C00000"/>
                </a:solidFill>
              </a:rPr>
              <a:t>Пусть и ваши результаты, коллеги, вызывают лишь следующие слова…</a:t>
            </a:r>
            <a:endParaRPr lang="ru-RU" sz="40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64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Лепот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476672" y="0"/>
            <a:ext cx="12202914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246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27784" y="1844824"/>
            <a:ext cx="51845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800" b="1" i="1" dirty="0" smtClean="0">
                <a:solidFill>
                  <a:srgbClr val="002060"/>
                </a:solidFill>
              </a:rPr>
              <a:t>«Удивляйтесь, коллеги, и удивляйте своих учеников!»</a:t>
            </a:r>
            <a:endParaRPr lang="ru-RU" sz="48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379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907704" y="1412776"/>
            <a:ext cx="568863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i="1" dirty="0">
                <a:solidFill>
                  <a:srgbClr val="002060"/>
                </a:solidFill>
              </a:rPr>
              <a:t>Совет вам – чаще удивляйтесь.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Во всём ищите красоту.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Ни отчего не отрекайтесь.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Вы так приблизите мечту.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Делитесь радостью с друзьями.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Учите удивляться их.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Исчезнут распри между вами.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В себе узнаете других.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Протягивайте руку дружбы.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И жмите руку горячо.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Всё это вашим душам нужно.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Подставьте слабому плечо.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И ваша жизнь прекрасной станет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И сад прекрасней зацветёт.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А всё плохое в Лету канет.</a:t>
            </a:r>
          </a:p>
          <a:p>
            <a:pPr algn="r"/>
            <a:r>
              <a:rPr lang="ru-RU" b="1" i="1" dirty="0">
                <a:solidFill>
                  <a:srgbClr val="002060"/>
                </a:solidFill>
              </a:rPr>
              <a:t>И станет ваша жизнь, как мёд.</a:t>
            </a:r>
          </a:p>
        </p:txBody>
      </p:sp>
    </p:spTree>
    <p:extLst>
      <p:ext uri="{BB962C8B-B14F-4D97-AF65-F5344CB8AC3E}">
        <p14:creationId xmlns:p14="http://schemas.microsoft.com/office/powerpoint/2010/main" val="202961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300" y="27344"/>
            <a:ext cx="9144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9" t="58145" r="33117" b="21903"/>
          <a:stretch/>
        </p:blipFill>
        <p:spPr>
          <a:xfrm>
            <a:off x="251520" y="2780928"/>
            <a:ext cx="2284617" cy="2463801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76553" y="1340768"/>
            <a:ext cx="8568952" cy="1274668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accent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4800" b="1" dirty="0">
              <a:solidFill>
                <a:schemeClr val="accent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05" t="40024" r="79881" b="40024"/>
          <a:stretch/>
        </p:blipFill>
        <p:spPr>
          <a:xfrm>
            <a:off x="2051720" y="2798725"/>
            <a:ext cx="2284617" cy="24638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73" t="3011" r="7783" b="53333"/>
          <a:stretch/>
        </p:blipFill>
        <p:spPr>
          <a:xfrm>
            <a:off x="4354594" y="2924944"/>
            <a:ext cx="2280006" cy="2337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39" t="38119" r="51613" b="37222"/>
          <a:stretch/>
        </p:blipFill>
        <p:spPr>
          <a:xfrm>
            <a:off x="6693177" y="2923611"/>
            <a:ext cx="2271401" cy="23254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30626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Кстати, о </a:t>
            </a:r>
            <a:r>
              <a:rPr lang="ru-RU" sz="4000" dirty="0" smtClean="0"/>
              <a:t>призвании…</a:t>
            </a:r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581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661248"/>
            <a:ext cx="8712968" cy="1054250"/>
          </a:xfrm>
        </p:spPr>
        <p:txBody>
          <a:bodyPr/>
          <a:lstStyle/>
          <a:p>
            <a:r>
              <a:rPr lang="ru-RU" sz="4800" b="1" dirty="0" smtClean="0"/>
              <a:t>В чем состояло их призвание?</a:t>
            </a:r>
            <a:endParaRPr lang="ru-RU" sz="4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467"/>
            <a:ext cx="4104456" cy="5472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6632"/>
            <a:ext cx="3816424" cy="5452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915989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661248"/>
            <a:ext cx="8712968" cy="1054250"/>
          </a:xfrm>
        </p:spPr>
        <p:txBody>
          <a:bodyPr/>
          <a:lstStyle/>
          <a:p>
            <a:r>
              <a:rPr lang="ru-RU" sz="4800" b="1" dirty="0" smtClean="0"/>
              <a:t>Литература для Булгакова.</a:t>
            </a:r>
            <a:br>
              <a:rPr lang="ru-RU" sz="4800" b="1" dirty="0" smtClean="0"/>
            </a:br>
            <a:r>
              <a:rPr lang="ru-RU" sz="4800" b="1" dirty="0" smtClean="0"/>
              <a:t>Режиссура для Гайдая.</a:t>
            </a:r>
            <a:endParaRPr lang="ru-RU" sz="4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467"/>
            <a:ext cx="4104456" cy="5472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6632"/>
            <a:ext cx="3816424" cy="5452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80882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5661248"/>
            <a:ext cx="8712968" cy="1054250"/>
          </a:xfrm>
        </p:spPr>
        <p:txBody>
          <a:bodyPr/>
          <a:lstStyle/>
          <a:p>
            <a:r>
              <a:rPr lang="ru-RU" sz="4800" b="1" dirty="0" smtClean="0"/>
              <a:t>Но в чём же связь двух этих известных личностей?</a:t>
            </a:r>
            <a:endParaRPr lang="ru-RU" sz="48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467"/>
            <a:ext cx="4104456" cy="54726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16632"/>
            <a:ext cx="3816424" cy="54520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4006275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899</TotalTime>
  <Words>502</Words>
  <Application>Microsoft Office PowerPoint</Application>
  <PresentationFormat>Экран (4:3)</PresentationFormat>
  <Paragraphs>95</Paragraphs>
  <Slides>54</Slides>
  <Notes>0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55" baseType="lpstr">
      <vt:lpstr>Твердый переплет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 чем состояло их призвание?</vt:lpstr>
      <vt:lpstr>Литература для Булгакова. Режиссура для Гайдая.</vt:lpstr>
      <vt:lpstr>Но в чём же связь двух этих известных личностей?</vt:lpstr>
      <vt:lpstr>Кинокартина на основе пьесы</vt:lpstr>
      <vt:lpstr>Просмотрите сюжет. Какие эмоции на лицах героев?</vt:lpstr>
      <vt:lpstr>Презентация PowerPoint</vt:lpstr>
      <vt:lpstr>ПРАВИЛЬНО!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Урок литературы</vt:lpstr>
      <vt:lpstr>Урок литературы</vt:lpstr>
      <vt:lpstr>Урок литературы</vt:lpstr>
      <vt:lpstr>Презентация PowerPoint</vt:lpstr>
      <vt:lpstr>Урок литературы</vt:lpstr>
      <vt:lpstr>Презентация PowerPoint</vt:lpstr>
      <vt:lpstr>Приёмы, способствующие повышению мотивации в учебно-познавательной деятельности</vt:lpstr>
      <vt:lpstr>ЭМОЦИОНАЛЬНЫЕ ПРИЁМЫ</vt:lpstr>
      <vt:lpstr>ЭМОЦИОНАЛЬНОЕ ЗАРАЖЕНИЕ</vt:lpstr>
      <vt:lpstr>Максим Горький</vt:lpstr>
      <vt:lpstr>Презентация PowerPoint</vt:lpstr>
      <vt:lpstr>Презентация PowerPoint</vt:lpstr>
      <vt:lpstr>Презентация PowerPoint</vt:lpstr>
      <vt:lpstr>«Иван Васильевич меняет профессию»</vt:lpstr>
      <vt:lpstr>Презентация PowerPoint</vt:lpstr>
      <vt:lpstr>«Собачье сердце»</vt:lpstr>
      <vt:lpstr>Презентация PowerPoint</vt:lpstr>
      <vt:lpstr>«Вишнёвый сад»</vt:lpstr>
      <vt:lpstr>Презентация PowerPoint</vt:lpstr>
      <vt:lpstr>«Руслан и Людмила»</vt:lpstr>
      <vt:lpstr>Презентация PowerPoint</vt:lpstr>
      <vt:lpstr>«Мастер и Маргарита»</vt:lpstr>
      <vt:lpstr>Презентация PowerPoint</vt:lpstr>
      <vt:lpstr>«Мэри Поппинс»</vt:lpstr>
      <vt:lpstr>Презентация PowerPoint</vt:lpstr>
      <vt:lpstr>«Преступление и наказание»</vt:lpstr>
      <vt:lpstr>Презентация PowerPoint</vt:lpstr>
      <vt:lpstr>«Евгений Онегин»</vt:lpstr>
      <vt:lpstr>Презентация PowerPoint</vt:lpstr>
      <vt:lpstr>Казалось бы, чему тут удивляться?</vt:lpstr>
      <vt:lpstr>Результаты использования приёмов удивления на моих уроках:</vt:lpstr>
      <vt:lpstr>Пусть и ваши результаты, коллеги, вызывают лишь следующие слова…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48</cp:revision>
  <dcterms:created xsi:type="dcterms:W3CDTF">2022-01-13T17:38:26Z</dcterms:created>
  <dcterms:modified xsi:type="dcterms:W3CDTF">2022-04-22T17:01:01Z</dcterms:modified>
</cp:coreProperties>
</file>