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1"/>
  </p:sldMasterIdLst>
  <p:notesMasterIdLst>
    <p:notesMasterId r:id="rId14"/>
  </p:notes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4630400" cy="8229600"/>
  <p:notesSz cx="8229600" cy="14630400"/>
  <p:embeddedFontLst>
    <p:embeddedFont>
      <p:font typeface="Constantia" pitchFamily="18" charset="0"/>
      <p:regular r:id="rId15"/>
      <p:bold r:id="rId16"/>
      <p:italic r:id="rId17"/>
      <p:boldItalic r:id="rId18"/>
    </p:embeddedFont>
    <p:embeddedFont>
      <p:font typeface="Open Sans" charset="0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Wingdings 2" pitchFamily="18" charset="2"/>
      <p:regular r:id="rId2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11"/>
    <p:restoredTop sz="94610"/>
  </p:normalViewPr>
  <p:slideViewPr>
    <p:cSldViewPr snapToGrid="0" snapToObjects="1">
      <p:cViewPr varScale="1">
        <p:scale>
          <a:sx n="98" d="100"/>
          <a:sy n="98" d="100"/>
        </p:scale>
        <p:origin x="-126" y="-186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853440" y="1645920"/>
            <a:ext cx="12562637" cy="2194560"/>
          </a:xfrm>
          <a:ln>
            <a:noFill/>
          </a:ln>
        </p:spPr>
        <p:txBody>
          <a:bodyPr vert="horz" tIns="0" rIns="26124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80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853440" y="3874243"/>
            <a:ext cx="12567514" cy="2103120"/>
          </a:xfrm>
        </p:spPr>
        <p:txBody>
          <a:bodyPr lIns="0" rIns="26124"/>
          <a:lstStyle>
            <a:lvl1pPr marL="0" marR="65311" indent="0" algn="r">
              <a:buNone/>
              <a:defRPr>
                <a:solidFill>
                  <a:schemeClr val="tx1"/>
                </a:solidFill>
              </a:defRPr>
            </a:lvl1pPr>
            <a:lvl2pPr marL="653110" indent="0" algn="ctr">
              <a:buNone/>
            </a:lvl2pPr>
            <a:lvl3pPr marL="1306220" indent="0" algn="ctr">
              <a:buNone/>
            </a:lvl3pPr>
            <a:lvl4pPr marL="1959331" indent="0" algn="ctr">
              <a:buNone/>
            </a:lvl4pPr>
            <a:lvl5pPr marL="2612441" indent="0" algn="ctr">
              <a:buNone/>
            </a:lvl5pPr>
            <a:lvl6pPr marL="3265551" indent="0" algn="ctr">
              <a:buNone/>
            </a:lvl6pPr>
            <a:lvl7pPr marL="3918661" indent="0" algn="ctr">
              <a:buNone/>
            </a:lvl7pPr>
            <a:lvl8pPr marL="4571771" indent="0" algn="ctr">
              <a:buNone/>
            </a:lvl8pPr>
            <a:lvl9pPr marL="522488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607040" y="1097282"/>
            <a:ext cx="3291840" cy="6254116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31520" y="1097282"/>
            <a:ext cx="9631680" cy="625411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8563" y="1580083"/>
            <a:ext cx="12435840" cy="1634947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80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8563" y="3245597"/>
            <a:ext cx="12435840" cy="1811654"/>
          </a:xfrm>
        </p:spPr>
        <p:txBody>
          <a:bodyPr lIns="65311" rIns="65311" anchor="t"/>
          <a:lstStyle>
            <a:lvl1pPr marL="0" indent="0">
              <a:buNone/>
              <a:defRPr sz="3100">
                <a:solidFill>
                  <a:schemeClr val="tx1"/>
                </a:solidFill>
              </a:defRPr>
            </a:lvl1pPr>
            <a:lvl2pPr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844906"/>
            <a:ext cx="13167360" cy="1371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31520" y="2304102"/>
            <a:ext cx="6461760" cy="5321808"/>
          </a:xfrm>
        </p:spPr>
        <p:txBody>
          <a:bodyPr/>
          <a:lstStyle>
            <a:lvl1pPr>
              <a:defRPr sz="37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437120" y="2304102"/>
            <a:ext cx="6461760" cy="5321808"/>
          </a:xfrm>
        </p:spPr>
        <p:txBody>
          <a:bodyPr/>
          <a:lstStyle>
            <a:lvl1pPr>
              <a:defRPr sz="37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844906"/>
            <a:ext cx="13167360" cy="1371600"/>
          </a:xfrm>
        </p:spPr>
        <p:txBody>
          <a:bodyPr tIns="65311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1520" y="2226298"/>
            <a:ext cx="6464301" cy="791222"/>
          </a:xfrm>
        </p:spPr>
        <p:txBody>
          <a:bodyPr lIns="65311" tIns="0" rIns="65311" bIns="0" anchor="ctr">
            <a:noAutofit/>
          </a:bodyPr>
          <a:lstStyle>
            <a:lvl1pPr marL="0" indent="0">
              <a:buNone/>
              <a:defRPr sz="3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900" b="1"/>
            </a:lvl2pPr>
            <a:lvl3pPr>
              <a:buNone/>
              <a:defRPr sz="2600" b="1"/>
            </a:lvl3pPr>
            <a:lvl4pPr>
              <a:buNone/>
              <a:defRPr sz="2300" b="1"/>
            </a:lvl4pPr>
            <a:lvl5pPr>
              <a:buNone/>
              <a:defRPr sz="23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7432041" y="2231709"/>
            <a:ext cx="6466840" cy="785812"/>
          </a:xfrm>
        </p:spPr>
        <p:txBody>
          <a:bodyPr lIns="65311" tIns="0" rIns="65311" bIns="0" anchor="ctr"/>
          <a:lstStyle>
            <a:lvl1pPr marL="0" indent="0">
              <a:buNone/>
              <a:defRPr sz="3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900" b="1"/>
            </a:lvl2pPr>
            <a:lvl3pPr>
              <a:buNone/>
              <a:defRPr sz="2600" b="1"/>
            </a:lvl3pPr>
            <a:lvl4pPr>
              <a:buNone/>
              <a:defRPr sz="2300" b="1"/>
            </a:lvl4pPr>
            <a:lvl5pPr>
              <a:buNone/>
              <a:defRPr sz="23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731520" y="3017520"/>
            <a:ext cx="6464301" cy="4614864"/>
          </a:xfrm>
        </p:spPr>
        <p:txBody>
          <a:bodyPr tIns="0"/>
          <a:lstStyle>
            <a:lvl1pPr>
              <a:defRPr sz="31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7432041" y="3017520"/>
            <a:ext cx="6466840" cy="4614864"/>
          </a:xfrm>
        </p:spPr>
        <p:txBody>
          <a:bodyPr tIns="0"/>
          <a:lstStyle>
            <a:lvl1pPr>
              <a:defRPr sz="31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844906"/>
            <a:ext cx="13289280" cy="1371600"/>
          </a:xfrm>
        </p:spPr>
        <p:txBody>
          <a:bodyPr vert="horz" tIns="65311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71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617222"/>
            <a:ext cx="4389120" cy="139446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37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97280" y="2011680"/>
            <a:ext cx="4389120" cy="5486400"/>
          </a:xfrm>
        </p:spPr>
        <p:txBody>
          <a:bodyPr lIns="26124" rIns="26124"/>
          <a:lstStyle>
            <a:lvl1pPr marL="0" indent="0" algn="l">
              <a:buNone/>
              <a:defRPr sz="2000"/>
            </a:lvl1pPr>
            <a:lvl2pPr indent="0" algn="l">
              <a:buNone/>
              <a:defRPr sz="1700"/>
            </a:lvl2pPr>
            <a:lvl3pPr indent="0" algn="l">
              <a:buNone/>
              <a:defRPr sz="1400"/>
            </a:lvl3pPr>
            <a:lvl4pPr indent="0" algn="l">
              <a:buNone/>
              <a:defRPr sz="1300"/>
            </a:lvl4pPr>
            <a:lvl5pPr indent="0" algn="l">
              <a:buNone/>
              <a:defRPr sz="13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720080" y="2011680"/>
            <a:ext cx="8178800" cy="5486400"/>
          </a:xfrm>
        </p:spPr>
        <p:txBody>
          <a:bodyPr tIns="0"/>
          <a:lstStyle>
            <a:lvl1pPr>
              <a:defRPr sz="4000"/>
            </a:lvl1pPr>
            <a:lvl2pPr>
              <a:defRPr sz="3700"/>
            </a:lvl2pPr>
            <a:lvl3pPr>
              <a:defRPr sz="3400"/>
            </a:lvl3pPr>
            <a:lvl4pPr>
              <a:defRPr sz="2900"/>
            </a:lvl4pPr>
            <a:lvl5pPr>
              <a:defRPr sz="2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5065205" y="1329692"/>
            <a:ext cx="8412480" cy="493776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2806614" y="6431723"/>
            <a:ext cx="248717" cy="18653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622" tIns="65311" rIns="130622" bIns="65311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360" y="1412396"/>
            <a:ext cx="3540557" cy="1899145"/>
          </a:xfrm>
        </p:spPr>
        <p:txBody>
          <a:bodyPr vert="horz" lIns="65311" tIns="65311" rIns="65311" bIns="65311" anchor="b"/>
          <a:lstStyle>
            <a:lvl1pPr algn="l">
              <a:buNone/>
              <a:defRPr sz="29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75360" y="3394542"/>
            <a:ext cx="3535680" cy="2615184"/>
          </a:xfrm>
        </p:spPr>
        <p:txBody>
          <a:bodyPr lIns="91435" rIns="65311" bIns="65311" anchor="t"/>
          <a:lstStyle>
            <a:lvl1pPr marL="0" indent="0" algn="l">
              <a:spcBef>
                <a:spcPts val="357"/>
              </a:spcBef>
              <a:buFontTx/>
              <a:buNone/>
              <a:defRPr sz="19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7/4/2025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2923520" y="7627621"/>
            <a:ext cx="975360" cy="438150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5577269" y="1439420"/>
            <a:ext cx="7388352" cy="4718304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46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5240" y="6979920"/>
            <a:ext cx="14660880" cy="1249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622" tIns="65311" rIns="130622" bIns="65311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7010400" y="7463791"/>
            <a:ext cx="7620000" cy="7658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622" tIns="65311" rIns="130622" bIns="65311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5240" y="-8573"/>
            <a:ext cx="14660880" cy="1249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622" tIns="65311" rIns="130622" bIns="65311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010400" y="-8572"/>
            <a:ext cx="7620000" cy="7658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622" tIns="65311" rIns="130622" bIns="65311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731520" y="844906"/>
            <a:ext cx="13167360" cy="1371600"/>
          </a:xfrm>
          <a:prstGeom prst="rect">
            <a:avLst/>
          </a:prstGeom>
        </p:spPr>
        <p:txBody>
          <a:bodyPr vert="horz" lIns="0" tIns="65311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731520" y="2322576"/>
            <a:ext cx="13167360" cy="5266944"/>
          </a:xfrm>
          <a:prstGeom prst="rect">
            <a:avLst/>
          </a:prstGeom>
        </p:spPr>
        <p:txBody>
          <a:bodyPr vert="horz" lIns="130622" tIns="65311" rIns="130622" bIns="65311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731520" y="7627621"/>
            <a:ext cx="341376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7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7/4/2025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267200" y="7627621"/>
            <a:ext cx="536448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7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2679680" y="7627621"/>
            <a:ext cx="1219200" cy="43815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7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30427" y="242890"/>
            <a:ext cx="14688877" cy="779069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71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91866" indent="-391866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indent="-35268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306220" indent="-35268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698087" indent="-300431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089953" indent="-300431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2481819" indent="-300431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indent="-261244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23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134929" indent="-261244" algn="l" rtl="0" eaLnBrk="1" latinLnBrk="0" hangingPunct="1">
        <a:spcBef>
          <a:spcPct val="20000"/>
        </a:spcBef>
        <a:buClr>
          <a:schemeClr val="tx2"/>
        </a:buClr>
        <a:buChar char="•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3526795" indent="-261244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65311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3062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9593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61244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26555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91866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522488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2757964"/>
            <a:ext cx="7556421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Герои Отечества: Отвага, Стойкость, Память</a:t>
            </a:r>
            <a:endParaRPr lang="en-US" sz="3900" dirty="0"/>
          </a:p>
        </p:txBody>
      </p:sp>
      <p:sp>
        <p:nvSpPr>
          <p:cNvPr id="5" name="Text 2"/>
          <p:cNvSpPr/>
          <p:nvPr/>
        </p:nvSpPr>
        <p:spPr>
          <a:xfrm>
            <a:off x="793790" y="4836557"/>
            <a:ext cx="75564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 err="1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Посвящено</a:t>
            </a: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ru-RU" sz="1550" dirty="0" smtClean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стойкости, мужеству во времена </a:t>
            </a:r>
            <a:r>
              <a:rPr lang="en-US" sz="1550" dirty="0" err="1" smtClean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войн</a:t>
            </a:r>
            <a:r>
              <a:rPr lang="ru-RU" sz="1550" dirty="0" err="1" smtClean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ы</a:t>
            </a:r>
            <a:r>
              <a:rPr lang="en-US" sz="1550" dirty="0" smtClean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и вдохновлено произведением Юрия Германа "Вот как это было".</a:t>
            </a:r>
            <a:endParaRPr lang="en-US" sz="155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454" y="0"/>
            <a:ext cx="5466945" cy="822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750463"/>
            <a:ext cx="6486406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 err="1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Герои</a:t>
            </a: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ru-RU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с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реди</a:t>
            </a:r>
            <a:r>
              <a:rPr lang="en-US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ru-RU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н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ас</a:t>
            </a:r>
            <a:r>
              <a:rPr lang="en-US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ru-RU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с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егодня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793790" y="3668197"/>
            <a:ext cx="75564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Можно ли быть героем в наше время? Героизм – это не только подвиги на поле боя. Он проявляется в повседневной жизни.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793790" y="4526518"/>
            <a:ext cx="7556421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Героем может быть тот, кто помогает слабым, защищает природу, остается честным и отважным в сложных ситуациях. Каждый из нас способен совершать маленькие, но важные героические поступки.</a:t>
            </a:r>
            <a:endParaRPr lang="en-US" sz="15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2750463"/>
            <a:ext cx="6074331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 err="1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Вечная</a:t>
            </a: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ru-RU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п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амять</a:t>
            </a:r>
            <a:r>
              <a:rPr lang="en-US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ru-RU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г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ероям</a:t>
            </a: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!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793790" y="3668197"/>
            <a:ext cx="75564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Мы помним и гордимся подвигом тех, кто защищал нашу Родину. Их самоотверженность во имя нашей свободы не будет забыта.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793790" y="4526518"/>
            <a:ext cx="7556421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Благодарим наших предков за мирное будущее, которое они нам подарили. Важно читать книги о войне, чтобы сохранить память о героизме и не допустить повторения трагедии.</a:t>
            </a:r>
            <a:endParaRPr lang="en-US" sz="15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32697" y="398834"/>
            <a:ext cx="61630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Спасибо за внимание!!!</a:t>
            </a:r>
            <a:endParaRPr lang="ru-RU" sz="4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600" y="1168275"/>
            <a:ext cx="1044375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6396" y="136565"/>
            <a:ext cx="4944609" cy="3978235"/>
          </a:xfrm>
          <a:prstGeom prst="rect">
            <a:avLst/>
          </a:prstGeom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28572" y="4445540"/>
            <a:ext cx="6001828" cy="3784060"/>
          </a:xfrm>
          <a:prstGeom prst="rect">
            <a:avLst/>
          </a:prstGeo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445540"/>
            <a:ext cx="5690680" cy="3784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540870" y="476655"/>
            <a:ext cx="7990287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Книга, </a:t>
            </a:r>
            <a:r>
              <a:rPr lang="ru-RU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к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оторая</a:t>
            </a:r>
            <a:r>
              <a:rPr lang="en-US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ru-RU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р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ассказывает</a:t>
            </a:r>
            <a:r>
              <a:rPr lang="ru-RU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…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540870" y="1399270"/>
            <a:ext cx="75564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Юрий Герман (1910-1967) – известный советский писатель, автор произведений о войне и мирной жизни.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540870" y="2519464"/>
            <a:ext cx="7556421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Повесть "Вот как это было" написана в 1941 году и рассказывает о блокаде Ленинграда глазами мальчика Миши. Это произведение основано на реальных событиях и личных переживаниях.</a:t>
            </a:r>
            <a:endParaRPr lang="en-US" sz="1550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8235"/>
            <a:ext cx="14630400" cy="4243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02498"/>
            <a:ext cx="14630400" cy="24809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8964" y="457200"/>
            <a:ext cx="12232600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Блокада Ленинграда: </a:t>
            </a:r>
            <a:r>
              <a:rPr lang="ru-RU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и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спытание</a:t>
            </a:r>
            <a:r>
              <a:rPr lang="en-US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en-US" sz="3900" b="1" dirty="0" err="1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на</a:t>
            </a: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ru-RU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п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рочность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725696" y="2367987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Блокада Ленинграда длилась 872 дня, с 8 сентября 1941 года по 27 января 1944 года. Город был окружен врагом, испытывая острую нехватку продовольствия, тепла и воды.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725696" y="3003066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Свыше 1,5 миллиона человек, включая множество детей, оказались в ловушке. Ежедневные бомбардировки и артобстрелы стали суровой реальностью для жителей.</a:t>
            </a:r>
            <a:endParaRPr lang="en-US" sz="1550" dirty="0"/>
          </a:p>
        </p:txBody>
      </p:sp>
      <p:sp>
        <p:nvSpPr>
          <p:cNvPr id="7" name="TextBox 6"/>
          <p:cNvSpPr txBox="1"/>
          <p:nvPr/>
        </p:nvSpPr>
        <p:spPr>
          <a:xfrm>
            <a:off x="608964" y="3638145"/>
            <a:ext cx="9671237" cy="14865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550" dirty="0" smtClean="0">
                <a:latin typeface="Open Sans" charset="0"/>
                <a:ea typeface="Open Sans" charset="0"/>
                <a:cs typeface="Open Sans" charset="0"/>
              </a:rPr>
              <a:t>Бомбоубежище — защитное сооружение, объект гражданской обороны, </a:t>
            </a:r>
          </a:p>
          <a:p>
            <a:pPr>
              <a:lnSpc>
                <a:spcPct val="150000"/>
              </a:lnSpc>
            </a:pPr>
            <a:r>
              <a:rPr lang="ru-RU" sz="1550" dirty="0" smtClean="0">
                <a:latin typeface="Open Sans" charset="0"/>
                <a:ea typeface="Open Sans" charset="0"/>
                <a:cs typeface="Open Sans" charset="0"/>
              </a:rPr>
              <a:t>предназначается для защиты укрываемых от фугасного и осколочного действия ракет, </a:t>
            </a:r>
          </a:p>
          <a:p>
            <a:pPr>
              <a:lnSpc>
                <a:spcPct val="150000"/>
              </a:lnSpc>
            </a:pPr>
            <a:r>
              <a:rPr lang="ru-RU" sz="1550" dirty="0" smtClean="0">
                <a:latin typeface="Open Sans" charset="0"/>
                <a:ea typeface="Open Sans" charset="0"/>
                <a:cs typeface="Open Sans" charset="0"/>
              </a:rPr>
              <a:t>авиабомб и снарядов, обломков разрушенных зданий и отравляющего действия ядовитых газов</a:t>
            </a:r>
          </a:p>
          <a:p>
            <a:pPr>
              <a:lnSpc>
                <a:spcPct val="150000"/>
              </a:lnSpc>
            </a:pPr>
            <a:endParaRPr lang="ru-RU" sz="1550" dirty="0"/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97" t="34016" r="4724" b="42835"/>
          <a:stretch>
            <a:fillRect/>
          </a:stretch>
        </p:blipFill>
        <p:spPr>
          <a:xfrm>
            <a:off x="4480573" y="1566814"/>
            <a:ext cx="4341371" cy="5050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440424"/>
            <a:ext cx="7556421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 err="1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Главный</a:t>
            </a: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ru-RU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г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ерой</a:t>
            </a: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: </a:t>
            </a:r>
            <a:r>
              <a:rPr lang="en-US" sz="3900" b="1" dirty="0" err="1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Обычный</a:t>
            </a: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ru-RU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м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альчик</a:t>
            </a:r>
            <a:r>
              <a:rPr lang="en-US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Миша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793790" y="3978235"/>
            <a:ext cx="75564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Миша – десятилетний ленинградец, который стойко переносил все тяготы блокады. Несмотря на юный возраст, он остался в осажденном городе.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793790" y="4836557"/>
            <a:ext cx="7556421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Он продолжал учиться в школе, помогал взрослым и переживал немыслимый голод и холод. Миша является примером стойкости и мужества, которые могут проявить даже самые маленькие.</a:t>
            </a:r>
            <a:endParaRPr lang="en-US" sz="15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63050" y="457200"/>
            <a:ext cx="7556421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 err="1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Героизм</a:t>
            </a: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ru-RU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е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жедневный</a:t>
            </a: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: </a:t>
            </a:r>
            <a:r>
              <a:rPr lang="ru-RU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с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тойкость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463050" y="1994170"/>
            <a:ext cx="7556421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Норма хлеба в день составляла всего 125 граммов, что было жизненно необходимо для выживания. Миша и его семья научились ценить и экономить каждую крошку.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463050" y="3375498"/>
            <a:ext cx="7556421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Они жили в неотапливаемых комнатах, спали одетыми, чтобы сохранить тепло. Несмотря на постоянный голод, люди сохраняли надежду и поддерживали друг друга.</a:t>
            </a:r>
            <a:endParaRPr lang="en-US" sz="15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2281595"/>
            <a:ext cx="7556421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 err="1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Героизм</a:t>
            </a: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ru-RU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с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ердца</a:t>
            </a: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: </a:t>
            </a:r>
            <a:r>
              <a:rPr lang="ru-RU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в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заимопомощь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793790" y="3819406"/>
            <a:ext cx="75564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 самые тяжелые времена люди делились последним, помогая тем, кто был ослаблен. Этот дух взаимопомощи был неоценим для выживания.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793790" y="4677728"/>
            <a:ext cx="7556421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Миша сам активно участвовал в жизни блокадного города: носил воду из проруби для пожилых соседей и дежурил на крышах, помогая тушить зажигательные бомбы. Эти поступки спасали жизни и поддерживали моральный дух.</a:t>
            </a:r>
            <a:endParaRPr lang="en-US" sz="1550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04200" y="0"/>
            <a:ext cx="6426200" cy="36147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19880" y="3513377"/>
            <a:ext cx="3910519" cy="47162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543" b="5315"/>
          <a:stretch>
            <a:fillRect/>
          </a:stretch>
        </p:blipFill>
        <p:spPr>
          <a:xfrm>
            <a:off x="8204200" y="3513377"/>
            <a:ext cx="2515680" cy="47162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b="15398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591633"/>
            <a:ext cx="6446163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 err="1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Героизм</a:t>
            </a: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ru-RU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д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уха</a:t>
            </a: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: </a:t>
            </a:r>
            <a:r>
              <a:rPr lang="ru-RU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м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ужество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6280190" y="3509367"/>
            <a:ext cx="7556421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Во время непрекращающихся бомбежек люди искали укрытие в убежищах и подвалах. Страх был постоянным спутником, но Миша, несмотря на него, старался сохранять спокойствие.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6280190" y="4685228"/>
            <a:ext cx="7556421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Он продолжал учиться, даже когда не было света и приходилось писать на обрывках бумаги. Миша также участвовал в сборе металлолома для нужд фронта, демонстрируя свою преданность Родине.</a:t>
            </a:r>
            <a:endParaRPr lang="en-US" sz="15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4809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4149685"/>
            <a:ext cx="6322814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 err="1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Уроки</a:t>
            </a: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ru-RU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г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ероизма</a:t>
            </a:r>
            <a:r>
              <a:rPr lang="en-US" sz="3900" b="1" dirty="0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en-US" sz="3900" b="1" dirty="0" err="1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для</a:t>
            </a:r>
            <a:r>
              <a:rPr lang="en-US" sz="3900" b="1" dirty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 </a:t>
            </a:r>
            <a:r>
              <a:rPr lang="ru-RU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н</a:t>
            </a:r>
            <a:r>
              <a:rPr lang="en-US" sz="3900" b="1" dirty="0" err="1" smtClean="0">
                <a:solidFill>
                  <a:srgbClr val="443728"/>
                </a:solidFill>
                <a:latin typeface="Crimson Pro Bold" pitchFamily="34" charset="0"/>
                <a:ea typeface="Crimson Pro Bold" pitchFamily="34" charset="-122"/>
                <a:cs typeface="Crimson Pro Bold" pitchFamily="34" charset="-120"/>
              </a:rPr>
              <a:t>ас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793790" y="5067419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Подвиг героев учит нас ценить мирное небо над головой и хлеб на столе. Он напоминает о важности стойкости в трудностях и о том, что нельзя сдаваться перед лицом испытаний.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793790" y="5925741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Эти уроки подчеркивают необходимость проявлять доброту и взаимопомощь к окружающим. Мы должны помнить и чтить подвиг наших предков, которые защитили Отечество.</a:t>
            </a:r>
            <a:endParaRPr lang="en-US" sz="15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</TotalTime>
  <Words>589</Words>
  <Application>Microsoft Office PowerPoint</Application>
  <PresentationFormat>Произвольный</PresentationFormat>
  <Paragraphs>43</Paragraphs>
  <Slides>12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Crimson Pro Bold</vt:lpstr>
      <vt:lpstr>Constantia</vt:lpstr>
      <vt:lpstr>Open Sans</vt:lpstr>
      <vt:lpstr>Calibri</vt:lpstr>
      <vt:lpstr>Wingdings 2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</cp:revision>
  <dcterms:created xsi:type="dcterms:W3CDTF">2025-07-03T09:33:52Z</dcterms:created>
  <dcterms:modified xsi:type="dcterms:W3CDTF">2025-07-04T10:51:29Z</dcterms:modified>
</cp:coreProperties>
</file>