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6" r:id="rId2"/>
    <p:sldId id="283" r:id="rId3"/>
    <p:sldId id="324" r:id="rId4"/>
    <p:sldId id="325" r:id="rId5"/>
    <p:sldId id="327" r:id="rId6"/>
    <p:sldId id="329" r:id="rId7"/>
    <p:sldId id="326" r:id="rId8"/>
    <p:sldId id="328" r:id="rId9"/>
    <p:sldId id="330" r:id="rId10"/>
    <p:sldId id="332" r:id="rId11"/>
    <p:sldId id="334" r:id="rId12"/>
    <p:sldId id="292" r:id="rId13"/>
    <p:sldId id="296" r:id="rId14"/>
    <p:sldId id="293" r:id="rId15"/>
    <p:sldId id="294" r:id="rId16"/>
    <p:sldId id="295" r:id="rId17"/>
    <p:sldId id="314" r:id="rId18"/>
    <p:sldId id="291" r:id="rId19"/>
    <p:sldId id="352" r:id="rId20"/>
    <p:sldId id="339" r:id="rId21"/>
    <p:sldId id="258" r:id="rId22"/>
    <p:sldId id="355" r:id="rId23"/>
    <p:sldId id="356" r:id="rId24"/>
    <p:sldId id="357" r:id="rId25"/>
    <p:sldId id="257" r:id="rId26"/>
    <p:sldId id="353" r:id="rId27"/>
    <p:sldId id="335" r:id="rId28"/>
    <p:sldId id="297" r:id="rId29"/>
    <p:sldId id="336" r:id="rId30"/>
    <p:sldId id="345" r:id="rId31"/>
    <p:sldId id="303" r:id="rId32"/>
    <p:sldId id="337" r:id="rId33"/>
    <p:sldId id="315" r:id="rId34"/>
    <p:sldId id="350" r:id="rId35"/>
    <p:sldId id="301" r:id="rId36"/>
    <p:sldId id="309" r:id="rId37"/>
    <p:sldId id="310" r:id="rId38"/>
    <p:sldId id="311" r:id="rId39"/>
    <p:sldId id="312" r:id="rId40"/>
    <p:sldId id="305" r:id="rId41"/>
    <p:sldId id="308" r:id="rId42"/>
    <p:sldId id="282" r:id="rId43"/>
    <p:sldId id="289" r:id="rId44"/>
    <p:sldId id="316" r:id="rId45"/>
    <p:sldId id="317" r:id="rId46"/>
    <p:sldId id="318" r:id="rId47"/>
    <p:sldId id="319" r:id="rId48"/>
    <p:sldId id="320" r:id="rId49"/>
    <p:sldId id="321" r:id="rId50"/>
    <p:sldId id="351" r:id="rId51"/>
  </p:sldIdLst>
  <p:sldSz cx="9145588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990033"/>
    <a:srgbClr val="CC0000"/>
    <a:srgbClr val="CC3300"/>
    <a:srgbClr val="A50021"/>
    <a:srgbClr val="002060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9291" autoAdjust="0"/>
    <p:restoredTop sz="99875" autoAdjust="0"/>
  </p:normalViewPr>
  <p:slideViewPr>
    <p:cSldViewPr snapToGrid="0">
      <p:cViewPr varScale="1">
        <p:scale>
          <a:sx n="66" d="100"/>
          <a:sy n="66" d="100"/>
        </p:scale>
        <p:origin x="-1272" y="-114"/>
      </p:cViewPr>
      <p:guideLst>
        <p:guide orient="horz" pos="2160"/>
        <p:guide pos="28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5CE57-5B1C-483B-A924-32EE3C0AC3D4}" type="datetimeFigureOut">
              <a:rPr lang="ru-RU"/>
              <a:pPr>
                <a:defRPr/>
              </a:pPr>
              <a:t>24.04.2018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6E3E7-2BC8-4F62-801B-6F6CB71358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BF7774-93A2-49EA-A4CA-473AD005D515}" type="datetimeFigureOut">
              <a:rPr lang="ru-RU"/>
              <a:pPr>
                <a:defRPr/>
              </a:pPr>
              <a:t>24.04.2018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C2026-D20B-46E4-80DE-E28A441F89A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AF5D53-5A3A-44F5-83BD-9914BB17AFC0}" type="datetimeFigureOut">
              <a:rPr lang="ru-RU"/>
              <a:pPr>
                <a:defRPr/>
              </a:pPr>
              <a:t>24.04.2018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8F19E1-029E-4CBF-AB3A-F4CD11E240A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92C23-8EDB-4228-9EE2-7826C08D016F}" type="datetimeFigureOut">
              <a:rPr lang="ru-RU"/>
              <a:pPr>
                <a:defRPr/>
              </a:pPr>
              <a:t>24.04.2018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95328-0617-441C-A8F1-9258ACFA5CE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A568F-39DE-4DE7-9080-C373BA59B6F2}" type="datetimeFigureOut">
              <a:rPr lang="ru-RU"/>
              <a:pPr>
                <a:defRPr/>
              </a:pPr>
              <a:t>24.04.2018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1959A-DEBF-40A8-AE69-7C5FE0B72A5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D71B54-7CB3-4AF9-92D6-B0C09A89B265}" type="datetimeFigureOut">
              <a:rPr lang="ru-RU"/>
              <a:pPr>
                <a:defRPr/>
              </a:pPr>
              <a:t>24.04.2018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DC49F-30BA-4219-B348-A0574548613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BE8E9-DB01-4487-A754-BB0645B35FDB}" type="datetimeFigureOut">
              <a:rPr lang="ru-RU"/>
              <a:pPr>
                <a:defRPr/>
              </a:pPr>
              <a:t>24.04.2018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F8A51-2712-441D-92B3-0C7A7EDA802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5594D-B940-405B-8AF5-8850A652A1B3}" type="datetimeFigureOut">
              <a:rPr lang="ru-RU"/>
              <a:pPr>
                <a:defRPr/>
              </a:pPr>
              <a:t>24.04.2018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1A8E72-F75B-4617-8EC8-63D7F84EE94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D6D42-CEB5-4995-99EB-FE871FE18015}" type="datetimeFigureOut">
              <a:rPr lang="ru-RU"/>
              <a:pPr>
                <a:defRPr/>
              </a:pPr>
              <a:t>24.04.2018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69FF3-C992-4926-83C9-AB8A886DC22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E9AA7-78F8-4EA1-B1BC-25E68571D730}" type="datetimeFigureOut">
              <a:rPr lang="ru-RU"/>
              <a:pPr>
                <a:defRPr/>
              </a:pPr>
              <a:t>24.04.2018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50829-64EF-4C79-9CBB-72D27247B64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9EBF26-A837-4FB3-892C-ADAF08D536A6}" type="datetimeFigureOut">
              <a:rPr lang="ru-RU"/>
              <a:pPr>
                <a:defRPr/>
              </a:pPr>
              <a:t>24.04.2018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6AED49-F8EF-49BC-9E18-15420E89F62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828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8288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89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FF83BE8-A804-4637-BBE1-DE9DF3D15FCE}" type="datetimeFigureOut">
              <a:rPr lang="ru-RU"/>
              <a:pPr>
                <a:defRPr/>
              </a:pPr>
              <a:t>24.04.2018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76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89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516DDFD-D5C4-436B-A590-474ABBAA2D7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Прямоугольник 1"/>
          <p:cNvSpPr>
            <a:spLocks noChangeArrowheads="1"/>
          </p:cNvSpPr>
          <p:nvPr/>
        </p:nvSpPr>
        <p:spPr bwMode="auto">
          <a:xfrm>
            <a:off x="1230313" y="1692275"/>
            <a:ext cx="6624637" cy="274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Деловая игра</a:t>
            </a:r>
          </a:p>
          <a:p>
            <a:pPr algn="ctr">
              <a:lnSpc>
                <a:spcPct val="150000"/>
              </a:lnSpc>
            </a:pPr>
            <a:r>
              <a:rPr lang="ru-RU" sz="3600" b="1">
                <a:solidFill>
                  <a:srgbClr val="A5002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«Мой взгляд»</a:t>
            </a:r>
            <a:endParaRPr lang="ru-RU" sz="3600" b="1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(открытый кураторский час)</a:t>
            </a:r>
          </a:p>
          <a:p>
            <a:pPr algn="ctr">
              <a:lnSpc>
                <a:spcPct val="150000"/>
              </a:lnSpc>
            </a:pPr>
            <a:r>
              <a:rPr lang="ru-RU" b="1">
                <a:solidFill>
                  <a:srgbClr val="002060"/>
                </a:solidFill>
                <a:latin typeface="Times New Roman" pitchFamily="18" charset="0"/>
              </a:rPr>
              <a:t> </a:t>
            </a:r>
          </a:p>
        </p:txBody>
      </p:sp>
      <p:sp>
        <p:nvSpPr>
          <p:cNvPr id="13314" name="Прямоугольник 2"/>
          <p:cNvSpPr>
            <a:spLocks noChangeArrowheads="1"/>
          </p:cNvSpPr>
          <p:nvPr/>
        </p:nvSpPr>
        <p:spPr bwMode="auto">
          <a:xfrm>
            <a:off x="1149350" y="368300"/>
            <a:ext cx="6907213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140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Министерство образования и науки Республики Саха (Якутия)</a:t>
            </a:r>
          </a:p>
          <a:p>
            <a:pPr algn="ctr">
              <a:lnSpc>
                <a:spcPct val="115000"/>
              </a:lnSpc>
            </a:pPr>
            <a:r>
              <a:rPr lang="ru-RU" sz="140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Государственное бюджетное профессиональное образовательное учреждение </a:t>
            </a:r>
          </a:p>
          <a:p>
            <a:pPr algn="ctr">
              <a:lnSpc>
                <a:spcPct val="115000"/>
              </a:lnSpc>
            </a:pPr>
            <a:r>
              <a:rPr lang="ru-RU" sz="140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Республики Саха (Якутия) «Якутский медицинский колледж»</a:t>
            </a:r>
          </a:p>
        </p:txBody>
      </p:sp>
      <p:sp>
        <p:nvSpPr>
          <p:cNvPr id="13315" name="Прямоугольник 3"/>
          <p:cNvSpPr>
            <a:spLocks noChangeArrowheads="1"/>
          </p:cNvSpPr>
          <p:nvPr/>
        </p:nvSpPr>
        <p:spPr bwMode="auto">
          <a:xfrm>
            <a:off x="6316663" y="4376738"/>
            <a:ext cx="2295525" cy="1083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</a:pP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Составила:</a:t>
            </a:r>
            <a:endParaRPr lang="ru-RU" sz="1400" b="1" dirty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Кириченко М.В., педагог-психолог</a:t>
            </a:r>
          </a:p>
          <a:p>
            <a:pPr>
              <a:lnSpc>
                <a:spcPct val="115000"/>
              </a:lnSpc>
            </a:pPr>
            <a:endParaRPr 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6" name="TextBox 4"/>
          <p:cNvSpPr txBox="1">
            <a:spLocks noChangeArrowheads="1"/>
          </p:cNvSpPr>
          <p:nvPr/>
        </p:nvSpPr>
        <p:spPr bwMode="auto">
          <a:xfrm>
            <a:off x="4029075" y="5994400"/>
            <a:ext cx="15224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Якутск - 2018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49288" y="0"/>
            <a:ext cx="7888287" cy="919163"/>
          </a:xfrm>
        </p:spPr>
        <p:txBody>
          <a:bodyPr/>
          <a:lstStyle/>
          <a:p>
            <a:pPr eaLnBrk="1" hangingPunct="1"/>
            <a:r>
              <a:rPr lang="ru-RU" sz="3200" smtClean="0">
                <a:solidFill>
                  <a:srgbClr val="A50021"/>
                </a:solidFill>
                <a:latin typeface="Times New Roman" pitchFamily="18" charset="0"/>
              </a:rPr>
              <a:t>Примеры:</a:t>
            </a:r>
          </a:p>
        </p:txBody>
      </p:sp>
      <p:sp>
        <p:nvSpPr>
          <p:cNvPr id="23554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143000"/>
            <a:ext cx="8231188" cy="5334000"/>
          </a:xfrm>
        </p:spPr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ru-RU" sz="2600" smtClean="0"/>
              <a:t>		</a:t>
            </a:r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</a:rPr>
              <a:t>Яркий пример иатрогенного высказывания врача: «Новые сосуды и сердце мы Вам не вставим» или «Как Вы можете жить с такими разболтанными нервами?».</a:t>
            </a:r>
          </a:p>
          <a:p>
            <a:pPr algn="just" eaLnBrk="1" hangingPunct="1">
              <a:buFont typeface="Arial" charset="0"/>
              <a:buNone/>
            </a:pPr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</a:rPr>
              <a:t>		Очень часто высказывания процедурных сестер обесценивают действия лекарств. Например: «Напрасно Вы боитесь этого лекарства, срок его годности давно кончился».</a:t>
            </a:r>
          </a:p>
          <a:p>
            <a:pPr algn="just" eaLnBrk="1" hangingPunct="1">
              <a:buFont typeface="Arial" charset="0"/>
              <a:buNone/>
            </a:pPr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</a:rPr>
              <a:t>  		 В рентгенологическом кабинете один врач сказал другому: «Похоже на опухоль, надо сделать прицельный снимок». </a:t>
            </a:r>
            <a:r>
              <a:rPr lang="ru-RU" sz="2400" smtClean="0"/>
              <a:t>	</a:t>
            </a:r>
          </a:p>
          <a:p>
            <a:pPr algn="just" eaLnBrk="1" hangingPunct="1">
              <a:buFont typeface="Arial" charset="0"/>
              <a:buNone/>
            </a:pPr>
            <a:r>
              <a:rPr lang="ru-RU" sz="2400" smtClean="0"/>
              <a:t>		</a:t>
            </a:r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</a:rPr>
              <a:t>Иатрогенным может быть и наигранно-ласковое, сюсюкающее обращение персонала к больному, например такое: «Сейчас мы возьмем Вам кровь из пальчика, а затем Вы можете лечь в кроватку» (речь идет о взрослом больном).</a:t>
            </a:r>
          </a:p>
          <a:p>
            <a:pPr algn="just" eaLnBrk="1" hangingPunct="1">
              <a:buFont typeface="Arial" charset="0"/>
              <a:buNone/>
            </a:pPr>
            <a:endParaRPr lang="ru-RU" sz="2400" smtClean="0">
              <a:solidFill>
                <a:srgbClr val="002060"/>
              </a:solidFill>
              <a:latin typeface="Times New Roman" pitchFamily="18" charset="0"/>
            </a:endParaRPr>
          </a:p>
          <a:p>
            <a:pPr algn="just" eaLnBrk="1" hangingPunct="1">
              <a:buFont typeface="Arial" charset="0"/>
              <a:buNone/>
            </a:pPr>
            <a:endParaRPr lang="ru-RU" smtClean="0">
              <a:solidFill>
                <a:srgbClr val="00206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Содержимое 2"/>
          <p:cNvSpPr>
            <a:spLocks noGrp="1"/>
          </p:cNvSpPr>
          <p:nvPr>
            <p:ph idx="4294967295"/>
          </p:nvPr>
        </p:nvSpPr>
        <p:spPr>
          <a:xfrm>
            <a:off x="250825" y="1139825"/>
            <a:ext cx="8555038" cy="53641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40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4000" b="1" i="1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Соблюдайте стерильность слов и поведения, чтобы ваши пациенты чувствовали себя адекватно той болезни или ситуации, в которой они находятся. </a:t>
            </a:r>
          </a:p>
          <a:p>
            <a:pPr algn="ctr" eaLnBrk="1" hangingPunct="1"/>
            <a:endParaRPr lang="ru-RU" sz="4000" b="1" i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3051175" y="2046288"/>
            <a:ext cx="3617913" cy="1325562"/>
          </a:xfrm>
        </p:spPr>
        <p:txBody>
          <a:bodyPr/>
          <a:lstStyle/>
          <a:p>
            <a:pPr eaLnBrk="1" hangingPunct="1"/>
            <a:r>
              <a:rPr lang="ru-RU" altLang="ru-RU" sz="32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Разминка</a:t>
            </a:r>
            <a:r>
              <a:rPr lang="ru-RU" altLang="ru-RU" sz="32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32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320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2" name="Прямоугольник 2"/>
          <p:cNvSpPr>
            <a:spLocks noChangeArrowheads="1"/>
          </p:cNvSpPr>
          <p:nvPr/>
        </p:nvSpPr>
        <p:spPr bwMode="auto">
          <a:xfrm>
            <a:off x="512763" y="2846388"/>
            <a:ext cx="7459662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Командам необходимо узнать по описанию знаменитых героев популярных детективных  фильмов.</a:t>
            </a:r>
          </a:p>
        </p:txBody>
      </p:sp>
      <p:sp>
        <p:nvSpPr>
          <p:cNvPr id="25603" name="Прямоугольник 1"/>
          <p:cNvSpPr>
            <a:spLocks noChangeArrowheads="1"/>
          </p:cNvSpPr>
          <p:nvPr/>
        </p:nvSpPr>
        <p:spPr bwMode="auto">
          <a:xfrm>
            <a:off x="2897188" y="1098550"/>
            <a:ext cx="25098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2060"/>
                </a:solidFill>
                <a:latin typeface="Times New Roman" pitchFamily="18" charset="0"/>
              </a:rPr>
              <a:t>Первый тур.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88075" y="4035425"/>
            <a:ext cx="2051050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Объект 2"/>
          <p:cNvSpPr txBox="1">
            <a:spLocks/>
          </p:cNvSpPr>
          <p:nvPr/>
        </p:nvSpPr>
        <p:spPr bwMode="auto">
          <a:xfrm>
            <a:off x="552450" y="669925"/>
            <a:ext cx="7888288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ru-RU" altLang="ru-RU" sz="36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Вопрос 1.</a:t>
            </a:r>
          </a:p>
          <a:p>
            <a:pPr algn="ctr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endParaRPr lang="ru-RU" altLang="ru-RU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ru-RU" altLang="ru-RU" sz="36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 почти неизвестен за границей, но был начальником отдела по борьбе с бандитизмом в МУРе. Гонялся за чёрной кошкой и считал, что вор должен сидеть в тюрьме. 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ъект 2"/>
          <p:cNvSpPr>
            <a:spLocks noGrp="1"/>
          </p:cNvSpPr>
          <p:nvPr>
            <p:ph idx="1"/>
          </p:nvPr>
        </p:nvSpPr>
        <p:spPr>
          <a:xfrm>
            <a:off x="619125" y="768350"/>
            <a:ext cx="7888288" cy="4184650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ru-RU" altLang="ru-RU" sz="36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Вопрос 2. </a:t>
            </a:r>
          </a:p>
          <a:p>
            <a:pPr marL="0" indent="0" algn="ctr" eaLnBrk="1" hangingPunct="1">
              <a:buFont typeface="Arial" charset="0"/>
              <a:buNone/>
            </a:pPr>
            <a:endParaRPr lang="ru-RU" altLang="ru-RU" sz="360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Font typeface="Arial" charset="0"/>
              <a:buNone/>
            </a:pPr>
            <a:r>
              <a:rPr lang="ru-RU" altLang="ru-RU" sz="36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Живёт в Лондоне. Он не музыкант, но музыка помогает ему в работе. Его любимый инструмент - скрипка. Его любимая опера – «Волшебная флейта</a:t>
            </a:r>
            <a:r>
              <a:rPr lang="ru-RU" altLang="ru-RU" sz="3600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altLang="ru-RU" sz="360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5600" y="4086225"/>
            <a:ext cx="2497138" cy="224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>
          <a:xfrm>
            <a:off x="2724150" y="309563"/>
            <a:ext cx="3497263" cy="1325562"/>
          </a:xfrm>
        </p:spPr>
        <p:txBody>
          <a:bodyPr/>
          <a:lstStyle/>
          <a:p>
            <a:pPr algn="ctr" eaLnBrk="1" hangingPunct="1"/>
            <a:r>
              <a:rPr lang="ru-RU" altLang="ru-RU" sz="36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Вопрос 3.</a:t>
            </a:r>
          </a:p>
        </p:txBody>
      </p:sp>
      <p:sp>
        <p:nvSpPr>
          <p:cNvPr id="28674" name="Объект 2"/>
          <p:cNvSpPr>
            <a:spLocks noGrp="1"/>
          </p:cNvSpPr>
          <p:nvPr>
            <p:ph idx="1"/>
          </p:nvPr>
        </p:nvSpPr>
        <p:spPr>
          <a:xfrm>
            <a:off x="628650" y="1825625"/>
            <a:ext cx="7888288" cy="1438275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altLang="ru-RU" sz="36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него аналитический склад ума. Он всегда очень аккуратен, носит котелок, жилет, трость. Очень щепетильно относится к своим усам.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5188" y="3400425"/>
            <a:ext cx="1958975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36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Вопрос 4.</a:t>
            </a:r>
          </a:p>
        </p:txBody>
      </p:sp>
      <p:sp>
        <p:nvSpPr>
          <p:cNvPr id="29698" name="Объект 2"/>
          <p:cNvSpPr>
            <a:spLocks noGrp="1"/>
          </p:cNvSpPr>
          <p:nvPr>
            <p:ph idx="1"/>
          </p:nvPr>
        </p:nvSpPr>
        <p:spPr>
          <a:xfrm>
            <a:off x="628650" y="1825625"/>
            <a:ext cx="7888288" cy="1122363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altLang="ru-RU" sz="36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 комиссар, начальник криминальной полиции в коммуне Трапани на Сицилии. </a:t>
            </a:r>
          </a:p>
        </p:txBody>
      </p:sp>
      <p:pic>
        <p:nvPicPr>
          <p:cNvPr id="1026" name="Picture 2" descr="Картинки по запросу Картина комиссара, начальника криминальной полиции в коммуне Трапани на Сицилии (Коррадо Каттани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37100" y="3602038"/>
            <a:ext cx="3055938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038475" y="931863"/>
            <a:ext cx="3511550" cy="1325562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Второй тур.</a:t>
            </a:r>
            <a:br>
              <a:rPr lang="ru-RU" altLang="ru-RU" sz="36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3600" b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2409825" y="2805113"/>
            <a:ext cx="47196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A50021"/>
                </a:solidFill>
                <a:latin typeface="Times New Roman" pitchFamily="18" charset="0"/>
              </a:rPr>
              <a:t>«Правовая культура»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Прямоугольник 4"/>
          <p:cNvSpPr>
            <a:spLocks noChangeArrowheads="1"/>
          </p:cNvSpPr>
          <p:nvPr/>
        </p:nvSpPr>
        <p:spPr bwMode="auto">
          <a:xfrm>
            <a:off x="579438" y="600075"/>
            <a:ext cx="847407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altLang="ru-RU" sz="36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Второй тур.</a:t>
            </a:r>
          </a:p>
          <a:p>
            <a:pPr algn="ctr">
              <a:defRPr/>
            </a:pPr>
            <a:endParaRPr lang="ru-RU" altLang="ru-RU" sz="3600" b="1" dirty="0">
              <a:solidFill>
                <a:srgbClr val="00206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defRPr/>
            </a:pPr>
            <a:r>
              <a:rPr lang="ru-RU" altLang="ru-RU" sz="36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«Правовая культура»</a:t>
            </a:r>
          </a:p>
        </p:txBody>
      </p:sp>
      <p:sp>
        <p:nvSpPr>
          <p:cNvPr id="31746" name="Прямоугольник 5"/>
          <p:cNvSpPr>
            <a:spLocks noChangeArrowheads="1"/>
          </p:cNvSpPr>
          <p:nvPr/>
        </p:nvSpPr>
        <p:spPr bwMode="auto">
          <a:xfrm>
            <a:off x="1176338" y="2495550"/>
            <a:ext cx="6858000" cy="348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15000"/>
              </a:lnSpc>
            </a:pPr>
            <a:r>
              <a:rPr 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Команды выбирают карточки 1, 2, 3, 4, 5, 6, 7, 8, где написаны ситуативные задачи.   </a:t>
            </a:r>
          </a:p>
          <a:p>
            <a:pPr algn="just">
              <a:lnSpc>
                <a:spcPct val="115000"/>
              </a:lnSpc>
            </a:pPr>
            <a:r>
              <a:rPr 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Дается время для подготовки ответов. По истечении срока времени команды отвечают на вопросы. 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altLang="ru-RU" sz="3200" smtClean="0">
                <a:solidFill>
                  <a:srgbClr val="002060"/>
                </a:solidFill>
                <a:latin typeface="Times New Roman" pitchFamily="18" charset="0"/>
              </a:rPr>
              <a:t>           На улице шестнадцатилетние парни пристают к прохожим, нарушают общественный порядок и спокойствие. </a:t>
            </a:r>
          </a:p>
          <a:p>
            <a:pPr eaLnBrk="1" hangingPunct="1">
              <a:buFont typeface="Arial" charset="0"/>
              <a:buNone/>
            </a:pPr>
            <a:r>
              <a:rPr lang="ru-RU" altLang="ru-RU" sz="3200" b="1" smtClean="0">
                <a:solidFill>
                  <a:srgbClr val="002060"/>
                </a:solidFill>
                <a:latin typeface="Times New Roman" pitchFamily="18" charset="0"/>
              </a:rPr>
              <a:t>Как вы оцениваете данные действия и можно ли этих подростков наказать?</a:t>
            </a:r>
          </a:p>
          <a:p>
            <a:pPr eaLnBrk="1" hangingPunct="1"/>
            <a:endParaRPr lang="ru-RU" altLang="ru-RU" sz="3200" b="1" smtClean="0">
              <a:solidFill>
                <a:srgbClr val="002060"/>
              </a:solidFill>
              <a:latin typeface="Times New Roman" pitchFamily="18" charset="0"/>
            </a:endParaRPr>
          </a:p>
        </p:txBody>
      </p:sp>
      <p:sp>
        <p:nvSpPr>
          <p:cNvPr id="32770" name="Прямоугольник 3"/>
          <p:cNvSpPr>
            <a:spLocks noChangeArrowheads="1"/>
          </p:cNvSpPr>
          <p:nvPr/>
        </p:nvSpPr>
        <p:spPr bwMode="auto">
          <a:xfrm>
            <a:off x="3444875" y="844550"/>
            <a:ext cx="22574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Задача №1.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ChangeArrowheads="1"/>
          </p:cNvSpPr>
          <p:nvPr/>
        </p:nvSpPr>
        <p:spPr bwMode="auto">
          <a:xfrm>
            <a:off x="695325" y="338138"/>
            <a:ext cx="7775575" cy="578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 algn="ctr"/>
            <a:r>
              <a:rPr lang="ru-RU" sz="2200" b="1">
                <a:solidFill>
                  <a:srgbClr val="A50021"/>
                </a:solidFill>
                <a:latin typeface="Times New Roman" pitchFamily="18" charset="0"/>
              </a:rPr>
              <a:t>Федеральный закон </a:t>
            </a:r>
          </a:p>
          <a:p>
            <a:pPr marL="342900" indent="-342900" algn="ctr"/>
            <a:r>
              <a:rPr lang="ru-RU" sz="2200" b="1">
                <a:solidFill>
                  <a:srgbClr val="A50021"/>
                </a:solidFill>
                <a:latin typeface="Times New Roman" pitchFamily="18" charset="0"/>
              </a:rPr>
              <a:t>«Об основах охраны здоровья граждан РФ» </a:t>
            </a:r>
          </a:p>
          <a:p>
            <a:pPr marL="342900" indent="-342900" algn="ctr"/>
            <a:r>
              <a:rPr lang="ru-RU" sz="2200" b="1">
                <a:solidFill>
                  <a:srgbClr val="A50021"/>
                </a:solidFill>
                <a:latin typeface="Times New Roman" pitchFamily="18" charset="0"/>
              </a:rPr>
              <a:t>от 21.11.2011г.№323-ФЗ.</a:t>
            </a:r>
            <a:r>
              <a:rPr lang="ru-RU" sz="2200" b="1">
                <a:solidFill>
                  <a:srgbClr val="002060"/>
                </a:solidFill>
                <a:latin typeface="Times New Roman" pitchFamily="18" charset="0"/>
              </a:rPr>
              <a:t> </a:t>
            </a:r>
          </a:p>
          <a:p>
            <a:pPr marL="342900" indent="-342900" algn="ctr"/>
            <a:endParaRPr lang="ru-RU" sz="2200" b="1">
              <a:solidFill>
                <a:srgbClr val="002060"/>
              </a:solidFill>
              <a:latin typeface="Times New Roman" pitchFamily="18" charset="0"/>
            </a:endParaRPr>
          </a:p>
          <a:p>
            <a:pPr marL="342900" indent="-342900"/>
            <a:r>
              <a:rPr lang="ru-RU" sz="2200" b="1">
                <a:solidFill>
                  <a:srgbClr val="002060"/>
                </a:solidFill>
                <a:latin typeface="Times New Roman" pitchFamily="18" charset="0"/>
              </a:rPr>
              <a:t>Принципы Федерального Закона об охраны здоровья граждан: </a:t>
            </a:r>
          </a:p>
          <a:p>
            <a:pPr marL="342900" indent="-342900" algn="just"/>
            <a:endParaRPr lang="ru-RU" sz="2200" b="1">
              <a:solidFill>
                <a:srgbClr val="002060"/>
              </a:solidFill>
              <a:latin typeface="Times New Roman" pitchFamily="18" charset="0"/>
            </a:endParaRPr>
          </a:p>
          <a:p>
            <a:pPr marL="342900" indent="-342900" algn="just">
              <a:buFontTx/>
              <a:buAutoNum type="arabicPeriod"/>
            </a:pPr>
            <a:r>
              <a:rPr lang="ru-RU" sz="2200" b="1">
                <a:solidFill>
                  <a:srgbClr val="002060"/>
                </a:solidFill>
                <a:latin typeface="Times New Roman" pitchFamily="18" charset="0"/>
              </a:rPr>
              <a:t>Соблюдение прав человека в сфере охраны здоровья.</a:t>
            </a:r>
          </a:p>
          <a:p>
            <a:pPr marL="342900" indent="-342900" algn="just">
              <a:buFontTx/>
              <a:buAutoNum type="arabicPeriod"/>
            </a:pPr>
            <a:r>
              <a:rPr lang="ru-RU" sz="2200" b="1">
                <a:solidFill>
                  <a:srgbClr val="002060"/>
                </a:solidFill>
                <a:latin typeface="Times New Roman" pitchFamily="18" charset="0"/>
              </a:rPr>
              <a:t>Приоритет интересов пациента и охраны здоровья детей при оказании медицинской помощи.</a:t>
            </a:r>
          </a:p>
          <a:p>
            <a:pPr marL="342900" indent="-342900" algn="just">
              <a:buFontTx/>
              <a:buAutoNum type="arabicPeriod"/>
            </a:pPr>
            <a:r>
              <a:rPr lang="ru-RU" sz="2200" b="1">
                <a:solidFill>
                  <a:srgbClr val="002060"/>
                </a:solidFill>
                <a:latin typeface="Times New Roman" pitchFamily="18" charset="0"/>
              </a:rPr>
              <a:t>Недопустимость отказа в оказании медицинской помощи.</a:t>
            </a:r>
          </a:p>
          <a:p>
            <a:pPr marL="342900" indent="-342900" algn="just">
              <a:buFontTx/>
              <a:buAutoNum type="arabicPeriod"/>
            </a:pPr>
            <a:r>
              <a:rPr lang="ru-RU" sz="2200" b="1">
                <a:solidFill>
                  <a:srgbClr val="002060"/>
                </a:solidFill>
                <a:latin typeface="Times New Roman" pitchFamily="18" charset="0"/>
              </a:rPr>
              <a:t>Социальная защищенность граждан в случае утраты здоровья. </a:t>
            </a:r>
          </a:p>
          <a:p>
            <a:pPr marL="342900" indent="-342900" algn="just">
              <a:buFontTx/>
              <a:buAutoNum type="arabicPeriod"/>
            </a:pPr>
            <a:r>
              <a:rPr lang="ru-RU" sz="2200" b="1">
                <a:solidFill>
                  <a:srgbClr val="002060"/>
                </a:solidFill>
                <a:latin typeface="Times New Roman" pitchFamily="18" charset="0"/>
              </a:rPr>
              <a:t>Приоритет профилактики в сфере охраны здоровья. </a:t>
            </a:r>
          </a:p>
          <a:p>
            <a:pPr marL="342900" indent="-342900" algn="just">
              <a:buFontTx/>
              <a:buAutoNum type="arabicPeriod"/>
            </a:pPr>
            <a:r>
              <a:rPr lang="ru-RU" sz="2200" b="1">
                <a:solidFill>
                  <a:srgbClr val="002060"/>
                </a:solidFill>
                <a:latin typeface="Times New Roman" pitchFamily="18" charset="0"/>
              </a:rPr>
              <a:t>Соблюдение врачебной тайны.</a:t>
            </a:r>
          </a:p>
          <a:p>
            <a:pPr marL="342900" indent="-342900" algn="just">
              <a:buFontTx/>
              <a:buAutoNum type="arabicPeriod"/>
            </a:pPr>
            <a:r>
              <a:rPr lang="ru-RU" sz="2200" b="1">
                <a:solidFill>
                  <a:srgbClr val="002060"/>
                </a:solidFill>
                <a:latin typeface="Times New Roman" pitchFamily="18" charset="0"/>
              </a:rPr>
              <a:t>Доступность медицинской помощи.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Прямоугольник 1"/>
          <p:cNvSpPr>
            <a:spLocks noChangeArrowheads="1"/>
          </p:cNvSpPr>
          <p:nvPr/>
        </p:nvSpPr>
        <p:spPr bwMode="auto">
          <a:xfrm>
            <a:off x="546100" y="922338"/>
            <a:ext cx="7962900" cy="451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algn="just">
              <a:lnSpc>
                <a:spcPct val="115000"/>
              </a:lnSpc>
            </a:pPr>
            <a:r>
              <a:rPr lang="ru-RU" sz="28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sz="28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 Да. Это расценивается как мелкое хулиганство (Статья 158). </a:t>
            </a:r>
          </a:p>
          <a:p>
            <a:pPr marL="228600" algn="just">
              <a:lnSpc>
                <a:spcPct val="115000"/>
              </a:lnSpc>
            </a:pPr>
            <a:r>
              <a:rPr lang="ru-RU" sz="28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Нецензурная брань в общественных местах, оскорбительное поведение по отношению к прохожим и другие действия, нарушающие порядок и спокойствие граждан, - это мелкое хулиганство, за которое предусмотрен штраф до одной минимальной зарплаты, при повторном нарушении - постановка на учёт ПДН.</a:t>
            </a:r>
          </a:p>
        </p:txBody>
      </p:sp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3181350" y="400050"/>
            <a:ext cx="1997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2800" b="1">
                <a:solidFill>
                  <a:srgbClr val="002060"/>
                </a:solidFill>
                <a:latin typeface="Times New Roman" pitchFamily="18" charset="0"/>
              </a:rPr>
              <a:t>Задача №1.</a:t>
            </a:r>
            <a:endParaRPr lang="ru-RU" sz="2800" b="1">
              <a:solidFill>
                <a:srgbClr val="00206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z="320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Три ученика школы решили украсть магнитофон, но их увидели и отдали в полицию. По дороге они стараются доказать, что им всего 13 лет и поэтому всё равно им ничего не будет. 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3200" b="1" i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Как вы расцениваете данную ситуацию? Какие последствия могут быть?</a:t>
            </a:r>
            <a:endParaRPr lang="ru-RU" altLang="ru-RU" sz="3200" b="1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/>
            <a:endParaRPr lang="ru-RU" altLang="ru-RU" sz="3200" b="1" smtClean="0"/>
          </a:p>
        </p:txBody>
      </p:sp>
      <p:sp>
        <p:nvSpPr>
          <p:cNvPr id="34818" name="Прямоугольник 3"/>
          <p:cNvSpPr>
            <a:spLocks noChangeArrowheads="1"/>
          </p:cNvSpPr>
          <p:nvPr/>
        </p:nvSpPr>
        <p:spPr bwMode="auto">
          <a:xfrm>
            <a:off x="3308350" y="735013"/>
            <a:ext cx="23590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Задача № 2.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Прямоугольник 1"/>
          <p:cNvSpPr>
            <a:spLocks noChangeArrowheads="1"/>
          </p:cNvSpPr>
          <p:nvPr/>
        </p:nvSpPr>
        <p:spPr bwMode="auto">
          <a:xfrm>
            <a:off x="434975" y="1536700"/>
            <a:ext cx="8140700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algn="just">
              <a:lnSpc>
                <a:spcPct val="115000"/>
              </a:lnSpc>
            </a:pPr>
            <a:r>
              <a:rPr lang="ru-RU" sz="28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sz="28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 Уголовная ответственность наступает с 16 лет, за тяжкие преступления - с 14 лет. Статья 5 УПК. Если правонарушитель не достиг 14 лет, то уголовное дело не возбуждается, а передаётся в комиссию по делам несовершеннолетних и защите их прав.</a:t>
            </a:r>
          </a:p>
        </p:txBody>
      </p:sp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3422650" y="688975"/>
            <a:ext cx="20859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2800" b="1">
                <a:solidFill>
                  <a:srgbClr val="002060"/>
                </a:solidFill>
                <a:latin typeface="Times New Roman" pitchFamily="18" charset="0"/>
              </a:rPr>
              <a:t>Задача № 2.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Объект 2"/>
          <p:cNvSpPr>
            <a:spLocks noGrp="1"/>
          </p:cNvSpPr>
          <p:nvPr>
            <p:ph idx="4294967295"/>
          </p:nvPr>
        </p:nvSpPr>
        <p:spPr>
          <a:xfrm>
            <a:off x="628650" y="1825625"/>
            <a:ext cx="7888288" cy="2022475"/>
          </a:xfrm>
        </p:spPr>
        <p:txBody>
          <a:bodyPr/>
          <a:lstStyle/>
          <a:p>
            <a:pPr eaLnBrk="1" hangingPunct="1"/>
            <a:endParaRPr lang="ru-RU" altLang="ru-RU" sz="3200" smtClean="0"/>
          </a:p>
          <a:p>
            <a:pPr eaLnBrk="1" hangingPunct="1">
              <a:buFont typeface="Arial" charset="0"/>
              <a:buNone/>
            </a:pPr>
            <a:r>
              <a:rPr lang="ru-RU" altLang="ru-RU" sz="32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Молодой человек, опоздав на работу, вбегает в цех. Начальник делает ему замечание. Подросток огрызается: «Ну, подумаешь! Всё равно ничего не будет». </a:t>
            </a:r>
          </a:p>
          <a:p>
            <a:pPr eaLnBrk="1" hangingPunct="1">
              <a:buFont typeface="Arial" charset="0"/>
              <a:buNone/>
            </a:pPr>
            <a:r>
              <a:rPr lang="ru-RU" altLang="ru-RU" sz="32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 ли он?</a:t>
            </a:r>
          </a:p>
          <a:p>
            <a:pPr eaLnBrk="1" hangingPunct="1"/>
            <a:endParaRPr lang="ru-RU" altLang="ru-RU" sz="3200" smtClean="0"/>
          </a:p>
        </p:txBody>
      </p:sp>
      <p:sp>
        <p:nvSpPr>
          <p:cNvPr id="36866" name="Прямоугольник 3"/>
          <p:cNvSpPr>
            <a:spLocks noChangeArrowheads="1"/>
          </p:cNvSpPr>
          <p:nvPr/>
        </p:nvSpPr>
        <p:spPr bwMode="auto">
          <a:xfrm>
            <a:off x="3376613" y="1079500"/>
            <a:ext cx="22574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Задача №3.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Прямоугольник 1"/>
          <p:cNvSpPr>
            <a:spLocks noChangeArrowheads="1"/>
          </p:cNvSpPr>
          <p:nvPr/>
        </p:nvSpPr>
        <p:spPr bwMode="auto">
          <a:xfrm>
            <a:off x="484188" y="2063750"/>
            <a:ext cx="8096250" cy="205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algn="just">
              <a:lnSpc>
                <a:spcPct val="115000"/>
              </a:lnSpc>
            </a:pPr>
            <a:r>
              <a:rPr lang="ru-RU" sz="28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sz="2800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Статья 135 КЗОТ гласит, что за нарушение трудовой дисциплины администрация применяет следующие взыскания: замечание, выговор, строгий выговор, увольнение.</a:t>
            </a:r>
          </a:p>
        </p:txBody>
      </p:sp>
      <p:sp>
        <p:nvSpPr>
          <p:cNvPr id="37890" name="Rectangle 3"/>
          <p:cNvSpPr>
            <a:spLocks noChangeArrowheads="1"/>
          </p:cNvSpPr>
          <p:nvPr/>
        </p:nvSpPr>
        <p:spPr bwMode="auto">
          <a:xfrm>
            <a:off x="3181350" y="746125"/>
            <a:ext cx="22574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b="1">
                <a:solidFill>
                  <a:srgbClr val="002060"/>
                </a:solidFill>
                <a:latin typeface="Times New Roman" pitchFamily="18" charset="0"/>
              </a:rPr>
              <a:t>Задача №3.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Объект 2"/>
          <p:cNvSpPr>
            <a:spLocks noGrp="1"/>
          </p:cNvSpPr>
          <p:nvPr>
            <p:ph idx="1"/>
          </p:nvPr>
        </p:nvSpPr>
        <p:spPr>
          <a:xfrm>
            <a:off x="704850" y="1927225"/>
            <a:ext cx="7888288" cy="1489075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z="32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16-летний подросток пришёл устраиваться на работу. С ним составляют трудовой договор, назначают день выхода на работу. 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32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Имеет ли право несовершеннолетний трудоустроиться?</a:t>
            </a:r>
          </a:p>
          <a:p>
            <a:pPr marL="0" indent="0" eaLnBrk="1" hangingPunct="1"/>
            <a:endParaRPr lang="ru-RU" sz="3200" b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4" name="Прямоугольник 1"/>
          <p:cNvSpPr>
            <a:spLocks noChangeArrowheads="1"/>
          </p:cNvSpPr>
          <p:nvPr/>
        </p:nvSpPr>
        <p:spPr bwMode="auto">
          <a:xfrm>
            <a:off x="3471863" y="979488"/>
            <a:ext cx="23590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Задача № 4.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Прямоугольник 1"/>
          <p:cNvSpPr>
            <a:spLocks noChangeArrowheads="1"/>
          </p:cNvSpPr>
          <p:nvPr/>
        </p:nvSpPr>
        <p:spPr bwMode="auto">
          <a:xfrm>
            <a:off x="534988" y="1363663"/>
            <a:ext cx="8129587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algn="just">
              <a:lnSpc>
                <a:spcPct val="115000"/>
              </a:lnSpc>
            </a:pPr>
            <a:r>
              <a:rPr lang="ru-RU" sz="28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sz="280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 Да. Несовершеннолетний с 16 лет может быть признан полностью дееспособным, если работает по трудовому договору или контракту. При этом родители ответственности за него не несут. Статья 173 КЗОТ.</a:t>
            </a:r>
          </a:p>
        </p:txBody>
      </p:sp>
      <p:sp>
        <p:nvSpPr>
          <p:cNvPr id="39938" name="Rectangle 3"/>
          <p:cNvSpPr>
            <a:spLocks noChangeArrowheads="1"/>
          </p:cNvSpPr>
          <p:nvPr/>
        </p:nvSpPr>
        <p:spPr bwMode="auto">
          <a:xfrm>
            <a:off x="3238500" y="639763"/>
            <a:ext cx="23590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b="1">
                <a:solidFill>
                  <a:srgbClr val="002060"/>
                </a:solidFill>
                <a:latin typeface="Times New Roman" pitchFamily="18" charset="0"/>
              </a:rPr>
              <a:t>Задача № 4.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895600" y="269875"/>
            <a:ext cx="5588000" cy="1325563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002060"/>
                </a:solidFill>
                <a:latin typeface="Times New Roman" pitchFamily="18" charset="0"/>
              </a:rPr>
              <a:t>Задача № 5</a:t>
            </a:r>
            <a:r>
              <a:rPr lang="ru-RU" sz="2800" smtClean="0">
                <a:solidFill>
                  <a:srgbClr val="002060"/>
                </a:solidFill>
                <a:latin typeface="Times New Roman" pitchFamily="18" charset="0"/>
              </a:rPr>
              <a:t>.</a:t>
            </a:r>
            <a:r>
              <a:rPr lang="ru-RU" altLang="ru-RU" sz="2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2800" b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62" name="Прямоугольник 1"/>
          <p:cNvSpPr>
            <a:spLocks noChangeArrowheads="1"/>
          </p:cNvSpPr>
          <p:nvPr/>
        </p:nvSpPr>
        <p:spPr bwMode="auto">
          <a:xfrm>
            <a:off x="407988" y="1128713"/>
            <a:ext cx="8424862" cy="512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9388" indent="449263" algn="just">
              <a:lnSpc>
                <a:spcPct val="115000"/>
              </a:lnSpc>
            </a:pPr>
            <a:r>
              <a:rPr lang="ru-RU" sz="26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обуви, со следами грязной улицы, снега, даже не извинившись, врач прямиком в пальто шествует к постели больного. Тотчас начинается расспрос, измерение АД, пальпация живота. Глядя на врача, не моет руки и фельдшер, затем вводит медикаменты. 	На другой день больная приходит в медицинское учреждение: «Я ждала скорую помощь, приготовила полотенце, мыло... Теперь у меня зреет абсцесс…»</a:t>
            </a:r>
            <a:endParaRPr lang="ru-RU" sz="26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9388" indent="449263" algn="just">
              <a:lnSpc>
                <a:spcPct val="115000"/>
              </a:lnSpc>
            </a:pPr>
            <a:r>
              <a:rPr lang="ru-RU" sz="26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Вопрос: Соответствует ли поведение медицинских работников этическим нормам?</a:t>
            </a:r>
            <a:endParaRPr lang="ru-RU" sz="260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9388" indent="449263" algn="just">
              <a:lnSpc>
                <a:spcPct val="115000"/>
              </a:lnSpc>
            </a:pPr>
            <a:endParaRPr lang="ru-RU" sz="260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Заголовок 1"/>
          <p:cNvSpPr>
            <a:spLocks noGrp="1"/>
          </p:cNvSpPr>
          <p:nvPr>
            <p:ph type="title"/>
          </p:nvPr>
        </p:nvSpPr>
        <p:spPr>
          <a:xfrm>
            <a:off x="2943225" y="530225"/>
            <a:ext cx="5588000" cy="1325563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002060"/>
                </a:solidFill>
                <a:latin typeface="Times New Roman" pitchFamily="18" charset="0"/>
              </a:rPr>
              <a:t>Задача № 5</a:t>
            </a:r>
            <a:r>
              <a:rPr lang="ru-RU" sz="3200" smtClean="0">
                <a:solidFill>
                  <a:srgbClr val="002060"/>
                </a:solidFill>
                <a:latin typeface="Times New Roman" pitchFamily="18" charset="0"/>
              </a:rPr>
              <a:t>.</a:t>
            </a:r>
            <a:r>
              <a:rPr lang="ru-RU" altLang="ru-RU" sz="32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32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3200" b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86" name="Прямоугольник 1"/>
          <p:cNvSpPr>
            <a:spLocks noChangeArrowheads="1"/>
          </p:cNvSpPr>
          <p:nvPr/>
        </p:nvSpPr>
        <p:spPr bwMode="auto">
          <a:xfrm>
            <a:off x="450850" y="1539875"/>
            <a:ext cx="8050213" cy="231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9388" indent="449263" algn="just">
              <a:lnSpc>
                <a:spcPct val="115000"/>
              </a:lnSpc>
            </a:pPr>
            <a:r>
              <a:rPr lang="ru-RU" b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 </a:t>
            </a:r>
            <a:r>
              <a:rPr lang="ru-RU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Нет, не соответствует. Причем не только этическим нормам, но и элементарным санитарно-гигиеническим требованиям.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114675" y="211138"/>
            <a:ext cx="2990850" cy="1325562"/>
          </a:xfrm>
        </p:spPr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smtClean="0">
                <a:solidFill>
                  <a:srgbClr val="002060"/>
                </a:solidFill>
                <a:latin typeface="Times New Roman" pitchFamily="18" charset="0"/>
              </a:rPr>
              <a:t>Задача № 6</a:t>
            </a:r>
            <a:endParaRPr lang="ru-RU" altLang="ru-RU" sz="3200" b="1" smtClean="0">
              <a:solidFill>
                <a:srgbClr val="002060"/>
              </a:solidFill>
              <a:latin typeface="Times New Roman" pitchFamily="18" charset="0"/>
            </a:endParaRPr>
          </a:p>
        </p:txBody>
      </p:sp>
      <p:sp>
        <p:nvSpPr>
          <p:cNvPr id="43010" name="Прямоугольник 3"/>
          <p:cNvSpPr>
            <a:spLocks noChangeArrowheads="1"/>
          </p:cNvSpPr>
          <p:nvPr/>
        </p:nvSpPr>
        <p:spPr bwMode="auto">
          <a:xfrm>
            <a:off x="293688" y="1185863"/>
            <a:ext cx="8434387" cy="448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49263" algn="just">
              <a:lnSpc>
                <a:spcPct val="115000"/>
              </a:lnSpc>
            </a:pPr>
            <a:endParaRPr lang="ru-RU" sz="16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indent="449263" algn="just">
              <a:lnSpc>
                <a:spcPct val="115000"/>
              </a:lnSpc>
            </a:pPr>
            <a:r>
              <a:rPr lang="ru-RU" sz="260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Гражданин М. был доставлен в стационар в связи с непроникающим ножевым ранением, полученным в драке с женой. Пациент просил врача не извещать правоохранительные органы об этом случае. Однако врач по собственной инициативе известил о ранении, об обстоятельствах его получения в милицию.</a:t>
            </a:r>
          </a:p>
          <a:p>
            <a:pPr indent="449263" algn="just">
              <a:lnSpc>
                <a:spcPct val="115000"/>
              </a:lnSpc>
            </a:pPr>
            <a:r>
              <a:rPr lang="ru-RU" sz="260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Вопрос: </a:t>
            </a:r>
            <a:r>
              <a:rPr lang="ru-RU" sz="2600" b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Нарушил ли врач закон «собственной инициативой»? Поясните</a:t>
            </a:r>
            <a:r>
              <a:rPr lang="ru-RU" sz="260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indent="449263" algn="just">
              <a:lnSpc>
                <a:spcPct val="115000"/>
              </a:lnSpc>
            </a:pPr>
            <a:r>
              <a:rPr lang="ru-RU" sz="260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361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95325" y="549275"/>
            <a:ext cx="7773988" cy="4495800"/>
          </a:xfrm>
        </p:spPr>
        <p:txBody>
          <a:bodyPr/>
          <a:lstStyle/>
          <a:p>
            <a:pPr algn="ctr" eaLnBrk="1" hangingPunct="1"/>
            <a:r>
              <a:rPr lang="ru-RU" sz="3600" b="1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ТАКТИКА МЕДИЦИНСКОГО РАБОТНИКА В ЛЕЧЕБНОМ ПРОЦЕССЕ</a:t>
            </a:r>
            <a:endParaRPr lang="ru-RU" sz="3600" smtClean="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Прямоугольник 1"/>
          <p:cNvSpPr>
            <a:spLocks noChangeArrowheads="1"/>
          </p:cNvSpPr>
          <p:nvPr/>
        </p:nvSpPr>
        <p:spPr bwMode="auto">
          <a:xfrm>
            <a:off x="590550" y="2105025"/>
            <a:ext cx="7918450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49263" algn="just">
              <a:lnSpc>
                <a:spcPct val="115000"/>
              </a:lnSpc>
            </a:pPr>
            <a:r>
              <a:rPr lang="ru-RU" sz="1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>
                <a:solidFill>
                  <a:srgbClr val="0000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 </a:t>
            </a:r>
            <a:r>
              <a:rPr lang="ru-RU">
                <a:solidFill>
                  <a:srgbClr val="0000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Врач не нарушил закона «собственной инициативой». Он обязан сообщать органам МВД о повреждениях насильственного характера. </a:t>
            </a:r>
            <a:endParaRPr lang="ru-RU">
              <a:solidFill>
                <a:srgbClr val="000066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4034" name="Прямоугольник 2"/>
          <p:cNvSpPr>
            <a:spLocks noChangeArrowheads="1"/>
          </p:cNvSpPr>
          <p:nvPr/>
        </p:nvSpPr>
        <p:spPr bwMode="auto">
          <a:xfrm>
            <a:off x="3295650" y="1095375"/>
            <a:ext cx="22574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2060"/>
                </a:solidFill>
                <a:latin typeface="Times New Roman" pitchFamily="18" charset="0"/>
              </a:rPr>
              <a:t>Задача № 6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Заголовок 1"/>
          <p:cNvSpPr>
            <a:spLocks noGrp="1"/>
          </p:cNvSpPr>
          <p:nvPr>
            <p:ph type="title"/>
          </p:nvPr>
        </p:nvSpPr>
        <p:spPr>
          <a:xfrm>
            <a:off x="2932113" y="-184150"/>
            <a:ext cx="2990850" cy="1325563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002060"/>
                </a:solidFill>
                <a:latin typeface="Times New Roman" pitchFamily="18" charset="0"/>
              </a:rPr>
              <a:t>Задача № 7</a:t>
            </a:r>
            <a:endParaRPr lang="ru-RU" altLang="ru-RU" sz="3200" b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58" name="Прямоугольник 2"/>
          <p:cNvSpPr>
            <a:spLocks noChangeArrowheads="1"/>
          </p:cNvSpPr>
          <p:nvPr/>
        </p:nvSpPr>
        <p:spPr bwMode="auto">
          <a:xfrm>
            <a:off x="166688" y="1131888"/>
            <a:ext cx="8301037" cy="597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9388" indent="449263" algn="just">
              <a:lnSpc>
                <a:spcPct val="115000"/>
              </a:lnSpc>
            </a:pPr>
            <a:r>
              <a:rPr lang="ru-RU" sz="280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Частнопрактикующий врач в молодежной компании, узнав свою пациентку, рассказал приятелю о том, что у нее серьезные проблемы с болезнью почек, что стало известно ее жениху. В связи с тем, что брак у них расстроился, родители девушки подали судебный иск на врача, нарушившего положение о врачебной тайне, за моральный вред, причиненный дочери.</a:t>
            </a:r>
          </a:p>
          <a:p>
            <a:pPr marL="179388" indent="449263" algn="just">
              <a:lnSpc>
                <a:spcPct val="115000"/>
              </a:lnSpc>
            </a:pPr>
            <a:r>
              <a:rPr lang="ru-RU" sz="280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Вопрос: </a:t>
            </a:r>
            <a:r>
              <a:rPr lang="ru-RU" sz="2800" b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Нарушение врачом тайны в данном случае носит характер умышленный или по неосторожности?</a:t>
            </a:r>
            <a:r>
              <a:rPr lang="ru-RU" sz="280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Поясните.</a:t>
            </a:r>
          </a:p>
          <a:p>
            <a:pPr marL="179388" indent="449263" algn="just">
              <a:lnSpc>
                <a:spcPct val="115000"/>
              </a:lnSpc>
            </a:pPr>
            <a:r>
              <a:rPr lang="ru-RU" sz="2800" b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280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192463" y="239713"/>
            <a:ext cx="2990850" cy="1325562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002060"/>
                </a:solidFill>
                <a:latin typeface="Times New Roman" pitchFamily="18" charset="0"/>
              </a:rPr>
              <a:t>Задача № 7</a:t>
            </a:r>
            <a:endParaRPr lang="ru-RU" altLang="ru-RU" sz="3200" b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082" name="Прямоугольник 2"/>
          <p:cNvSpPr>
            <a:spLocks noChangeArrowheads="1"/>
          </p:cNvSpPr>
          <p:nvPr/>
        </p:nvSpPr>
        <p:spPr bwMode="auto">
          <a:xfrm>
            <a:off x="396875" y="977900"/>
            <a:ext cx="8301038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9388" indent="449263" algn="just">
              <a:lnSpc>
                <a:spcPct val="115000"/>
              </a:lnSpc>
            </a:pPr>
            <a:endParaRPr lang="ru-RU" sz="200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179388" indent="449263" algn="just">
              <a:lnSpc>
                <a:spcPct val="115000"/>
              </a:lnSpc>
            </a:pPr>
            <a:r>
              <a:rPr lang="ru-RU" sz="2800" b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Ответ: </a:t>
            </a:r>
            <a:r>
              <a:rPr lang="ru-RU" sz="280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Разглашение врачебной тайны частнопрактикующим врачом носит умышленный характер. </a:t>
            </a:r>
          </a:p>
          <a:p>
            <a:pPr marL="179388" indent="449263" algn="just">
              <a:lnSpc>
                <a:spcPct val="115000"/>
              </a:lnSpc>
            </a:pPr>
            <a:r>
              <a:rPr lang="ru-RU" sz="280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Во-первых, он обязан знать о недопустимости разглашения тайны без согласия пациента. </a:t>
            </a:r>
          </a:p>
          <a:p>
            <a:pPr marL="179388" indent="449263" algn="just">
              <a:lnSpc>
                <a:spcPct val="115000"/>
              </a:lnSpc>
            </a:pPr>
            <a:r>
              <a:rPr lang="ru-RU" sz="280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Во-вторых, мотивом разглашения явилось хвастовство. Врач нарушил этическую норму и правовые нормы законодательств «об охране здоровья граждан».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3"/>
          <p:cNvSpPr>
            <a:spLocks noChangeArrowheads="1"/>
          </p:cNvSpPr>
          <p:nvPr/>
        </p:nvSpPr>
        <p:spPr bwMode="auto">
          <a:xfrm>
            <a:off x="328613" y="1981200"/>
            <a:ext cx="8474075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just"/>
            <a:r>
              <a:rPr lang="ru-RU" sz="2800">
                <a:solidFill>
                  <a:srgbClr val="002060"/>
                </a:solidFill>
                <a:latin typeface="Times New Roman" pitchFamily="18" charset="0"/>
              </a:rPr>
              <a:t>Больничная палата: медицинская сестра на вопрос больной о том, какая у нее болезнь, ответила: «если я скажу, что у вас, мне доктор язык отрежет».</a:t>
            </a:r>
          </a:p>
          <a:p>
            <a:pPr indent="450850" algn="just"/>
            <a:r>
              <a:rPr lang="ru-RU" sz="2800" b="1">
                <a:solidFill>
                  <a:srgbClr val="002060"/>
                </a:solidFill>
                <a:latin typeface="Times New Roman" pitchFamily="18" charset="0"/>
              </a:rPr>
              <a:t>Вопрос:</a:t>
            </a:r>
            <a:r>
              <a:rPr lang="ru-RU" sz="2800">
                <a:solidFill>
                  <a:srgbClr val="002060"/>
                </a:solidFill>
                <a:latin typeface="Times New Roman" pitchFamily="18" charset="0"/>
              </a:rPr>
              <a:t> </a:t>
            </a:r>
            <a:r>
              <a:rPr lang="ru-RU" sz="2800" b="1">
                <a:solidFill>
                  <a:srgbClr val="002060"/>
                </a:solidFill>
                <a:latin typeface="Times New Roman" pitchFamily="18" charset="0"/>
              </a:rPr>
              <a:t>Нарушила ли медицинская сестра этическую и правовую нормы? Поясните.</a:t>
            </a:r>
          </a:p>
          <a:p>
            <a:pPr indent="450850" algn="just"/>
            <a:endParaRPr lang="ru-RU" sz="2800" b="1">
              <a:solidFill>
                <a:srgbClr val="002060"/>
              </a:solidFill>
              <a:latin typeface="Times New Roman" pitchFamily="18" charset="0"/>
            </a:endParaRPr>
          </a:p>
          <a:p>
            <a:pPr indent="450850" algn="just"/>
            <a:endParaRPr lang="ru-RU" sz="2800">
              <a:solidFill>
                <a:srgbClr val="002060"/>
              </a:solidFill>
              <a:latin typeface="Times New Roman" pitchFamily="18" charset="0"/>
            </a:endParaRPr>
          </a:p>
        </p:txBody>
      </p:sp>
      <p:sp>
        <p:nvSpPr>
          <p:cNvPr id="47106" name="Rectangle 4"/>
          <p:cNvSpPr>
            <a:spLocks noChangeArrowheads="1"/>
          </p:cNvSpPr>
          <p:nvPr/>
        </p:nvSpPr>
        <p:spPr bwMode="auto">
          <a:xfrm>
            <a:off x="3436938" y="954088"/>
            <a:ext cx="22574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2060"/>
                </a:solidFill>
                <a:latin typeface="Times New Roman" pitchFamily="18" charset="0"/>
              </a:rPr>
              <a:t>Задача № 8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192463" y="239713"/>
            <a:ext cx="2990850" cy="1325562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002060"/>
                </a:solidFill>
                <a:latin typeface="Times New Roman" pitchFamily="18" charset="0"/>
              </a:rPr>
              <a:t>Задача № 8</a:t>
            </a:r>
            <a:endParaRPr lang="ru-RU" altLang="ru-RU" sz="3200" b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130" name="Прямоугольник 2"/>
          <p:cNvSpPr>
            <a:spLocks noChangeArrowheads="1"/>
          </p:cNvSpPr>
          <p:nvPr/>
        </p:nvSpPr>
        <p:spPr bwMode="auto">
          <a:xfrm>
            <a:off x="530225" y="1565275"/>
            <a:ext cx="7967663" cy="300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9388" indent="449263" algn="just">
              <a:lnSpc>
                <a:spcPct val="115000"/>
              </a:lnSpc>
            </a:pPr>
            <a:endParaRPr lang="ru-RU" sz="200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179388" indent="449263" algn="just"/>
            <a:r>
              <a:rPr lang="ru-RU" sz="2800" b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 </a:t>
            </a:r>
            <a:r>
              <a:rPr lang="ru-RU" sz="280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Медицинская сестра не нарушила правовую норму, так как она не назвала диагноз. Но, она нарушила этику, так как своим грубым ответом возбудила у больной подозрение и переживания по поводу возможного  тяжелого заболевания.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Прямоугольник 2"/>
          <p:cNvSpPr>
            <a:spLocks noChangeArrowheads="1"/>
          </p:cNvSpPr>
          <p:nvPr/>
        </p:nvSpPr>
        <p:spPr bwMode="auto">
          <a:xfrm>
            <a:off x="1198563" y="685800"/>
            <a:ext cx="7011987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Третий тур.</a:t>
            </a:r>
          </a:p>
          <a:p>
            <a:pPr algn="ctr">
              <a:lnSpc>
                <a:spcPct val="150000"/>
              </a:lnSpc>
            </a:pPr>
            <a:r>
              <a:rPr lang="ru-RU" sz="36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Блиц-опрос </a:t>
            </a:r>
          </a:p>
          <a:p>
            <a:pPr algn="ctr">
              <a:lnSpc>
                <a:spcPct val="150000"/>
              </a:lnSpc>
            </a:pPr>
            <a:r>
              <a:rPr lang="ru-RU" sz="36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«Как ты знаешь свой паспорт?»</a:t>
            </a:r>
            <a:r>
              <a:rPr lang="ru-RU" sz="36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5000" y="1965325"/>
            <a:ext cx="8151813" cy="4530725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mtClean="0">
                <a:latin typeface="Calibri Light"/>
              </a:rPr>
              <a:t>1</a:t>
            </a:r>
            <a:r>
              <a:rPr lang="ru-RU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Сколько страниц в паспорте? 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2). Сколько цифр в номере паспорта? </a:t>
            </a:r>
            <a:endParaRPr lang="ru-RU" b="1" i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Font typeface="Arial" charset="0"/>
              <a:buNone/>
            </a:pPr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3).  Что написано на первой странице паспорта? 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4).  На какой странице ставится личная подпись владельца паспорта? 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5). Встречаются ли в паспорте римские цифры?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50178" name="Заголовок 1"/>
          <p:cNvSpPr>
            <a:spLocks noGrp="1"/>
          </p:cNvSpPr>
          <p:nvPr>
            <p:ph type="title"/>
          </p:nvPr>
        </p:nvSpPr>
        <p:spPr>
          <a:xfrm>
            <a:off x="638175" y="877888"/>
            <a:ext cx="2992438" cy="1325562"/>
          </a:xfrm>
        </p:spPr>
        <p:txBody>
          <a:bodyPr/>
          <a:lstStyle/>
          <a:p>
            <a:pPr eaLnBrk="1" hangingPunct="1"/>
            <a:r>
              <a:rPr lang="ru-RU" altLang="ru-RU" sz="2800" b="1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Вопросы :</a:t>
            </a:r>
            <a:r>
              <a:rPr lang="ru-RU" altLang="ru-RU" sz="2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2800" b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179" name="Заголовок 1"/>
          <p:cNvSpPr txBox="1">
            <a:spLocks/>
          </p:cNvSpPr>
          <p:nvPr/>
        </p:nvSpPr>
        <p:spPr bwMode="auto">
          <a:xfrm>
            <a:off x="1816100" y="119063"/>
            <a:ext cx="5480050" cy="132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ru-RU" alt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«Как ты знаешь свой паспорт?»</a:t>
            </a:r>
            <a:r>
              <a:rPr lang="ru-RU" altLang="ru-RU" sz="2800" b="1">
                <a:latin typeface="Calibri Light"/>
              </a:rPr>
              <a:t/>
            </a:r>
            <a:br>
              <a:rPr lang="ru-RU" altLang="ru-RU" sz="2800" b="1">
                <a:latin typeface="Calibri Light"/>
              </a:rPr>
            </a:br>
            <a:endParaRPr lang="ru-RU" altLang="ru-RU" sz="2800" b="1">
              <a:latin typeface="Calibri Light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Заголовок 1"/>
          <p:cNvSpPr>
            <a:spLocks noGrp="1"/>
          </p:cNvSpPr>
          <p:nvPr>
            <p:ph type="title"/>
          </p:nvPr>
        </p:nvSpPr>
        <p:spPr>
          <a:xfrm>
            <a:off x="2466975" y="211138"/>
            <a:ext cx="4554538" cy="1325562"/>
          </a:xfrm>
        </p:spPr>
        <p:txBody>
          <a:bodyPr/>
          <a:lstStyle/>
          <a:p>
            <a:pPr eaLnBrk="1" hangingPunct="1"/>
            <a:r>
              <a:rPr lang="ru-RU" altLang="ru-RU" sz="2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«Как ты знаешь паспорт?»</a:t>
            </a:r>
            <a:r>
              <a:rPr lang="ru-RU" altLang="ru-RU" sz="2800" b="1" smtClean="0"/>
              <a:t/>
            </a:r>
            <a:br>
              <a:rPr lang="ru-RU" altLang="ru-RU" sz="2800" b="1" smtClean="0"/>
            </a:br>
            <a:endParaRPr lang="ru-RU" altLang="ru-RU" sz="2800" b="1" smtClean="0"/>
          </a:p>
        </p:txBody>
      </p:sp>
      <p:sp>
        <p:nvSpPr>
          <p:cNvPr id="47106" name="Объект 2"/>
          <p:cNvSpPr>
            <a:spLocks noGrp="1"/>
          </p:cNvSpPr>
          <p:nvPr>
            <p:ph idx="1"/>
          </p:nvPr>
        </p:nvSpPr>
        <p:spPr>
          <a:xfrm>
            <a:off x="331788" y="1844675"/>
            <a:ext cx="8464550" cy="4351338"/>
          </a:xfrm>
        </p:spPr>
        <p:txBody>
          <a:bodyPr/>
          <a:lstStyle/>
          <a:p>
            <a:pPr marL="0" indent="0" eaLnBrk="1" hangingPunct="1">
              <a:buClr>
                <a:srgbClr val="B2B2B2"/>
              </a:buClr>
              <a:buFont typeface="Arial" charset="0"/>
              <a:buNone/>
            </a:pPr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6). </a:t>
            </a:r>
            <a:r>
              <a:rPr lang="ru-RU" b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Как цифрой начинается серия паспорта?   </a:t>
            </a:r>
            <a:endParaRPr lang="ru-RU" b="1" i="1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Clr>
                <a:srgbClr val="B2B2B2"/>
              </a:buClr>
              <a:buFont typeface="Arial" charset="0"/>
              <a:buNone/>
            </a:pPr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7).  Сколько страниц отведено в паспорте разделу «Семейное положение»?</a:t>
            </a:r>
          </a:p>
          <a:p>
            <a:pPr marL="0" indent="0" eaLnBrk="1" hangingPunct="1">
              <a:buClr>
                <a:srgbClr val="B2B2B2"/>
              </a:buClr>
              <a:buFont typeface="Arial" charset="0"/>
              <a:buNone/>
            </a:pPr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8).  На скольких страницах паспорта поставлен номер? </a:t>
            </a:r>
            <a:endParaRPr lang="ru-RU" b="1" i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Clr>
                <a:srgbClr val="B2B2B2"/>
              </a:buClr>
              <a:buFont typeface="Arial" charset="0"/>
              <a:buNone/>
            </a:pPr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9).  Обладают ли страницы паспорта водяными знаками? </a:t>
            </a:r>
            <a:endParaRPr lang="ru-RU" b="1" i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Clr>
                <a:srgbClr val="B2B2B2"/>
              </a:buClr>
              <a:buFont typeface="Arial" charset="0"/>
              <a:buNone/>
            </a:pPr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10).  Что должен предпринять гражданин, потерявший паспорт? </a:t>
            </a:r>
            <a:endParaRPr lang="ru-RU" b="1" i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Clr>
                <a:srgbClr val="B2B2B2"/>
              </a:buClr>
              <a:buFont typeface="Arial" charset="0"/>
              <a:buNone/>
            </a:pPr>
            <a:endParaRPr lang="ru-RU" b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Font typeface="Arial" charset="0"/>
              <a:buNone/>
            </a:pPr>
            <a:endParaRPr lang="ru-RU" b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03" name="Заголовок 1"/>
          <p:cNvSpPr txBox="1">
            <a:spLocks/>
          </p:cNvSpPr>
          <p:nvPr/>
        </p:nvSpPr>
        <p:spPr bwMode="auto">
          <a:xfrm>
            <a:off x="854075" y="1065213"/>
            <a:ext cx="299085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ru-RU" altLang="ru-RU" sz="2800" b="1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Вопросы:</a:t>
            </a:r>
            <a:r>
              <a:rPr lang="ru-RU" alt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28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7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7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47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471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471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Объект 2"/>
          <p:cNvSpPr>
            <a:spLocks noGrp="1"/>
          </p:cNvSpPr>
          <p:nvPr>
            <p:ph idx="1"/>
          </p:nvPr>
        </p:nvSpPr>
        <p:spPr>
          <a:xfrm>
            <a:off x="561975" y="1649413"/>
            <a:ext cx="7888288" cy="4351337"/>
          </a:xfrm>
        </p:spPr>
        <p:txBody>
          <a:bodyPr/>
          <a:lstStyle/>
          <a:p>
            <a:pPr marL="0" indent="0" eaLnBrk="1" hangingPunct="1">
              <a:buClr>
                <a:srgbClr val="B2B2B2"/>
              </a:buClr>
              <a:buFont typeface="Arial" charset="0"/>
              <a:buNone/>
            </a:pPr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11). С какого возраста паспорт действует бессрочно? </a:t>
            </a:r>
          </a:p>
          <a:p>
            <a:pPr marL="0" indent="0" eaLnBrk="1" hangingPunct="1">
              <a:buClr>
                <a:srgbClr val="B2B2B2"/>
              </a:buClr>
              <a:buFont typeface="Arial" charset="0"/>
              <a:buNone/>
            </a:pPr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12).  Каков был возраст получавших паспорт граждан СССР? </a:t>
            </a:r>
            <a:endParaRPr lang="ru-RU" b="1" i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Font typeface="Arial" charset="0"/>
              <a:buNone/>
            </a:pPr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13).  Делается ли отметка о вероисповедании гражданина в паспорте? </a:t>
            </a:r>
            <a:endParaRPr lang="ru-RU" b="1" i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Font typeface="Arial" charset="0"/>
              <a:buNone/>
            </a:pPr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14).  В каком году началась выдача паспорта нового образца? </a:t>
            </a:r>
            <a:endParaRPr lang="ru-RU" b="1" i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Font typeface="Arial" charset="0"/>
              <a:buNone/>
            </a:pPr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15).  Указывается ли в паспорте национальность? </a:t>
            </a:r>
            <a:endParaRPr lang="ru-RU" b="1" i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Clr>
                <a:srgbClr val="B2B2B2"/>
              </a:buClr>
            </a:pPr>
            <a:endParaRPr lang="ru-RU" b="1" smtClean="0">
              <a:solidFill>
                <a:srgbClr val="000000"/>
              </a:solidFill>
            </a:endParaRPr>
          </a:p>
          <a:p>
            <a:pPr marL="0" indent="0" eaLnBrk="1" hangingPunct="1"/>
            <a:endParaRPr lang="ru-RU" b="1" smtClean="0"/>
          </a:p>
        </p:txBody>
      </p:sp>
      <p:sp>
        <p:nvSpPr>
          <p:cNvPr id="52226" name="Заголовок 1"/>
          <p:cNvSpPr txBox="1">
            <a:spLocks/>
          </p:cNvSpPr>
          <p:nvPr/>
        </p:nvSpPr>
        <p:spPr bwMode="auto">
          <a:xfrm>
            <a:off x="822325" y="908050"/>
            <a:ext cx="299085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ru-RU" altLang="ru-RU" sz="2800" b="1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Вопросы:</a:t>
            </a:r>
            <a:br>
              <a:rPr lang="ru-RU" altLang="ru-RU" sz="2800" b="1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2800" b="1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227" name="Заголовок 1"/>
          <p:cNvSpPr txBox="1">
            <a:spLocks/>
          </p:cNvSpPr>
          <p:nvPr/>
        </p:nvSpPr>
        <p:spPr bwMode="auto">
          <a:xfrm>
            <a:off x="2533650" y="201613"/>
            <a:ext cx="6026150" cy="132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ru-RU" alt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«Как ты знаешь паспорт?»</a:t>
            </a:r>
            <a:r>
              <a:rPr lang="ru-RU" altLang="ru-RU" sz="2800" b="1">
                <a:latin typeface="Calibri Light"/>
              </a:rPr>
              <a:t/>
            </a:r>
            <a:br>
              <a:rPr lang="ru-RU" altLang="ru-RU" sz="2800" b="1">
                <a:latin typeface="Calibri Light"/>
              </a:rPr>
            </a:br>
            <a:endParaRPr lang="ru-RU" altLang="ru-RU" sz="2800" b="1">
              <a:latin typeface="Calibri Light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8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81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481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48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48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16).  Какая страница паспорта отведена под раздел «Воинская обязанность»? </a:t>
            </a:r>
            <a:endParaRPr lang="ru-RU" b="1" i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Font typeface="Arial" charset="0"/>
              <a:buNone/>
            </a:pPr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17). Какая информация о владельце паспорта находится на странице рядом с фото? </a:t>
            </a:r>
            <a:endParaRPr lang="ru-RU" b="1" i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Font typeface="Arial" charset="0"/>
              <a:buNone/>
            </a:pPr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18). В каких двух случаях паспорт могут вам заменить?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19). Какие отметки по желанию гражданина могут быть сделаны в паспорте учреждениями здравоохранения? 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20).  В каких случаях паспорт необходим? </a:t>
            </a:r>
          </a:p>
        </p:txBody>
      </p:sp>
      <p:sp>
        <p:nvSpPr>
          <p:cNvPr id="53250" name="Заголовок 1"/>
          <p:cNvSpPr txBox="1">
            <a:spLocks/>
          </p:cNvSpPr>
          <p:nvPr/>
        </p:nvSpPr>
        <p:spPr bwMode="auto">
          <a:xfrm>
            <a:off x="742950" y="1084263"/>
            <a:ext cx="2990850" cy="59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ru-RU" altLang="ru-RU" sz="2800" b="1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Вопросы:</a:t>
            </a:r>
            <a:br>
              <a:rPr lang="ru-RU" altLang="ru-RU" sz="2800" b="1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2800" b="1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51" name="Заголовок 1"/>
          <p:cNvSpPr txBox="1">
            <a:spLocks/>
          </p:cNvSpPr>
          <p:nvPr/>
        </p:nvSpPr>
        <p:spPr bwMode="auto">
          <a:xfrm>
            <a:off x="2409825" y="201613"/>
            <a:ext cx="5168900" cy="132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ru-RU" altLang="ru-RU" sz="28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alt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ты знаешь паспорт?»</a:t>
            </a:r>
            <a:r>
              <a:rPr lang="ru-RU" altLang="ru-RU" sz="2800" b="1">
                <a:latin typeface="Calibri Light"/>
              </a:rPr>
              <a:t/>
            </a:r>
            <a:br>
              <a:rPr lang="ru-RU" altLang="ru-RU" sz="2800" b="1">
                <a:latin typeface="Calibri Light"/>
              </a:rPr>
            </a:br>
            <a:endParaRPr lang="ru-RU" altLang="ru-RU" sz="2800" b="1">
              <a:latin typeface="Calibri Light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9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91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491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491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491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Содержимое 2"/>
          <p:cNvSpPr>
            <a:spLocks noGrp="1"/>
          </p:cNvSpPr>
          <p:nvPr>
            <p:ph idx="4294967295"/>
          </p:nvPr>
        </p:nvSpPr>
        <p:spPr>
          <a:xfrm>
            <a:off x="257175" y="622300"/>
            <a:ext cx="8231188" cy="5592763"/>
          </a:xfrm>
        </p:spPr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ru-RU" dirty="0" smtClean="0">
                <a:solidFill>
                  <a:srgbClr val="4F6228"/>
                </a:solidFill>
              </a:rPr>
              <a:t>    	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</a:rPr>
              <a:t>Средний медицинский работник в современной больнице, поликлинике, диспансере, санатории должен хорошо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</a:rPr>
              <a:t>понимать психологическое состояние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</a:rPr>
              <a:t>пациента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</a:rPr>
              <a:t>,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</a:rPr>
              <a:t>его отношение к процессу лечения, должен уметь проводить простые экспериментально-психологические исследования (анкеты, корректурную пробу и др.), а также владеть приемами психического воздействия на больных и применять их.</a:t>
            </a:r>
          </a:p>
          <a:p>
            <a:pPr eaLnBrk="1" hangingPunct="1"/>
            <a:endParaRPr lang="ru-RU" sz="3200" dirty="0" smtClean="0">
              <a:solidFill>
                <a:srgbClr val="00206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Прямоугольник 1"/>
          <p:cNvSpPr>
            <a:spLocks noChangeArrowheads="1"/>
          </p:cNvSpPr>
          <p:nvPr/>
        </p:nvSpPr>
        <p:spPr bwMode="auto">
          <a:xfrm>
            <a:off x="595313" y="1843088"/>
            <a:ext cx="7959725" cy="323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altLang="ru-RU" sz="3600" b="1">
                <a:solidFill>
                  <a:srgbClr val="A50021"/>
                </a:solidFill>
                <a:latin typeface="Times New Roman" pitchFamily="18" charset="0"/>
              </a:rPr>
              <a:t>Конкурс </a:t>
            </a:r>
            <a:r>
              <a:rPr lang="ru-RU" sz="3600" b="1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«Права человека». </a:t>
            </a:r>
          </a:p>
          <a:p>
            <a:pPr algn="ctr">
              <a:lnSpc>
                <a:spcPct val="150000"/>
              </a:lnSpc>
            </a:pPr>
            <a:endParaRPr lang="ru-RU" sz="36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Предлагается угадывать какими правами </a:t>
            </a:r>
          </a:p>
          <a:p>
            <a:pPr algn="ctr">
              <a:lnSpc>
                <a:spcPct val="150000"/>
              </a:lnSpc>
            </a:pPr>
            <a:r>
              <a:rPr 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обладают сказочные герои. </a:t>
            </a:r>
          </a:p>
        </p:txBody>
      </p:sp>
      <p:sp>
        <p:nvSpPr>
          <p:cNvPr id="54274" name="Прямоугольник 3"/>
          <p:cNvSpPr>
            <a:spLocks noChangeArrowheads="1"/>
          </p:cNvSpPr>
          <p:nvPr/>
        </p:nvSpPr>
        <p:spPr bwMode="auto">
          <a:xfrm>
            <a:off x="2773363" y="728663"/>
            <a:ext cx="37941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Четвертый  тур. </a:t>
            </a:r>
            <a:endParaRPr lang="ru-RU" sz="3600" b="1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2800" smtClean="0"/>
              <a:t/>
            </a:r>
            <a:br>
              <a:rPr lang="ru-RU" altLang="ru-RU" sz="2800" smtClean="0"/>
            </a:br>
            <a:r>
              <a:rPr lang="ru-RU" altLang="ru-RU" sz="3600" b="1" smtClean="0">
                <a:solidFill>
                  <a:srgbClr val="A50021"/>
                </a:solidFill>
                <a:latin typeface="Times New Roman" pitchFamily="18" charset="0"/>
              </a:rPr>
              <a:t>Конкурс «Права человека».</a:t>
            </a:r>
            <a:r>
              <a:rPr lang="ru-RU" altLang="ru-RU" sz="3600" smtClean="0">
                <a:solidFill>
                  <a:srgbClr val="002060"/>
                </a:solidFill>
                <a:latin typeface="Times New Roman" pitchFamily="18" charset="0"/>
              </a:rPr>
              <a:t/>
            </a:r>
            <a:br>
              <a:rPr lang="ru-RU" altLang="ru-RU" sz="3600" smtClean="0">
                <a:solidFill>
                  <a:srgbClr val="002060"/>
                </a:solidFill>
                <a:latin typeface="Times New Roman" pitchFamily="18" charset="0"/>
              </a:rPr>
            </a:br>
            <a:endParaRPr lang="ru-RU" altLang="ru-RU" sz="3600" smtClean="0">
              <a:solidFill>
                <a:srgbClr val="002060"/>
              </a:solidFill>
              <a:latin typeface="Times New Roman" pitchFamily="18" charset="0"/>
            </a:endParaRPr>
          </a:p>
        </p:txBody>
      </p:sp>
      <p:sp>
        <p:nvSpPr>
          <p:cNvPr id="5120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>
                <a:solidFill>
                  <a:srgbClr val="002060"/>
                </a:solidFill>
                <a:latin typeface="Times New Roman" pitchFamily="18" charset="0"/>
              </a:rPr>
              <a:t>1</a:t>
            </a:r>
            <a:r>
              <a:rPr lang="ru-RU" b="1" smtClean="0">
                <a:solidFill>
                  <a:srgbClr val="002060"/>
                </a:solidFill>
                <a:latin typeface="Times New Roman" pitchFamily="18" charset="0"/>
              </a:rPr>
              <a:t>) Лягушка из сказки В. Гаршина «Лягушка-путешественница» отправилась в путешествие, воспользовавшись своим правом на ... </a:t>
            </a:r>
          </a:p>
          <a:p>
            <a:pPr eaLnBrk="1" hangingPunct="1">
              <a:buFont typeface="Arial" charset="0"/>
              <a:buNone/>
            </a:pPr>
            <a:r>
              <a:rPr lang="ru-RU" b="1" smtClean="0">
                <a:solidFill>
                  <a:srgbClr val="002060"/>
                </a:solidFill>
                <a:latin typeface="Times New Roman" pitchFamily="18" charset="0"/>
              </a:rPr>
              <a:t>2)</a:t>
            </a:r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Подарив </a:t>
            </a:r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Буратино азбуку и отправив его в школу, папа Карло надеялся, что Буратино воспользуется своим правом на… </a:t>
            </a:r>
          </a:p>
          <a:p>
            <a:pPr eaLnBrk="1" hangingPunct="1">
              <a:buFont typeface="Arial" charset="0"/>
              <a:buNone/>
            </a:pPr>
            <a:r>
              <a:rPr lang="ru-RU" b="1" smtClean="0">
                <a:solidFill>
                  <a:srgbClr val="002060"/>
                </a:solidFill>
                <a:latin typeface="Times New Roman" pitchFamily="18" charset="0"/>
              </a:rPr>
              <a:t>3) Полицейский из сказки А. Толстого «Золотой ключик», силой ворвавшись в каморку папы Карло, нарушил его право на …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1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1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512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Объект 2"/>
          <p:cNvSpPr>
            <a:spLocks noGrp="1"/>
          </p:cNvSpPr>
          <p:nvPr>
            <p:ph idx="1"/>
          </p:nvPr>
        </p:nvSpPr>
        <p:spPr>
          <a:xfrm>
            <a:off x="600075" y="1601788"/>
            <a:ext cx="7888288" cy="4351337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altLang="ru-RU" smtClean="0">
                <a:solidFill>
                  <a:srgbClr val="002060"/>
                </a:solidFill>
                <a:latin typeface="Times New Roman" pitchFamily="18" charset="0"/>
              </a:rPr>
              <a:t>4) </a:t>
            </a:r>
            <a:r>
              <a:rPr lang="ru-RU" altLang="ru-RU" b="1" smtClean="0">
                <a:solidFill>
                  <a:srgbClr val="002060"/>
                </a:solidFill>
                <a:latin typeface="Times New Roman" pitchFamily="18" charset="0"/>
              </a:rPr>
              <a:t>Балда из сказки А.С.Пушкина «Сказка о попе и его работнике Балде», нанявшись на работу к попу, воспользовался своим правом на ... </a:t>
            </a:r>
          </a:p>
          <a:p>
            <a:pPr eaLnBrk="1" hangingPunct="1">
              <a:buFont typeface="Arial" charset="0"/>
              <a:buNone/>
            </a:pPr>
            <a:r>
              <a:rPr lang="ru-RU" altLang="ru-RU" b="1" smtClean="0">
                <a:solidFill>
                  <a:srgbClr val="002060"/>
                </a:solidFill>
                <a:latin typeface="Times New Roman" pitchFamily="18" charset="0"/>
              </a:rPr>
              <a:t>5) Царевич Иван из сказки «Иван-царевич и серый волк», украв Жар-птицу у царя Берендея, нарушил его право на …</a:t>
            </a:r>
            <a:endParaRPr lang="ru-RU" altLang="ru-RU" b="1" i="1" smtClean="0">
              <a:solidFill>
                <a:srgbClr val="002060"/>
              </a:solidFill>
              <a:latin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altLang="ru-RU" b="1" smtClean="0">
                <a:solidFill>
                  <a:srgbClr val="002060"/>
                </a:solidFill>
                <a:latin typeface="Times New Roman" pitchFamily="18" charset="0"/>
              </a:rPr>
              <a:t>6) В сказке «Иван-царевич и серый волк» братья убили Ивана, нарушив его право на ….</a:t>
            </a:r>
          </a:p>
        </p:txBody>
      </p:sp>
      <p:sp>
        <p:nvSpPr>
          <p:cNvPr id="56322" name="Прямоугольник 1"/>
          <p:cNvSpPr>
            <a:spLocks noChangeArrowheads="1"/>
          </p:cNvSpPr>
          <p:nvPr/>
        </p:nvSpPr>
        <p:spPr bwMode="auto">
          <a:xfrm>
            <a:off x="1817688" y="392113"/>
            <a:ext cx="6234112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b="1">
                <a:solidFill>
                  <a:srgbClr val="A50021"/>
                </a:solidFill>
                <a:latin typeface="Times New Roman" pitchFamily="18" charset="0"/>
              </a:rPr>
              <a:t>Конкурс «Права человека».</a:t>
            </a:r>
            <a:r>
              <a:rPr lang="ru-RU" altLang="ru-RU">
                <a:solidFill>
                  <a:srgbClr val="002060"/>
                </a:solidFill>
                <a:latin typeface="Times New Roman" pitchFamily="18" charset="0"/>
              </a:rPr>
              <a:t/>
            </a:r>
            <a:br>
              <a:rPr lang="ru-RU" altLang="ru-RU">
                <a:solidFill>
                  <a:srgbClr val="002060"/>
                </a:solidFill>
                <a:latin typeface="Times New Roman" pitchFamily="18" charset="0"/>
              </a:rPr>
            </a:br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22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22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522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Заголовок 1"/>
          <p:cNvSpPr txBox="1">
            <a:spLocks/>
          </p:cNvSpPr>
          <p:nvPr/>
        </p:nvSpPr>
        <p:spPr bwMode="auto">
          <a:xfrm>
            <a:off x="2952750" y="635000"/>
            <a:ext cx="381793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ru-RU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Пятый тур.</a:t>
            </a:r>
            <a:endParaRPr lang="ru-RU" altLang="ru-RU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346" name="Rectangle 3"/>
          <p:cNvSpPr>
            <a:spLocks noChangeArrowheads="1"/>
          </p:cNvSpPr>
          <p:nvPr/>
        </p:nvSpPr>
        <p:spPr bwMode="auto">
          <a:xfrm>
            <a:off x="671513" y="1843088"/>
            <a:ext cx="7480300" cy="30464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b="1">
                <a:solidFill>
                  <a:srgbClr val="002060"/>
                </a:solidFill>
                <a:latin typeface="Times New Roman" pitchFamily="18" charset="0"/>
              </a:rPr>
              <a:t> Викторина «Глазами юриста»</a:t>
            </a:r>
            <a:r>
              <a:rPr lang="ru-RU">
                <a:solidFill>
                  <a:srgbClr val="002060"/>
                </a:solidFill>
                <a:latin typeface="Times New Roman" pitchFamily="18" charset="0"/>
              </a:rPr>
              <a:t> </a:t>
            </a:r>
          </a:p>
          <a:p>
            <a:pPr algn="ctr"/>
            <a:endParaRPr lang="ru-RU">
              <a:solidFill>
                <a:srgbClr val="002060"/>
              </a:solidFill>
              <a:latin typeface="Times New Roman" pitchFamily="18" charset="0"/>
            </a:endParaRPr>
          </a:p>
          <a:p>
            <a:pPr algn="ctr"/>
            <a:r>
              <a:rPr lang="ru-RU">
                <a:solidFill>
                  <a:srgbClr val="002060"/>
                </a:solidFill>
                <a:latin typeface="Times New Roman" pitchFamily="18" charset="0"/>
              </a:rPr>
              <a:t>Командам необходимо вспомнить сказки и посмотреть на них глазами юриста. Нужно сказать в эпизоде какой сказки совершается правовая основа.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173413" y="500063"/>
            <a:ext cx="2990850" cy="1325562"/>
          </a:xfrm>
        </p:spPr>
        <p:txBody>
          <a:bodyPr/>
          <a:lstStyle/>
          <a:p>
            <a:pPr eaLnBrk="1" hangingPunct="1"/>
            <a:r>
              <a:rPr lang="ru-RU" altLang="ru-RU" sz="32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Вопрос 1.</a:t>
            </a:r>
            <a:br>
              <a:rPr lang="ru-RU" altLang="ru-RU" sz="32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3200" b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370" name="Объект 2"/>
          <p:cNvSpPr>
            <a:spLocks noGrp="1"/>
          </p:cNvSpPr>
          <p:nvPr>
            <p:ph idx="4294967295"/>
          </p:nvPr>
        </p:nvSpPr>
        <p:spPr>
          <a:xfrm>
            <a:off x="900113" y="1306513"/>
            <a:ext cx="6689725" cy="3302000"/>
          </a:xfrm>
        </p:spPr>
        <p:txBody>
          <a:bodyPr/>
          <a:lstStyle/>
          <a:p>
            <a:pPr marL="0" indent="0" algn="just" eaLnBrk="1" hangingPunct="1">
              <a:buFont typeface="Arial" charset="0"/>
              <a:buNone/>
            </a:pPr>
            <a:r>
              <a:rPr lang="ru-RU" alt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какой сказке личность во всех отношениях серая осуществляет план убийства двух лиц и лишь благодаря своевременному вмешательству общественности всё кончается</a:t>
            </a:r>
            <a:r>
              <a:rPr lang="ru-RU" altLang="ru-RU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благополучно?</a:t>
            </a:r>
          </a:p>
        </p:txBody>
      </p:sp>
      <p:pic>
        <p:nvPicPr>
          <p:cNvPr id="54275" name="Рисунок 5"/>
          <p:cNvPicPr>
            <a:picLocks noChangeAspect="1"/>
          </p:cNvPicPr>
          <p:nvPr/>
        </p:nvPicPr>
        <p:blipFill>
          <a:blip r:embed="rId2"/>
          <a:srcRect b="27034"/>
          <a:stretch>
            <a:fillRect/>
          </a:stretch>
        </p:blipFill>
        <p:spPr bwMode="auto">
          <a:xfrm>
            <a:off x="5629275" y="3803650"/>
            <a:ext cx="2243138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4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Объект 2"/>
          <p:cNvSpPr>
            <a:spLocks noGrp="1"/>
          </p:cNvSpPr>
          <p:nvPr>
            <p:ph idx="4294967295"/>
          </p:nvPr>
        </p:nvSpPr>
        <p:spPr>
          <a:xfrm>
            <a:off x="219075" y="1585913"/>
            <a:ext cx="8129588" cy="23971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altLang="ru-RU" b="1" smtClean="0"/>
              <a:t>   </a:t>
            </a:r>
            <a:r>
              <a:rPr lang="ru-RU" altLang="ru-RU" b="1" smtClean="0">
                <a:solidFill>
                  <a:srgbClr val="002060"/>
                </a:solidFill>
                <a:latin typeface="Times New Roman" pitchFamily="18" charset="0"/>
              </a:rPr>
              <a:t>В этой сказке Пушкина должностное лицо грубо нарушило принцип « от каждого по способности, каждому - по труду» и присвоило зарплату труженика. Труженик учинил самосуд, причинив должностному лицу телесные повреждения, приведшие к смерти</a:t>
            </a:r>
          </a:p>
        </p:txBody>
      </p:sp>
      <p:sp>
        <p:nvSpPr>
          <p:cNvPr id="59394" name="Заголовок 1"/>
          <p:cNvSpPr txBox="1">
            <a:spLocks/>
          </p:cNvSpPr>
          <p:nvPr/>
        </p:nvSpPr>
        <p:spPr bwMode="auto">
          <a:xfrm>
            <a:off x="3048000" y="663575"/>
            <a:ext cx="299085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ru-RU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Вопрос 2.</a:t>
            </a:r>
            <a:br>
              <a:rPr lang="ru-RU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5299" name="Рисунок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30513" y="4132263"/>
            <a:ext cx="2908300" cy="248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55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Объект 2"/>
          <p:cNvSpPr>
            <a:spLocks noGrp="1"/>
          </p:cNvSpPr>
          <p:nvPr>
            <p:ph idx="4294967295"/>
          </p:nvPr>
        </p:nvSpPr>
        <p:spPr>
          <a:xfrm>
            <a:off x="735013" y="1335088"/>
            <a:ext cx="7888287" cy="4351337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altLang="ru-RU" b="1" smtClean="0"/>
              <a:t>   </a:t>
            </a:r>
            <a:r>
              <a:rPr lang="ru-RU" altLang="ru-RU" b="1" smtClean="0">
                <a:solidFill>
                  <a:srgbClr val="002060"/>
                </a:solidFill>
                <a:latin typeface="Times New Roman" pitchFamily="18" charset="0"/>
              </a:rPr>
              <a:t>Назовите сказку, в которой лицо с дурной репутацией под вывеской милой и обаятельной личности совершило покушение на семь несовершеннолетних душ, но было разоблачено и жестоко наказано.</a:t>
            </a:r>
          </a:p>
        </p:txBody>
      </p:sp>
      <p:sp>
        <p:nvSpPr>
          <p:cNvPr id="60418" name="Заголовок 1"/>
          <p:cNvSpPr txBox="1">
            <a:spLocks/>
          </p:cNvSpPr>
          <p:nvPr/>
        </p:nvSpPr>
        <p:spPr bwMode="auto">
          <a:xfrm>
            <a:off x="3173413" y="500063"/>
            <a:ext cx="2990850" cy="132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ru-RU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Вопрос 3.</a:t>
            </a:r>
            <a:br>
              <a:rPr lang="ru-RU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6323" name="Рисунок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27363" y="3773488"/>
            <a:ext cx="2757487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6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6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Объект 2"/>
          <p:cNvSpPr>
            <a:spLocks noGrp="1"/>
          </p:cNvSpPr>
          <p:nvPr>
            <p:ph idx="4294967295"/>
          </p:nvPr>
        </p:nvSpPr>
        <p:spPr>
          <a:xfrm>
            <a:off x="569913" y="1449388"/>
            <a:ext cx="7888287" cy="286861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altLang="ru-RU" dirty="0" smtClean="0">
                <a:solidFill>
                  <a:srgbClr val="002060"/>
                </a:solidFill>
                <a:latin typeface="Times New Roman" pitchFamily="18" charset="0"/>
              </a:rPr>
              <a:t>        В этой сказке речь идёт о </a:t>
            </a:r>
            <a:r>
              <a:rPr lang="ru-RU" altLang="ru-RU" dirty="0" smtClean="0">
                <a:solidFill>
                  <a:srgbClr val="002060"/>
                </a:solidFill>
                <a:latin typeface="Times New Roman" pitchFamily="18" charset="0"/>
              </a:rPr>
              <a:t>неком </a:t>
            </a:r>
            <a:r>
              <a:rPr lang="ru-RU" altLang="ru-RU" dirty="0" smtClean="0">
                <a:solidFill>
                  <a:srgbClr val="002060"/>
                </a:solidFill>
                <a:latin typeface="Times New Roman" pitchFamily="18" charset="0"/>
              </a:rPr>
              <a:t>спортсмене, который без хорошей физической подготовки отправился на соревнования с препятствиями. Хитрость и выдержка позволили ему подойти к самому финалу. Финал трагичен: герой, нарушив правила техники безопасности, погибает.</a:t>
            </a:r>
          </a:p>
        </p:txBody>
      </p:sp>
      <p:sp>
        <p:nvSpPr>
          <p:cNvPr id="61442" name="Заголовок 1"/>
          <p:cNvSpPr txBox="1">
            <a:spLocks/>
          </p:cNvSpPr>
          <p:nvPr/>
        </p:nvSpPr>
        <p:spPr bwMode="auto">
          <a:xfrm>
            <a:off x="3173413" y="500063"/>
            <a:ext cx="2990850" cy="132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ru-RU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Вопрос 4.</a:t>
            </a:r>
            <a:br>
              <a:rPr lang="ru-RU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7347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18063" y="4048125"/>
            <a:ext cx="2773362" cy="223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7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Объект 2"/>
          <p:cNvSpPr>
            <a:spLocks noGrp="1"/>
          </p:cNvSpPr>
          <p:nvPr>
            <p:ph idx="4294967295"/>
          </p:nvPr>
        </p:nvSpPr>
        <p:spPr>
          <a:xfrm>
            <a:off x="465138" y="1314450"/>
            <a:ext cx="8108950" cy="1512888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altLang="ru-RU" b="1" smtClean="0"/>
              <a:t>   </a:t>
            </a:r>
            <a:r>
              <a:rPr lang="ru-RU" altLang="ru-RU" b="1" smtClean="0">
                <a:solidFill>
                  <a:srgbClr val="002060"/>
                </a:solidFill>
                <a:latin typeface="Times New Roman" pitchFamily="18" charset="0"/>
              </a:rPr>
              <a:t>Назовите сказку, где невестки, царя посягают на имущество третьей, крадут одеяние невесты младшего сына и сжигают его.</a:t>
            </a:r>
          </a:p>
        </p:txBody>
      </p:sp>
      <p:sp>
        <p:nvSpPr>
          <p:cNvPr id="62466" name="Заголовок 1"/>
          <p:cNvSpPr txBox="1">
            <a:spLocks/>
          </p:cNvSpPr>
          <p:nvPr/>
        </p:nvSpPr>
        <p:spPr bwMode="auto">
          <a:xfrm>
            <a:off x="3173413" y="500063"/>
            <a:ext cx="2990850" cy="132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ru-RU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Вопрос 5.</a:t>
            </a:r>
            <a:r>
              <a:rPr lang="ru-RU" altLang="ru-RU" sz="4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4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44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8371" name="Рисунок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36888" y="2640013"/>
            <a:ext cx="3319462" cy="310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8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8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8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Объект 2"/>
          <p:cNvSpPr>
            <a:spLocks noGrp="1"/>
          </p:cNvSpPr>
          <p:nvPr>
            <p:ph idx="4294967295"/>
          </p:nvPr>
        </p:nvSpPr>
        <p:spPr>
          <a:xfrm>
            <a:off x="639763" y="1557338"/>
            <a:ext cx="7888287" cy="4351337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altLang="ru-RU" b="1" smtClean="0">
                <a:solidFill>
                  <a:srgbClr val="002060"/>
                </a:solidFill>
                <a:latin typeface="Times New Roman" pitchFamily="18" charset="0"/>
              </a:rPr>
              <a:t>В этой сказке птица уступила свою собственность двум лицам, пожелавшим разделить её на части, но не сумевшим это сделать. В итоге - богатство было случайно уничтожено мелкой серой личностью.</a:t>
            </a:r>
          </a:p>
        </p:txBody>
      </p:sp>
      <p:sp>
        <p:nvSpPr>
          <p:cNvPr id="63490" name="Заголовок 1"/>
          <p:cNvSpPr txBox="1">
            <a:spLocks/>
          </p:cNvSpPr>
          <p:nvPr/>
        </p:nvSpPr>
        <p:spPr bwMode="auto">
          <a:xfrm>
            <a:off x="3173413" y="500063"/>
            <a:ext cx="2990850" cy="132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ru-RU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Вопрос 6.</a:t>
            </a:r>
            <a:br>
              <a:rPr lang="ru-RU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9395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8163" y="3890963"/>
            <a:ext cx="2832100" cy="25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59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609600"/>
            <a:ext cx="8231188" cy="1676400"/>
          </a:xfrm>
        </p:spPr>
        <p:txBody>
          <a:bodyPr/>
          <a:lstStyle/>
          <a:p>
            <a:pPr algn="just" eaLnBrk="1" hangingPunct="1"/>
            <a:r>
              <a:rPr lang="ru-RU" sz="3200" smtClean="0">
                <a:solidFill>
                  <a:srgbClr val="403152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Отношение к пациенту должно быть участливым, теплым, но без излишней слащавости или фамильярности.</a:t>
            </a:r>
          </a:p>
        </p:txBody>
      </p:sp>
      <p:sp>
        <p:nvSpPr>
          <p:cNvPr id="17410" name="Содержимое 2"/>
          <p:cNvSpPr>
            <a:spLocks noGrp="1"/>
          </p:cNvSpPr>
          <p:nvPr>
            <p:ph idx="4294967295"/>
          </p:nvPr>
        </p:nvSpPr>
        <p:spPr>
          <a:xfrm>
            <a:off x="166688" y="1971675"/>
            <a:ext cx="8521700" cy="4205288"/>
          </a:xfrm>
        </p:spPr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ru-RU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algn="just" eaLnBrk="1" hangingPunct="1">
              <a:buFont typeface="Arial" charset="0"/>
              <a:buNone/>
            </a:pPr>
            <a:r>
              <a:rPr lang="ru-RU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Современные отношения пациента и медицинского работника должны строиться как равноправные, как отношения двух друзей, двух единомышленников, кровно заинтересованных в деле, которое они вместе выполняют.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Заголовок 1"/>
          <p:cNvSpPr txBox="1">
            <a:spLocks/>
          </p:cNvSpPr>
          <p:nvPr/>
        </p:nvSpPr>
        <p:spPr bwMode="auto">
          <a:xfrm>
            <a:off x="1690688" y="1916113"/>
            <a:ext cx="6327775" cy="132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ru-RU" altLang="ru-RU" sz="4400" b="1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br>
              <a:rPr lang="ru-RU" altLang="ru-RU" sz="4400" b="1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4400" b="1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Содержимое 2"/>
          <p:cNvSpPr>
            <a:spLocks noGrp="1"/>
          </p:cNvSpPr>
          <p:nvPr>
            <p:ph idx="4294967295"/>
          </p:nvPr>
        </p:nvSpPr>
        <p:spPr>
          <a:xfrm>
            <a:off x="446088" y="747713"/>
            <a:ext cx="8231187" cy="5943600"/>
          </a:xfrm>
        </p:spPr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ru-RU" smtClean="0"/>
              <a:t>    	</a:t>
            </a:r>
            <a:r>
              <a:rPr lang="ru-RU" sz="3200" smtClean="0">
                <a:solidFill>
                  <a:srgbClr val="002060"/>
                </a:solidFill>
                <a:latin typeface="Times New Roman" pitchFamily="18" charset="0"/>
              </a:rPr>
              <a:t>Даже мимика медицинского работника должна отражать участие, сочувствие и внимание в то время, как пациент  рассказывает ей о своем состоянии.</a:t>
            </a:r>
          </a:p>
          <a:p>
            <a:pPr algn="just" eaLnBrk="1" hangingPunct="1">
              <a:buFont typeface="Arial" charset="0"/>
              <a:buNone/>
            </a:pPr>
            <a:r>
              <a:rPr lang="ru-RU" sz="3200" smtClean="0">
                <a:solidFill>
                  <a:srgbClr val="002060"/>
                </a:solidFill>
                <a:latin typeface="Times New Roman" pitchFamily="18" charset="0"/>
              </a:rPr>
              <a:t>		Следует подчеркнуть, что указанные отношения дружбы и известного сближения пациентов и персонала не должны переходить в отношения фамильярные, вульгарные, не должны выходить за пределы компетенции медицинского работника, должны строиться на взаимном уважении.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Содержимое 3" descr="slide-4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582613" y="381000"/>
            <a:ext cx="8078787" cy="6172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Содержимое 3" descr="slide-2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228600"/>
            <a:ext cx="8154988" cy="6248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3200" b="1" smtClean="0">
                <a:solidFill>
                  <a:srgbClr val="A50021"/>
                </a:solidFill>
                <a:latin typeface="Times New Roman" pitchFamily="18" charset="0"/>
              </a:rPr>
              <a:t>ЯТРОГЕНИЯ (Иатрогения)</a:t>
            </a:r>
            <a:r>
              <a:rPr lang="ru-RU" sz="3200" smtClean="0">
                <a:solidFill>
                  <a:srgbClr val="A50021"/>
                </a:solidFill>
                <a:latin typeface="Times New Roman" pitchFamily="18" charset="0"/>
              </a:rPr>
              <a:t/>
            </a:r>
            <a:br>
              <a:rPr lang="ru-RU" sz="3200" smtClean="0">
                <a:solidFill>
                  <a:srgbClr val="A50021"/>
                </a:solidFill>
                <a:latin typeface="Times New Roman" pitchFamily="18" charset="0"/>
              </a:rPr>
            </a:br>
            <a:endParaRPr lang="ru-RU" sz="3200" smtClean="0">
              <a:solidFill>
                <a:srgbClr val="A50021"/>
              </a:solidFill>
              <a:latin typeface="Times New Roman" pitchFamily="18" charset="0"/>
            </a:endParaRPr>
          </a:p>
        </p:txBody>
      </p:sp>
      <p:sp>
        <p:nvSpPr>
          <p:cNvPr id="21506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ru-RU" smtClean="0"/>
              <a:t>   	</a:t>
            </a:r>
            <a:r>
              <a:rPr lang="ru-RU" sz="3200" smtClean="0">
                <a:solidFill>
                  <a:srgbClr val="002060"/>
                </a:solidFill>
                <a:latin typeface="Times New Roman" pitchFamily="18" charset="0"/>
              </a:rPr>
              <a:t>Ятрогенными называют заболевания или осложнения заболеваний, вызванные тяжелыми переживаниями пациента, порожденными словами или действиями врачей или средних медицинских работников.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965</TotalTime>
  <Words>1294</Words>
  <Application>Microsoft Office PowerPoint</Application>
  <PresentationFormat>Произвольный</PresentationFormat>
  <Paragraphs>171</Paragraphs>
  <Slides>50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50</vt:i4>
      </vt:variant>
    </vt:vector>
  </HeadingPairs>
  <TitlesOfParts>
    <vt:vector size="51" baseType="lpstr">
      <vt:lpstr>Тема Office</vt:lpstr>
      <vt:lpstr>Слайд 1</vt:lpstr>
      <vt:lpstr>Слайд 2</vt:lpstr>
      <vt:lpstr>ТАКТИКА МЕДИЦИНСКОГО РАБОТНИКА В ЛЕЧЕБНОМ ПРОЦЕССЕ</vt:lpstr>
      <vt:lpstr>Слайд 4</vt:lpstr>
      <vt:lpstr>      Отношение к пациенту должно быть участливым, теплым, но без излишней слащавости или фамильярности.</vt:lpstr>
      <vt:lpstr>Слайд 6</vt:lpstr>
      <vt:lpstr>Слайд 7</vt:lpstr>
      <vt:lpstr>Слайд 8</vt:lpstr>
      <vt:lpstr> ЯТРОГЕНИЯ (Иатрогения) </vt:lpstr>
      <vt:lpstr>Примеры:</vt:lpstr>
      <vt:lpstr>Слайд 11</vt:lpstr>
      <vt:lpstr>Разминка </vt:lpstr>
      <vt:lpstr> </vt:lpstr>
      <vt:lpstr>Слайд 14</vt:lpstr>
      <vt:lpstr>Вопрос 3.</vt:lpstr>
      <vt:lpstr>Вопрос 4.</vt:lpstr>
      <vt:lpstr>Второй тур. 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Задача № 5. </vt:lpstr>
      <vt:lpstr>Задача № 5. </vt:lpstr>
      <vt:lpstr> Задача № 6</vt:lpstr>
      <vt:lpstr>Слайд 30</vt:lpstr>
      <vt:lpstr>Задача № 7</vt:lpstr>
      <vt:lpstr>Задача № 7</vt:lpstr>
      <vt:lpstr>Слайд 33</vt:lpstr>
      <vt:lpstr>Задача № 8</vt:lpstr>
      <vt:lpstr>Слайд 35</vt:lpstr>
      <vt:lpstr>Вопросы : </vt:lpstr>
      <vt:lpstr>«Как ты знаешь паспорт?» </vt:lpstr>
      <vt:lpstr>Слайд 38</vt:lpstr>
      <vt:lpstr>Слайд 39</vt:lpstr>
      <vt:lpstr>Слайд 40</vt:lpstr>
      <vt:lpstr> Конкурс «Права человека». </vt:lpstr>
      <vt:lpstr>Слайд 42</vt:lpstr>
      <vt:lpstr>Слайд 43</vt:lpstr>
      <vt:lpstr>Вопрос 1. </vt:lpstr>
      <vt:lpstr>Слайд 45</vt:lpstr>
      <vt:lpstr>Слайд 46</vt:lpstr>
      <vt:lpstr>Слайд 47</vt:lpstr>
      <vt:lpstr>Слайд 48</vt:lpstr>
      <vt:lpstr>Слайд 49</vt:lpstr>
      <vt:lpstr>Слайд 50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</cp:lastModifiedBy>
  <cp:revision>54</cp:revision>
  <dcterms:created xsi:type="dcterms:W3CDTF">2018-02-21T18:37:14Z</dcterms:created>
  <dcterms:modified xsi:type="dcterms:W3CDTF">2018-04-24T04:37:24Z</dcterms:modified>
</cp:coreProperties>
</file>