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20"/>
  </p:notesMasterIdLst>
  <p:sldIdLst>
    <p:sldId id="256" r:id="rId2"/>
    <p:sldId id="258" r:id="rId3"/>
    <p:sldId id="259" r:id="rId4"/>
    <p:sldId id="261" r:id="rId5"/>
    <p:sldId id="275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74" r:id="rId14"/>
    <p:sldId id="269" r:id="rId15"/>
    <p:sldId id="257" r:id="rId16"/>
    <p:sldId id="270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73256" autoAdjust="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B7D599-6DDB-4080-BC46-0D09F10E95D1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BF9FAA-9863-4754-9B58-842689904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F9FAA-9863-4754-9B58-84268990499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F9FAA-9863-4754-9B58-84268990499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76C3-FEA7-492E-9E01-48324570E097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B03CB7-C912-433E-B8D2-FDF97982F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76C3-FEA7-492E-9E01-48324570E097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03CB7-C912-433E-B8D2-FDF97982F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76C3-FEA7-492E-9E01-48324570E097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03CB7-C912-433E-B8D2-FDF97982F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76C3-FEA7-492E-9E01-48324570E097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03CB7-C912-433E-B8D2-FDF97982F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76C3-FEA7-492E-9E01-48324570E097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B03CB7-C912-433E-B8D2-FDF97982F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76C3-FEA7-492E-9E01-48324570E097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03CB7-C912-433E-B8D2-FDF97982F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76C3-FEA7-492E-9E01-48324570E097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03CB7-C912-433E-B8D2-FDF97982F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76C3-FEA7-492E-9E01-48324570E097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03CB7-C912-433E-B8D2-FDF97982F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76C3-FEA7-492E-9E01-48324570E097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03CB7-C912-433E-B8D2-FDF97982F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76C3-FEA7-492E-9E01-48324570E097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03CB7-C912-433E-B8D2-FDF97982F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76C3-FEA7-492E-9E01-48324570E097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B03CB7-C912-433E-B8D2-FDF97982F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2D976C3-FEA7-492E-9E01-48324570E097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B03CB7-C912-433E-B8D2-FDF97982F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8 </a:t>
            </a:r>
            <a:r>
              <a:rPr lang="ru-RU" dirty="0"/>
              <a:t>класс  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Виды связи слов </a:t>
            </a:r>
            <a:br>
              <a:rPr lang="ru-RU" dirty="0"/>
            </a:br>
            <a:r>
              <a:rPr lang="ru-RU" dirty="0"/>
              <a:t>в словосочетании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FB162AF-822A-4B10-977B-690DF8A777A1}"/>
              </a:ext>
            </a:extLst>
          </p:cNvPr>
          <p:cNvSpPr txBox="1"/>
          <p:nvPr/>
        </p:nvSpPr>
        <p:spPr>
          <a:xfrm>
            <a:off x="4283968" y="5462885"/>
            <a:ext cx="47105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Автор </a:t>
            </a:r>
            <a:r>
              <a:rPr lang="ru-RU" dirty="0"/>
              <a:t>работы: </a:t>
            </a:r>
            <a:r>
              <a:rPr lang="ru-RU" dirty="0" smtClean="0"/>
              <a:t>Ковалева Ольга Николаевна</a:t>
            </a:r>
            <a:endParaRPr lang="ru-RU" dirty="0"/>
          </a:p>
          <a:p>
            <a:r>
              <a:rPr lang="ru-RU" dirty="0"/>
              <a:t>учитель русского языка и литературы</a:t>
            </a:r>
          </a:p>
          <a:p>
            <a:r>
              <a:rPr lang="ru-RU" dirty="0" smtClean="0"/>
              <a:t>МБОУ </a:t>
            </a:r>
            <a:r>
              <a:rPr lang="ru-RU" dirty="0" err="1" smtClean="0"/>
              <a:t>Садковская</a:t>
            </a:r>
            <a:r>
              <a:rPr lang="ru-RU" dirty="0" smtClean="0"/>
              <a:t>  СОШ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 УПРАВЛЕНИЕ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1988840"/>
            <a:ext cx="4040188" cy="639762"/>
          </a:xfrm>
        </p:spPr>
        <p:txBody>
          <a:bodyPr/>
          <a:lstStyle/>
          <a:p>
            <a:pPr algn="ctr"/>
            <a:r>
              <a:rPr lang="ru-RU" dirty="0"/>
              <a:t>ГЛАВНОЕ СЛОВО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55369" y="1988840"/>
            <a:ext cx="4041775" cy="639762"/>
          </a:xfrm>
        </p:spPr>
        <p:txBody>
          <a:bodyPr/>
          <a:lstStyle/>
          <a:p>
            <a:pPr algn="ctr"/>
            <a:r>
              <a:rPr lang="ru-RU" dirty="0"/>
              <a:t>ЗАВИСИМОЕ СЛОВО</a:t>
            </a:r>
          </a:p>
        </p:txBody>
      </p:sp>
      <p:sp>
        <p:nvSpPr>
          <p:cNvPr id="15" name="Содержимое 14"/>
          <p:cNvSpPr>
            <a:spLocks noGrp="1"/>
          </p:cNvSpPr>
          <p:nvPr>
            <p:ph sz="half" idx="2"/>
          </p:nvPr>
        </p:nvSpPr>
        <p:spPr>
          <a:xfrm>
            <a:off x="323528" y="3068960"/>
            <a:ext cx="3538736" cy="223224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/>
              <a:t>глагол</a:t>
            </a:r>
          </a:p>
          <a:p>
            <a:pPr algn="ctr">
              <a:buNone/>
            </a:pPr>
            <a:r>
              <a:rPr lang="ru-RU" b="1" dirty="0"/>
              <a:t>причастие</a:t>
            </a:r>
          </a:p>
          <a:p>
            <a:pPr algn="ctr">
              <a:buNone/>
            </a:pPr>
            <a:r>
              <a:rPr lang="ru-RU" b="1" dirty="0"/>
              <a:t>деепричастие</a:t>
            </a:r>
          </a:p>
          <a:p>
            <a:pPr algn="ctr">
              <a:buNone/>
            </a:pPr>
            <a:r>
              <a:rPr lang="ru-RU" b="1" dirty="0"/>
              <a:t>существительное</a:t>
            </a:r>
          </a:p>
          <a:p>
            <a:pPr algn="ctr">
              <a:buNone/>
            </a:pPr>
            <a:r>
              <a:rPr lang="ru-RU" b="1" dirty="0"/>
              <a:t>прилагательное</a:t>
            </a:r>
          </a:p>
          <a:p>
            <a:pPr algn="ctr">
              <a:buNone/>
            </a:pPr>
            <a:endParaRPr lang="ru-RU" b="1" dirty="0"/>
          </a:p>
        </p:txBody>
      </p:sp>
      <p:sp>
        <p:nvSpPr>
          <p:cNvPr id="16" name="Содержимое 15"/>
          <p:cNvSpPr>
            <a:spLocks noGrp="1"/>
          </p:cNvSpPr>
          <p:nvPr>
            <p:ph sz="half" idx="4"/>
          </p:nvPr>
        </p:nvSpPr>
        <p:spPr>
          <a:xfrm>
            <a:off x="4572000" y="2996952"/>
            <a:ext cx="4104456" cy="1368152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/>
              <a:t>СУЩЕСТВИТЕЛЬНОЕ</a:t>
            </a:r>
          </a:p>
          <a:p>
            <a:pPr algn="ctr">
              <a:buNone/>
            </a:pPr>
            <a:r>
              <a:rPr lang="ru-RU" dirty="0"/>
              <a:t>(местоимение, числительное)</a:t>
            </a:r>
          </a:p>
          <a:p>
            <a:pPr algn="ctr">
              <a:buNone/>
            </a:pPr>
            <a:r>
              <a:rPr lang="ru-RU" dirty="0"/>
              <a:t>в  КОСВЕННОМ ПАДЕЖЕ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18048" y="1938511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Х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843808" y="1916832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843808" y="1916832"/>
            <a:ext cx="367240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6516216" y="1916832"/>
            <a:ext cx="0" cy="28803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483768" y="1268760"/>
            <a:ext cx="48315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>
                <a:solidFill>
                  <a:srgbClr val="C00000"/>
                </a:solidFill>
              </a:rPr>
              <a:t>Вопросы косвенных падежей</a:t>
            </a:r>
          </a:p>
        </p:txBody>
      </p:sp>
      <p:sp>
        <p:nvSpPr>
          <p:cNvPr id="31" name="Стрелка вниз 30"/>
          <p:cNvSpPr/>
          <p:nvPr/>
        </p:nvSpPr>
        <p:spPr>
          <a:xfrm>
            <a:off x="1979712" y="2636912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6444208" y="2636912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323528" y="5373216"/>
            <a:ext cx="8820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Например:  </a:t>
            </a:r>
            <a:r>
              <a:rPr lang="ru-RU" sz="2400" i="1" dirty="0">
                <a:solidFill>
                  <a:schemeClr val="tx2">
                    <a:lumMod val="50000"/>
                  </a:schemeClr>
                </a:solidFill>
              </a:rPr>
              <a:t>ждать (чего?) неприятностей; читающий </a:t>
            </a:r>
          </a:p>
          <a:p>
            <a:r>
              <a:rPr lang="ru-RU" sz="2400" i="1" dirty="0">
                <a:solidFill>
                  <a:schemeClr val="tx2">
                    <a:lumMod val="50000"/>
                  </a:schemeClr>
                </a:solidFill>
              </a:rPr>
              <a:t>(что?) статью; занимаясь (чем?) спортом; добрый (к кому?) к ученикам; директор (чего?) школы;  забыл (про кого?) про меня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44008" y="4149080"/>
            <a:ext cx="4104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Для справки.  </a:t>
            </a:r>
            <a:r>
              <a:rPr lang="ru-RU" sz="2000" b="1" dirty="0">
                <a:solidFill>
                  <a:srgbClr val="C00000"/>
                </a:solidFill>
              </a:rPr>
              <a:t>Косвенные падежи </a:t>
            </a:r>
            <a:r>
              <a:rPr lang="ru-RU" sz="2000" dirty="0">
                <a:solidFill>
                  <a:srgbClr val="C00000"/>
                </a:solidFill>
              </a:rPr>
              <a:t>– </a:t>
            </a:r>
          </a:p>
          <a:p>
            <a:r>
              <a:rPr lang="ru-RU" sz="2000" dirty="0">
                <a:solidFill>
                  <a:srgbClr val="C00000"/>
                </a:solidFill>
              </a:rPr>
              <a:t>все падежи, кроме именительного!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15" grpId="0" uiExpand="1" build="p"/>
      <p:bldP spid="16" grpId="0" uiExpand="1" build="p"/>
      <p:bldP spid="18" grpId="0"/>
      <p:bldP spid="30" grpId="0"/>
      <p:bldP spid="31" grpId="0" animBg="1"/>
      <p:bldP spid="32" grpId="0" animBg="1"/>
      <p:bldP spid="33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ПРИМЫКАНИЕ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7210" y="1268760"/>
            <a:ext cx="85508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такой вид подчинительной связи, при которой зависимое </a:t>
            </a:r>
          </a:p>
          <a:p>
            <a:pPr algn="ctr"/>
            <a:r>
              <a:rPr lang="ru-RU" sz="2400" dirty="0"/>
              <a:t>(НЕИЗМЕНЯЕМОЕ) слово присоединяется к главному по смыслу</a:t>
            </a:r>
          </a:p>
          <a:p>
            <a:pPr algn="ctr"/>
            <a:r>
              <a:rPr lang="ru-RU" sz="2400" dirty="0"/>
              <a:t>(отсутствует грамматическая связь!)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39752" y="2564904"/>
            <a:ext cx="3739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бежал</a:t>
            </a:r>
            <a:r>
              <a:rPr lang="ru-RU" sz="3200" dirty="0"/>
              <a:t> (как?) быстро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39752" y="3068960"/>
            <a:ext cx="41716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дом</a:t>
            </a:r>
            <a:r>
              <a:rPr lang="ru-RU" sz="3200" dirty="0"/>
              <a:t> (какой?) напротив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9752" y="3573016"/>
            <a:ext cx="38901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смеясь</a:t>
            </a:r>
            <a:r>
              <a:rPr lang="ru-RU" sz="3200" dirty="0"/>
              <a:t> (как?) громко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39752" y="4077072"/>
            <a:ext cx="46824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забывший</a:t>
            </a:r>
            <a:r>
              <a:rPr lang="ru-RU" sz="3200" dirty="0"/>
              <a:t> (когда?) давно</a:t>
            </a:r>
            <a:endParaRPr lang="ru-RU" sz="3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339752" y="4581128"/>
            <a:ext cx="46665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яркий</a:t>
            </a:r>
            <a:r>
              <a:rPr lang="ru-RU" sz="3200" dirty="0"/>
              <a:t> (насколько?) очень</a:t>
            </a:r>
            <a:endParaRPr lang="ru-RU" sz="32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339752" y="5085184"/>
            <a:ext cx="4256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уехал </a:t>
            </a:r>
            <a:r>
              <a:rPr lang="ru-RU" sz="3200" dirty="0"/>
              <a:t>(зачем?) учиться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339752" y="5589240"/>
            <a:ext cx="53136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вернулся </a:t>
            </a:r>
            <a:r>
              <a:rPr lang="ru-RU" sz="3200" dirty="0"/>
              <a:t>(откуда?) издалека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4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ПРИМЫКАНИЕ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23528" y="2420888"/>
            <a:ext cx="4040188" cy="639762"/>
          </a:xfrm>
        </p:spPr>
        <p:txBody>
          <a:bodyPr/>
          <a:lstStyle/>
          <a:p>
            <a:pPr algn="ctr"/>
            <a:r>
              <a:rPr lang="ru-RU" dirty="0"/>
              <a:t>ГЛАВНОЕ СЛОВО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716016" y="2420888"/>
            <a:ext cx="4041775" cy="639762"/>
          </a:xfrm>
        </p:spPr>
        <p:txBody>
          <a:bodyPr/>
          <a:lstStyle/>
          <a:p>
            <a:pPr algn="ctr"/>
            <a:r>
              <a:rPr lang="ru-RU" dirty="0"/>
              <a:t>ЗАВИСИМОЕ СЛОВО</a:t>
            </a:r>
          </a:p>
        </p:txBody>
      </p:sp>
      <p:sp>
        <p:nvSpPr>
          <p:cNvPr id="15" name="Содержимое 14"/>
          <p:cNvSpPr>
            <a:spLocks noGrp="1"/>
          </p:cNvSpPr>
          <p:nvPr>
            <p:ph sz="half" idx="2"/>
          </p:nvPr>
        </p:nvSpPr>
        <p:spPr>
          <a:xfrm>
            <a:off x="323528" y="3356992"/>
            <a:ext cx="3538736" cy="194421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dirty="0"/>
              <a:t>любая часть речи</a:t>
            </a:r>
          </a:p>
          <a:p>
            <a:pPr algn="ctr">
              <a:buNone/>
            </a:pPr>
            <a:endParaRPr lang="ru-RU" b="1" dirty="0"/>
          </a:p>
        </p:txBody>
      </p:sp>
      <p:sp>
        <p:nvSpPr>
          <p:cNvPr id="16" name="Содержимое 15"/>
          <p:cNvSpPr>
            <a:spLocks noGrp="1"/>
          </p:cNvSpPr>
          <p:nvPr>
            <p:ph sz="half" idx="4"/>
          </p:nvPr>
        </p:nvSpPr>
        <p:spPr>
          <a:xfrm>
            <a:off x="4572000" y="3573016"/>
            <a:ext cx="4104456" cy="165618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/>
              <a:t>НЕИЗМЕНЯЕМАЯ ЧАСТЬ РЕЧИ</a:t>
            </a:r>
          </a:p>
          <a:p>
            <a:pPr algn="ctr">
              <a:buNone/>
            </a:pPr>
            <a:r>
              <a:rPr lang="ru-RU" b="1" dirty="0"/>
              <a:t>наречие</a:t>
            </a:r>
          </a:p>
          <a:p>
            <a:pPr algn="ctr">
              <a:buNone/>
            </a:pPr>
            <a:r>
              <a:rPr lang="ru-RU" b="1" dirty="0"/>
              <a:t>инфинитив</a:t>
            </a:r>
          </a:p>
          <a:p>
            <a:pPr algn="ctr">
              <a:buNone/>
            </a:pPr>
            <a:r>
              <a:rPr lang="ru-RU" b="1" dirty="0"/>
              <a:t>деепричастие</a:t>
            </a:r>
          </a:p>
          <a:p>
            <a:pPr algn="ctr">
              <a:buNone/>
            </a:pPr>
            <a:r>
              <a:rPr lang="ru-RU" b="1" dirty="0"/>
              <a:t>слово категории состояния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18048" y="2298551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Х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843808" y="2276872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843808" y="2276872"/>
            <a:ext cx="367240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6516216" y="2276872"/>
            <a:ext cx="0" cy="28803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770157" y="1268760"/>
            <a:ext cx="618130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</a:rPr>
              <a:t>Как? Куда? Зачем? Где? Откуда? </a:t>
            </a:r>
            <a:r>
              <a:rPr lang="ru-RU" sz="2800" i="1" dirty="0">
                <a:solidFill>
                  <a:srgbClr val="C00000"/>
                </a:solidFill>
              </a:rPr>
              <a:t>и др.</a:t>
            </a:r>
          </a:p>
          <a:p>
            <a:pPr algn="ctr"/>
            <a:r>
              <a:rPr lang="ru-RU" sz="2400" i="1" dirty="0">
                <a:solidFill>
                  <a:srgbClr val="C00000"/>
                </a:solidFill>
              </a:rPr>
              <a:t>т.е. НЕ ПАДЕЖНЫЕ, а СМЫСЛОВЫЕ вопросы</a:t>
            </a:r>
          </a:p>
        </p:txBody>
      </p:sp>
      <p:sp>
        <p:nvSpPr>
          <p:cNvPr id="31" name="Стрелка вниз 30"/>
          <p:cNvSpPr/>
          <p:nvPr/>
        </p:nvSpPr>
        <p:spPr>
          <a:xfrm>
            <a:off x="1979712" y="3068960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6444208" y="3068960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15" grpId="0" build="p"/>
      <p:bldP spid="16" grpId="0" uiExpand="1" build="p"/>
      <p:bldP spid="18" grpId="0"/>
      <p:bldP spid="30" grpId="0"/>
      <p:bldP spid="31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я\Downloads\hello_html_m282109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2">
                    <a:lumMod val="50000"/>
                  </a:schemeClr>
                </a:solidFill>
              </a:rPr>
              <a:t>Как определить вид связи в словосочетании?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1916832"/>
            <a:ext cx="850373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/>
              <a:t>Убедиться, что перед вами словосочетание.</a:t>
            </a:r>
          </a:p>
          <a:p>
            <a:pPr marL="342900" indent="-342900">
              <a:buAutoNum type="arabicPeriod"/>
            </a:pPr>
            <a:r>
              <a:rPr lang="ru-RU" sz="2400" dirty="0"/>
              <a:t>Обозначить главное слово. Какой частью речи оно является?</a:t>
            </a:r>
          </a:p>
          <a:p>
            <a:pPr marL="342900" indent="-342900">
              <a:buAutoNum type="arabicPeriod"/>
            </a:pPr>
            <a:r>
              <a:rPr lang="ru-RU" sz="2400" dirty="0"/>
              <a:t>Правильно задать вопрос от главного к зависимому слову.</a:t>
            </a:r>
          </a:p>
          <a:p>
            <a:pPr marL="342900" indent="-342900">
              <a:buAutoNum type="arabicPeriod"/>
            </a:pPr>
            <a:r>
              <a:rPr lang="ru-RU" sz="2400" dirty="0"/>
              <a:t>К какой части речи относится зависимое слово?</a:t>
            </a:r>
          </a:p>
          <a:p>
            <a:pPr marL="342900" indent="-342900">
              <a:buAutoNum type="arabicPeriod"/>
            </a:pPr>
            <a:r>
              <a:rPr lang="ru-RU" sz="2400" dirty="0"/>
              <a:t>Попробуйте изменить главное слово. Меняется ли при этом </a:t>
            </a:r>
          </a:p>
          <a:p>
            <a:pPr marL="342900" indent="-342900"/>
            <a:r>
              <a:rPr lang="ru-RU" sz="2400" dirty="0"/>
              <a:t>зависимое слово?</a:t>
            </a:r>
          </a:p>
          <a:p>
            <a:pPr marL="342900" indent="-342900"/>
            <a:r>
              <a:rPr lang="ru-RU" sz="2400" dirty="0"/>
              <a:t>6. Вспоминаем материал сегодняшнего урока и определяем </a:t>
            </a:r>
          </a:p>
          <a:p>
            <a:pPr marL="342900" indent="-342900"/>
            <a:r>
              <a:rPr lang="ru-RU" sz="2400" dirty="0"/>
              <a:t>вид связи слов в словосочетании.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95736" y="5445224"/>
            <a:ext cx="464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Давайте потренируемся!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48072"/>
          </a:xfrm>
        </p:spPr>
        <p:txBody>
          <a:bodyPr>
            <a:noAutofit/>
          </a:bodyPr>
          <a:lstStyle/>
          <a:p>
            <a:r>
              <a:rPr lang="ru-RU" sz="3600" dirty="0"/>
              <a:t>Упражнение 1.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772816"/>
            <a:ext cx="4042792" cy="4752528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/>
              <a:t>над осенним садом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бродил по дорожкам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плавно летят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макароны по-флотски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в каждом человеке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артист театра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читающий стихи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направился к дому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у моего друга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забавно рассказывал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5" y="980728"/>
            <a:ext cx="82809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Распределите словосочетания на три группы по видам подчинительной связи.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860032" y="1700808"/>
            <a:ext cx="4032448" cy="48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indent="-514350">
              <a:buFont typeface="+mj-lt"/>
              <a:buAutoNum type="arabicPeriod" startAt="11"/>
            </a:pPr>
            <a:r>
              <a:rPr lang="ru-RU" sz="2400" dirty="0" smtClean="0"/>
              <a:t>по </a:t>
            </a:r>
            <a:r>
              <a:rPr lang="ru-RU" sz="2400" dirty="0"/>
              <a:t>условиям игры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11"/>
              <a:tabLst/>
              <a:defRPr/>
            </a:pPr>
            <a:r>
              <a:rPr lang="ru-RU" sz="2400" dirty="0"/>
              <a:t>во втором классе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11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задумчиво смотрела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11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приехавший</a:t>
            </a:r>
            <a:r>
              <a:rPr kumimoji="0" lang="ru-RU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издалека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11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главной площади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11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шёл спотыкаясь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11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соседнем дворе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11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узнать у него</a:t>
            </a:r>
          </a:p>
          <a:p>
            <a:pPr marL="514350" indent="-514350">
              <a:spcBef>
                <a:spcPct val="20000"/>
              </a:spcBef>
              <a:buFont typeface="+mj-lt"/>
              <a:buAutoNum type="arabicPeriod" startAt="11"/>
            </a:pPr>
            <a:r>
              <a:rPr lang="ru-RU" sz="2400" dirty="0"/>
              <a:t>мои правила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11"/>
              <a:tabLst/>
              <a:defRPr/>
            </a:pPr>
            <a:r>
              <a:rPr lang="ru-RU" sz="2400" dirty="0"/>
              <a:t>двигался торопливо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ПРОВЕРИМ?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79388" y="908721"/>
          <a:ext cx="8713788" cy="573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45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045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045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01375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/>
                        <a:t>СОГЛАСОВАНИЕ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/>
                        <a:t>УПРАВЛЕНИЕ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/>
                        <a:t>ПРИМЫКАНИЕ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83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над осенним садом</a:t>
                      </a: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бродил по дорожкам</a:t>
                      </a: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плавно летят</a:t>
                      </a: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7325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 каждом </a:t>
                      </a:r>
                      <a:r>
                        <a:rPr kumimoji="0" lang="ru-RU" sz="2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человеке</a:t>
                      </a:r>
                      <a:endParaRPr kumimoji="0" lang="ru-RU" sz="20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артист театра</a:t>
                      </a: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макароны по-флотски</a:t>
                      </a: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783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 моего друга</a:t>
                      </a: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читающий стихи</a:t>
                      </a: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забавно рассказывал</a:t>
                      </a: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83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/>
                        <a:t>во втором классе</a:t>
                      </a:r>
                      <a:endParaRPr kumimoji="0" lang="ru-RU" sz="20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направился к дому</a:t>
                      </a: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задумчиво смотрела</a:t>
                      </a: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783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 главной площади</a:t>
                      </a: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/>
                        <a:t>забота о народе</a:t>
                      </a: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приехавший</a:t>
                      </a:r>
                      <a:r>
                        <a:rPr kumimoji="0" lang="ru-RU" sz="2000" b="1" i="1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издалека</a:t>
                      </a:r>
                      <a:endParaRPr kumimoji="0" lang="ru-RU" sz="20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783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 соседнем дворе</a:t>
                      </a: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/>
                        <a:t>по условиям игры</a:t>
                      </a: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/>
                        <a:t>шёл спотыкаясь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783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/>
                        <a:t>мои правила</a:t>
                      </a: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узнать у него</a:t>
                      </a: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/>
                        <a:t>двигался торопливо</a:t>
                      </a:r>
                      <a:endParaRPr kumimoji="0" lang="ru-RU" sz="24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5" name="Содержимое 2"/>
          <p:cNvSpPr txBox="1">
            <a:spLocks/>
          </p:cNvSpPr>
          <p:nvPr/>
        </p:nvSpPr>
        <p:spPr>
          <a:xfrm>
            <a:off x="2267744" y="4869160"/>
            <a:ext cx="4042792" cy="47525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0" y="2420888"/>
            <a:ext cx="4032448" cy="47525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11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4320480"/>
          </a:xfrm>
        </p:spPr>
        <p:txBody>
          <a:bodyPr>
            <a:normAutofit/>
          </a:bodyPr>
          <a:lstStyle/>
          <a:p>
            <a:r>
              <a:rPr lang="ru-RU" b="1" dirty="0"/>
              <a:t>Домашнее задание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Параграф </a:t>
            </a:r>
            <a:r>
              <a:rPr lang="ru-RU" dirty="0" smtClean="0"/>
              <a:t>8</a:t>
            </a:r>
            <a:r>
              <a:rPr lang="ru-RU" dirty="0" smtClean="0"/>
              <a:t> </a:t>
            </a:r>
            <a:r>
              <a:rPr lang="ru-RU" dirty="0"/>
              <a:t>:</a:t>
            </a:r>
            <a:r>
              <a:rPr lang="ru-RU" dirty="0" smtClean="0"/>
              <a:t> </a:t>
            </a:r>
            <a:r>
              <a:rPr lang="ru-RU" dirty="0"/>
              <a:t>учить материал</a:t>
            </a:r>
            <a:br>
              <a:rPr lang="ru-RU" dirty="0"/>
            </a:br>
            <a:r>
              <a:rPr lang="ru-RU" b="1" dirty="0"/>
              <a:t>Упражнение </a:t>
            </a:r>
            <a:r>
              <a:rPr lang="ru-RU" b="1" dirty="0" smtClean="0"/>
              <a:t> </a:t>
            </a:r>
            <a:r>
              <a:rPr lang="ru-RU" b="1" dirty="0" smtClean="0"/>
              <a:t>№95, №96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5" y="1340768"/>
            <a:ext cx="871120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До свидания!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Всем спасибо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за урок!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4000" i="1" dirty="0">
                <a:solidFill>
                  <a:schemeClr val="tx2">
                    <a:lumMod val="50000"/>
                  </a:schemeClr>
                </a:solidFill>
              </a:rPr>
              <a:t>Что мы уже знаем о словосочетании?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9592" y="1340768"/>
            <a:ext cx="74888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b="1" dirty="0">
                <a:latin typeface="+mj-lt"/>
              </a:rPr>
              <a:t>Словосочетание</a:t>
            </a:r>
            <a:r>
              <a:rPr lang="ru-RU" sz="3200" dirty="0">
                <a:latin typeface="+mj-lt"/>
              </a:rPr>
              <a:t> – это сочетание двух </a:t>
            </a:r>
          </a:p>
          <a:p>
            <a:pPr marL="342900" indent="-342900"/>
            <a:r>
              <a:rPr lang="ru-RU" sz="3200" dirty="0">
                <a:latin typeface="+mj-lt"/>
              </a:rPr>
              <a:t>САМОСТОЯТЕЛЬНЫХ слов, связанных по </a:t>
            </a:r>
          </a:p>
          <a:p>
            <a:pPr marL="342900" indent="-342900"/>
            <a:r>
              <a:rPr lang="ru-RU" sz="3200" dirty="0">
                <a:latin typeface="+mj-lt"/>
              </a:rPr>
              <a:t>СМЫСЛУ и ГРАММАТИЧЕСКИ.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99792" y="5733256"/>
            <a:ext cx="3749040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грамматическая связь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dirty="0"/>
              <a:t>(окончания, предлоги)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47664" y="2924944"/>
            <a:ext cx="59046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смысловая связь </a:t>
            </a:r>
          </a:p>
          <a:p>
            <a:pPr algn="ctr"/>
            <a:r>
              <a:rPr lang="ru-RU" sz="2400" dirty="0"/>
              <a:t>(вопрос от главного слова к зависимому)</a:t>
            </a:r>
          </a:p>
        </p:txBody>
      </p:sp>
      <p:grpSp>
        <p:nvGrpSpPr>
          <p:cNvPr id="46" name="Группа 45"/>
          <p:cNvGrpSpPr/>
          <p:nvPr/>
        </p:nvGrpSpPr>
        <p:grpSpPr>
          <a:xfrm>
            <a:off x="539552" y="4221088"/>
            <a:ext cx="8408063" cy="1211942"/>
            <a:chOff x="539552" y="4221088"/>
            <a:chExt cx="8408063" cy="1211942"/>
          </a:xfrm>
        </p:grpSpPr>
        <p:sp>
          <p:nvSpPr>
            <p:cNvPr id="25" name="TextBox 24"/>
            <p:cNvSpPr txBox="1"/>
            <p:nvPr/>
          </p:nvSpPr>
          <p:spPr>
            <a:xfrm>
              <a:off x="1691680" y="4221088"/>
              <a:ext cx="8966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i="1" dirty="0">
                  <a:solidFill>
                    <a:srgbClr val="FF0000"/>
                  </a:solidFill>
                </a:rPr>
                <a:t>Какой?</a:t>
              </a:r>
            </a:p>
          </p:txBody>
        </p:sp>
        <p:grpSp>
          <p:nvGrpSpPr>
            <p:cNvPr id="45" name="Группа 44"/>
            <p:cNvGrpSpPr/>
            <p:nvPr/>
          </p:nvGrpSpPr>
          <p:grpSpPr>
            <a:xfrm>
              <a:off x="539552" y="4581128"/>
              <a:ext cx="8408063" cy="851902"/>
              <a:chOff x="539552" y="4581128"/>
              <a:chExt cx="8408063" cy="851902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539552" y="4725144"/>
                <a:ext cx="319677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000" i="1" dirty="0"/>
                  <a:t>осенний день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4139952" y="4725144"/>
                <a:ext cx="480766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000" i="1" dirty="0"/>
                  <a:t>гулять по дорожкам</a:t>
                </a: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907704" y="4869160"/>
                <a:ext cx="504056" cy="504056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5868144" y="4869160"/>
                <a:ext cx="648072" cy="504056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8244408" y="4869160"/>
                <a:ext cx="648072" cy="504056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2771800" y="4581128"/>
                <a:ext cx="0" cy="28803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 стрелкой 15"/>
              <p:cNvCxnSpPr/>
              <p:nvPr/>
            </p:nvCxnSpPr>
            <p:spPr>
              <a:xfrm>
                <a:off x="1403648" y="4581128"/>
                <a:ext cx="0" cy="288032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 flipH="1">
                <a:off x="1403648" y="4581128"/>
                <a:ext cx="1368152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TextBox 22"/>
              <p:cNvSpPr txBox="1"/>
              <p:nvPr/>
            </p:nvSpPr>
            <p:spPr>
              <a:xfrm>
                <a:off x="2843808" y="4581128"/>
                <a:ext cx="2904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b="1" dirty="0" err="1"/>
                  <a:t>х</a:t>
                </a:r>
                <a:endParaRPr lang="ru-RU" b="1" dirty="0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4860032" y="4581128"/>
                <a:ext cx="2904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b="1" dirty="0" err="1"/>
                  <a:t>х</a:t>
                </a:r>
                <a:endParaRPr lang="ru-RU" b="1" dirty="0"/>
              </a:p>
            </p:txBody>
          </p:sp>
          <p:cxnSp>
            <p:nvCxnSpPr>
              <p:cNvPr id="26" name="Прямая соединительная линия 25"/>
              <p:cNvCxnSpPr/>
              <p:nvPr/>
            </p:nvCxnSpPr>
            <p:spPr>
              <a:xfrm flipH="1">
                <a:off x="5436096" y="4581128"/>
                <a:ext cx="1800200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 стрелкой 27"/>
              <p:cNvCxnSpPr/>
              <p:nvPr/>
            </p:nvCxnSpPr>
            <p:spPr>
              <a:xfrm>
                <a:off x="7236296" y="4581128"/>
                <a:ext cx="0" cy="288032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5436096" y="4581128"/>
                <a:ext cx="0" cy="28803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/>
            <p:cNvSpPr txBox="1"/>
            <p:nvPr/>
          </p:nvSpPr>
          <p:spPr>
            <a:xfrm>
              <a:off x="5940152" y="4221088"/>
              <a:ext cx="11116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i="1" dirty="0" smtClean="0">
                  <a:solidFill>
                    <a:srgbClr val="FF0000"/>
                  </a:solidFill>
                </a:rPr>
                <a:t>По чему</a:t>
              </a:r>
              <a:r>
                <a:rPr lang="ru-RU" b="1" i="1" dirty="0">
                  <a:solidFill>
                    <a:srgbClr val="FF0000"/>
                  </a:solidFill>
                </a:rPr>
                <a:t>?</a:t>
              </a:r>
            </a:p>
          </p:txBody>
        </p:sp>
      </p:grpSp>
      <p:sp>
        <p:nvSpPr>
          <p:cNvPr id="31" name="Стрелка вниз 30"/>
          <p:cNvSpPr/>
          <p:nvPr/>
        </p:nvSpPr>
        <p:spPr>
          <a:xfrm>
            <a:off x="1979712" y="3789040"/>
            <a:ext cx="288032" cy="3303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6228184" y="3789040"/>
            <a:ext cx="288032" cy="3303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5220072" y="5373216"/>
            <a:ext cx="576064" cy="504056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 flipV="1">
            <a:off x="2483768" y="5445224"/>
            <a:ext cx="1080120" cy="43204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5220072" y="5373216"/>
            <a:ext cx="2952328" cy="504056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7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5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25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25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7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4000" i="1" dirty="0">
                <a:solidFill>
                  <a:schemeClr val="tx2">
                    <a:lumMod val="50000"/>
                  </a:schemeClr>
                </a:solidFill>
              </a:rPr>
              <a:t>Что мы уже знаем о словосочетании?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9592" y="1340768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3200" dirty="0">
                <a:solidFill>
                  <a:srgbClr val="FF0000"/>
                </a:solidFill>
                <a:latin typeface="+mj-lt"/>
              </a:rPr>
              <a:t>2. Не являются словосочетаниями: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9592" y="2204864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  Самостоятельное слово с предлогом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67544" y="2852936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/>
              <a:t>Около дома; возле леса; из-за облака; перед ним</a:t>
            </a:r>
            <a:endParaRPr lang="ru-RU" sz="2400" i="1" dirty="0"/>
          </a:p>
        </p:txBody>
      </p:sp>
      <p:sp>
        <p:nvSpPr>
          <p:cNvPr id="34" name="TextBox 33"/>
          <p:cNvSpPr txBox="1"/>
          <p:nvPr/>
        </p:nvSpPr>
        <p:spPr>
          <a:xfrm>
            <a:off x="467544" y="3501008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  Грамматическая основа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(это предложение!) 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7544" y="4149080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/>
              <a:t>Небо прояснилось; дом построен; девушка красива</a:t>
            </a:r>
            <a:endParaRPr lang="ru-RU" sz="2400" i="1" dirty="0"/>
          </a:p>
        </p:txBody>
      </p:sp>
      <p:sp>
        <p:nvSpPr>
          <p:cNvPr id="38" name="TextBox 37"/>
          <p:cNvSpPr txBox="1"/>
          <p:nvPr/>
        </p:nvSpPr>
        <p:spPr>
          <a:xfrm>
            <a:off x="539552" y="5085184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  Однородные члены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(равнозначные слова)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39552" y="5517232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/>
              <a:t>Большой и дружный; девушки и юноши; пели, играли</a:t>
            </a:r>
            <a:endParaRPr lang="ru-RU" sz="2400" i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33" grpId="0"/>
      <p:bldP spid="34" grpId="0"/>
      <p:bldP spid="37" grpId="0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4000" i="1" dirty="0">
                <a:solidFill>
                  <a:schemeClr val="tx2">
                    <a:lumMod val="50000"/>
                  </a:schemeClr>
                </a:solidFill>
              </a:rPr>
              <a:t>Что мы уже знаем о словосочетании?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9592" y="1340768"/>
            <a:ext cx="74888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ru-RU" sz="3200" dirty="0">
                <a:latin typeface="+mj-lt"/>
              </a:rPr>
              <a:t>3. </a:t>
            </a:r>
            <a:r>
              <a:rPr lang="ru-RU" sz="3200" b="1" dirty="0">
                <a:latin typeface="+mj-lt"/>
              </a:rPr>
              <a:t>По главному слову </a:t>
            </a:r>
            <a:r>
              <a:rPr lang="ru-RU" sz="3200" dirty="0">
                <a:latin typeface="+mj-lt"/>
              </a:rPr>
              <a:t>словосочетания бывают: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5576" y="2924944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ИМЕННЫЕ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95536" y="3573016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/>
              <a:t>первый </a:t>
            </a:r>
            <a:r>
              <a:rPr lang="ru-RU" sz="2400" b="1" i="1" dirty="0"/>
              <a:t>снег</a:t>
            </a:r>
          </a:p>
          <a:p>
            <a:r>
              <a:rPr lang="ru-RU" sz="2400" i="1" dirty="0"/>
              <a:t>брусничный </a:t>
            </a:r>
            <a:r>
              <a:rPr lang="ru-RU" sz="2400" b="1" i="1" dirty="0"/>
              <a:t>лист</a:t>
            </a:r>
          </a:p>
          <a:p>
            <a:r>
              <a:rPr lang="ru-RU" sz="2400" i="1" dirty="0"/>
              <a:t>решаемая </a:t>
            </a:r>
            <a:r>
              <a:rPr lang="ru-RU" sz="2400" b="1" i="1" dirty="0"/>
              <a:t>задача</a:t>
            </a:r>
            <a:endParaRPr lang="ru-RU" sz="20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3491880" y="422108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НАРЕЧНЫЕ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2160" y="2924944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ГЛАГОЛЬНЫЕ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19664" y="3645024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/>
              <a:t>быстро </a:t>
            </a:r>
            <a:r>
              <a:rPr lang="ru-RU" sz="2400" b="1" i="1" dirty="0"/>
              <a:t>устал</a:t>
            </a:r>
          </a:p>
          <a:p>
            <a:r>
              <a:rPr lang="ru-RU" sz="2400" b="1" i="1" dirty="0"/>
              <a:t>вернулся</a:t>
            </a:r>
            <a:r>
              <a:rPr lang="ru-RU" sz="2400" i="1" dirty="0"/>
              <a:t> назад</a:t>
            </a:r>
          </a:p>
          <a:p>
            <a:r>
              <a:rPr lang="ru-RU" sz="2400" b="1" i="1" dirty="0"/>
              <a:t>написав </a:t>
            </a:r>
            <a:r>
              <a:rPr lang="ru-RU" sz="2400" i="1" dirty="0"/>
              <a:t>сочинение</a:t>
            </a:r>
            <a:endParaRPr lang="ru-RU" sz="20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3491880" y="5013176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/>
              <a:t>очень </a:t>
            </a:r>
            <a:r>
              <a:rPr lang="ru-RU" sz="2400" b="1" i="1" dirty="0"/>
              <a:t>недолго</a:t>
            </a:r>
          </a:p>
          <a:p>
            <a:r>
              <a:rPr lang="ru-RU" sz="2400" i="1" dirty="0"/>
              <a:t>по-настоящему </a:t>
            </a:r>
            <a:r>
              <a:rPr lang="ru-RU" sz="2400" b="1" i="1" dirty="0"/>
              <a:t>грустно</a:t>
            </a:r>
          </a:p>
          <a:p>
            <a:r>
              <a:rPr lang="ru-RU" sz="2400" i="1" dirty="0"/>
              <a:t>слишком </a:t>
            </a:r>
            <a:r>
              <a:rPr lang="ru-RU" sz="2400" b="1" i="1" dirty="0"/>
              <a:t>дорого</a:t>
            </a:r>
            <a:endParaRPr lang="ru-RU" sz="2000" b="1" i="1" dirty="0"/>
          </a:p>
        </p:txBody>
      </p:sp>
      <p:cxnSp>
        <p:nvCxnSpPr>
          <p:cNvPr id="17" name="Прямая со стрелкой 16"/>
          <p:cNvCxnSpPr>
            <a:stCxn id="3" idx="2"/>
          </p:cNvCxnSpPr>
          <p:nvPr/>
        </p:nvCxnSpPr>
        <p:spPr>
          <a:xfrm>
            <a:off x="4644008" y="2417986"/>
            <a:ext cx="0" cy="187511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2267744" y="2348880"/>
            <a:ext cx="2160240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932040" y="2348880"/>
            <a:ext cx="2088232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39" grpId="0"/>
      <p:bldP spid="10" grpId="0"/>
      <p:bldP spid="12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мы узнаем сегодня?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200" i="1" dirty="0" smtClean="0"/>
              <a:t>растущий клен</a:t>
            </a:r>
            <a:endParaRPr lang="ru-RU" sz="3200" dirty="0" smtClean="0"/>
          </a:p>
          <a:p>
            <a:r>
              <a:rPr lang="ru-RU" sz="3200" i="1" dirty="0" smtClean="0"/>
              <a:t>отказаться от поездки</a:t>
            </a:r>
            <a:endParaRPr lang="ru-RU" sz="3200" dirty="0" smtClean="0"/>
          </a:p>
          <a:p>
            <a:r>
              <a:rPr lang="ru-RU" sz="3200" i="1" dirty="0" smtClean="0"/>
              <a:t>говорил быстро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Чем похожи и чем различаются данные пары слов? Как соединяются слова друг с другом? Можно назвать это соединение произвольным?  Равноправны ли эти словосочетания?.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 Новый материал!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1412776"/>
            <a:ext cx="759021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Подчинительная связь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– это связь, при которой </a:t>
            </a:r>
          </a:p>
          <a:p>
            <a:pPr algn="ctr"/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одно слово зависит от другого.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2924944"/>
            <a:ext cx="26646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СОГЛАСОВАНИЕ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19872" y="3645024"/>
            <a:ext cx="22341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УПРАВЛЕНИЕ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28184" y="2924944"/>
            <a:ext cx="2491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ПРИМЫКАНИЕ</a:t>
            </a:r>
          </a:p>
        </p:txBody>
      </p:sp>
      <p:pic>
        <p:nvPicPr>
          <p:cNvPr id="9" name="Содержимое 8" descr="Friendship-PNG-Phot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284984"/>
            <a:ext cx="2016224" cy="2016224"/>
          </a:xfrm>
          <a:prstGeom prst="rect">
            <a:avLst/>
          </a:prstGeom>
        </p:spPr>
      </p:pic>
      <p:pic>
        <p:nvPicPr>
          <p:cNvPr id="10" name="Содержимое 10" descr="Business-Relationshi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4345518"/>
            <a:ext cx="3185353" cy="2025885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3501008"/>
            <a:ext cx="2043485" cy="204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СОГЛАСОВАНИЕ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268760"/>
            <a:ext cx="84301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такой вид подчинительной связи, при которой зависимое </a:t>
            </a:r>
          </a:p>
          <a:p>
            <a:pPr algn="ctr"/>
            <a:r>
              <a:rPr lang="ru-RU" sz="2400" dirty="0"/>
              <a:t>слово стоит в той же форме (род, число, падеж), что и главное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2564904"/>
            <a:ext cx="28809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кленовый  </a:t>
            </a:r>
            <a:r>
              <a:rPr lang="ru-RU" sz="3200" b="1" dirty="0"/>
              <a:t>лист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2636912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55576" y="3212976"/>
            <a:ext cx="34579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кленовые  </a:t>
            </a:r>
            <a:r>
              <a:rPr lang="ru-RU" sz="3200" b="1" dirty="0"/>
              <a:t>листья</a:t>
            </a:r>
            <a:r>
              <a:rPr lang="ru-RU" sz="3200" dirty="0"/>
              <a:t>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5576" y="3861048"/>
            <a:ext cx="41312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на кленовых  </a:t>
            </a:r>
            <a:r>
              <a:rPr lang="ru-RU" sz="3200" b="1" dirty="0"/>
              <a:t>листьях</a:t>
            </a:r>
            <a:r>
              <a:rPr lang="ru-RU" sz="3200" dirty="0"/>
              <a:t>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95736" y="3356992"/>
            <a:ext cx="504056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699792" y="3933056"/>
            <a:ext cx="504056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004048" y="2564904"/>
            <a:ext cx="3614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Им. п., ед.ч., м.р.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048" y="3212976"/>
            <a:ext cx="3614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Им. п., мн.ч.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004048" y="3861048"/>
            <a:ext cx="3614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Пр. п., мн.ч.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55576" y="4509120"/>
            <a:ext cx="34245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с кленового  </a:t>
            </a:r>
            <a:r>
              <a:rPr lang="ru-RU" sz="3200" b="1" dirty="0"/>
              <a:t>листа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04048" y="4509120"/>
            <a:ext cx="3614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Р.п., ед.ч., м.р.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11760" y="4653136"/>
            <a:ext cx="57606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79512" y="5301208"/>
            <a:ext cx="9080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/>
              <a:t>Что происходит с зависимым словом, когда мы изменяем главное?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5949280"/>
            <a:ext cx="86919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Оно встаёт в ту же форму, что и главное, т.е. СОГЛАСУЕТСЯ с ним.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  <p:bldP spid="8" grpId="0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 animBg="1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 СОГЛАСОВАНИЕ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1988840"/>
            <a:ext cx="4040188" cy="639762"/>
          </a:xfrm>
        </p:spPr>
        <p:txBody>
          <a:bodyPr/>
          <a:lstStyle/>
          <a:p>
            <a:pPr algn="ctr"/>
            <a:r>
              <a:rPr lang="ru-RU" dirty="0"/>
              <a:t>ГЛАВНОЕ СЛОВО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55369" y="1988840"/>
            <a:ext cx="4041775" cy="639762"/>
          </a:xfrm>
        </p:spPr>
        <p:txBody>
          <a:bodyPr/>
          <a:lstStyle/>
          <a:p>
            <a:pPr algn="ctr"/>
            <a:r>
              <a:rPr lang="ru-RU" dirty="0"/>
              <a:t>ЗАВИСИМОЕ СЛОВО</a:t>
            </a:r>
          </a:p>
        </p:txBody>
      </p:sp>
      <p:sp>
        <p:nvSpPr>
          <p:cNvPr id="15" name="Содержимое 14"/>
          <p:cNvSpPr>
            <a:spLocks noGrp="1"/>
          </p:cNvSpPr>
          <p:nvPr>
            <p:ph sz="half" idx="2"/>
          </p:nvPr>
        </p:nvSpPr>
        <p:spPr>
          <a:xfrm>
            <a:off x="539552" y="3356992"/>
            <a:ext cx="3538736" cy="72008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/>
              <a:t>СУЩЕСТВИТЕЛЬНОЕ</a:t>
            </a:r>
          </a:p>
        </p:txBody>
      </p:sp>
      <p:sp>
        <p:nvSpPr>
          <p:cNvPr id="16" name="Содержимое 15"/>
          <p:cNvSpPr>
            <a:spLocks noGrp="1"/>
          </p:cNvSpPr>
          <p:nvPr>
            <p:ph sz="half" idx="4"/>
          </p:nvPr>
        </p:nvSpPr>
        <p:spPr>
          <a:xfrm>
            <a:off x="5508104" y="3356992"/>
            <a:ext cx="3034680" cy="187220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прилагательное</a:t>
            </a:r>
          </a:p>
          <a:p>
            <a:r>
              <a:rPr lang="ru-RU" dirty="0"/>
              <a:t>причастие</a:t>
            </a:r>
          </a:p>
          <a:p>
            <a:r>
              <a:rPr lang="ru-RU" dirty="0"/>
              <a:t>местоимения </a:t>
            </a:r>
          </a:p>
          <a:p>
            <a:r>
              <a:rPr lang="ru-RU" dirty="0"/>
              <a:t>числительные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18048" y="1938511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Х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843808" y="1916832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843808" y="1916832"/>
            <a:ext cx="367240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6516216" y="1916832"/>
            <a:ext cx="0" cy="28803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707904" y="1340768"/>
            <a:ext cx="20809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Какой? Чей?</a:t>
            </a:r>
          </a:p>
        </p:txBody>
      </p:sp>
      <p:sp>
        <p:nvSpPr>
          <p:cNvPr id="31" name="Стрелка вниз 30"/>
          <p:cNvSpPr/>
          <p:nvPr/>
        </p:nvSpPr>
        <p:spPr>
          <a:xfrm>
            <a:off x="1979712" y="2636912"/>
            <a:ext cx="216024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6444208" y="2636912"/>
            <a:ext cx="216024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899592" y="4005064"/>
            <a:ext cx="314348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Например:</a:t>
            </a:r>
          </a:p>
          <a:p>
            <a:r>
              <a:rPr lang="ru-RU" sz="2800" i="1" dirty="0">
                <a:solidFill>
                  <a:schemeClr val="tx2">
                    <a:lumMod val="50000"/>
                  </a:schemeClr>
                </a:solidFill>
              </a:rPr>
              <a:t>тоскующий </a:t>
            </a: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друг</a:t>
            </a:r>
          </a:p>
          <a:p>
            <a:r>
              <a:rPr lang="ru-RU" sz="2800" i="1" dirty="0">
                <a:solidFill>
                  <a:schemeClr val="tx2">
                    <a:lumMod val="50000"/>
                  </a:schemeClr>
                </a:solidFill>
              </a:rPr>
              <a:t>дорогой </a:t>
            </a: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подарок</a:t>
            </a:r>
          </a:p>
          <a:p>
            <a:r>
              <a:rPr lang="ru-RU" sz="2800" i="1" dirty="0">
                <a:solidFill>
                  <a:schemeClr val="tx2">
                    <a:lumMod val="50000"/>
                  </a:schemeClr>
                </a:solidFill>
              </a:rPr>
              <a:t>мамина </a:t>
            </a: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косынка</a:t>
            </a:r>
          </a:p>
          <a:p>
            <a:r>
              <a:rPr lang="ru-RU" sz="2800" i="1" dirty="0">
                <a:solidFill>
                  <a:schemeClr val="tx2">
                    <a:lumMod val="50000"/>
                  </a:schemeClr>
                </a:solidFill>
              </a:rPr>
              <a:t>твои </a:t>
            </a: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успехи</a:t>
            </a:r>
          </a:p>
          <a:p>
            <a:r>
              <a:rPr lang="ru-RU" sz="2800" i="1" dirty="0">
                <a:solidFill>
                  <a:schemeClr val="tx2">
                    <a:lumMod val="50000"/>
                  </a:schemeClr>
                </a:solidFill>
              </a:rPr>
              <a:t>на седьмом </a:t>
            </a: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этаже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15" grpId="0" build="p"/>
      <p:bldP spid="16" grpId="0" build="p"/>
      <p:bldP spid="18" grpId="0"/>
      <p:bldP spid="30" grpId="0"/>
      <p:bldP spid="31" grpId="0" animBg="1"/>
      <p:bldP spid="32" grpId="0" animBg="1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УПРАВЛЕНИЕ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19" y="1052736"/>
            <a:ext cx="87129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такой вид подчинительной связи, при которой зависимое </a:t>
            </a:r>
          </a:p>
          <a:p>
            <a:pPr algn="ctr"/>
            <a:r>
              <a:rPr lang="ru-RU" sz="2400" dirty="0"/>
              <a:t>слово ставится в таком падеже, </a:t>
            </a:r>
            <a:endParaRPr lang="ru-RU" sz="2400" dirty="0" smtClean="0"/>
          </a:p>
          <a:p>
            <a:pPr algn="ctr"/>
            <a:r>
              <a:rPr lang="ru-RU" sz="2400" dirty="0" smtClean="0"/>
              <a:t>который </a:t>
            </a:r>
            <a:r>
              <a:rPr lang="ru-RU" sz="2400" dirty="0"/>
              <a:t>требуется главным словом,</a:t>
            </a:r>
          </a:p>
          <a:p>
            <a:pPr algn="ctr"/>
            <a:r>
              <a:rPr lang="ru-RU" sz="2400" dirty="0"/>
              <a:t>т.е. главное слово УПРАВЛЯЕТ падежом зависимого слова.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2564904"/>
            <a:ext cx="3762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пишет</a:t>
            </a:r>
            <a:r>
              <a:rPr lang="ru-RU" sz="3200" dirty="0"/>
              <a:t> (что?) письмо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3212976"/>
            <a:ext cx="37316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рисуя</a:t>
            </a:r>
            <a:r>
              <a:rPr lang="ru-RU" sz="3200" dirty="0"/>
              <a:t> (чем?) кистью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5576" y="3861048"/>
            <a:ext cx="36028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лучи</a:t>
            </a:r>
            <a:r>
              <a:rPr lang="ru-RU" sz="3200" dirty="0"/>
              <a:t> (чего?) солнца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660232" y="2564904"/>
            <a:ext cx="1958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>
                <a:solidFill>
                  <a:prstClr val="black"/>
                </a:solidFill>
              </a:rPr>
              <a:t>Вин.п</a:t>
            </a:r>
            <a:r>
              <a:rPr lang="ru-RU" sz="3200" dirty="0">
                <a:solidFill>
                  <a:prstClr val="black"/>
                </a:solidFill>
              </a:rPr>
              <a:t>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660232" y="3212976"/>
            <a:ext cx="1958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>
                <a:solidFill>
                  <a:prstClr val="black"/>
                </a:solidFill>
              </a:rPr>
              <a:t>Тв.п</a:t>
            </a:r>
            <a:r>
              <a:rPr lang="ru-RU" sz="3200" dirty="0">
                <a:solidFill>
                  <a:prstClr val="black"/>
                </a:solidFill>
              </a:rPr>
              <a:t>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660232" y="3861048"/>
            <a:ext cx="1958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>
                <a:solidFill>
                  <a:prstClr val="black"/>
                </a:solidFill>
              </a:rPr>
              <a:t>Род.п</a:t>
            </a:r>
            <a:r>
              <a:rPr lang="ru-RU" sz="3200" dirty="0">
                <a:solidFill>
                  <a:prstClr val="black"/>
                </a:solidFill>
              </a:rPr>
              <a:t>.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55576" y="4509120"/>
            <a:ext cx="5059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отправивший</a:t>
            </a:r>
            <a:r>
              <a:rPr lang="ru-RU" sz="3200" dirty="0"/>
              <a:t> (кому?) другу</a:t>
            </a:r>
            <a:endParaRPr lang="ru-RU" sz="32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660232" y="4509120"/>
            <a:ext cx="1958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>
                <a:solidFill>
                  <a:prstClr val="black"/>
                </a:solidFill>
              </a:rPr>
              <a:t>Дат.п</a:t>
            </a:r>
            <a:r>
              <a:rPr lang="ru-RU" sz="3200" dirty="0">
                <a:solidFill>
                  <a:prstClr val="black"/>
                </a:solidFill>
              </a:rPr>
              <a:t>.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67544" y="5517232"/>
            <a:ext cx="868782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/>
              <a:t>Попробуйте изменить главное слово (пишу, пишешь, пишем…) </a:t>
            </a:r>
          </a:p>
          <a:p>
            <a:r>
              <a:rPr lang="ru-RU" sz="2800" i="1" dirty="0"/>
              <a:t>Меняется ли зависимое слово?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421</TotalTime>
  <Words>796</Words>
  <Application>Microsoft Office PowerPoint</Application>
  <PresentationFormat>Экран (4:3)</PresentationFormat>
  <Paragraphs>201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Справедливость</vt:lpstr>
      <vt:lpstr>Виды связи слов  в словосочетании</vt:lpstr>
      <vt:lpstr>Что мы уже знаем о словосочетании?</vt:lpstr>
      <vt:lpstr>Что мы уже знаем о словосочетании?</vt:lpstr>
      <vt:lpstr>Что мы уже знаем о словосочетании?</vt:lpstr>
      <vt:lpstr>Что мы узнаем сегодня?</vt:lpstr>
      <vt:lpstr> Новый материал!</vt:lpstr>
      <vt:lpstr>СОГЛАСОВАНИЕ</vt:lpstr>
      <vt:lpstr> СОГЛАСОВАНИЕ</vt:lpstr>
      <vt:lpstr>УПРАВЛЕНИЕ</vt:lpstr>
      <vt:lpstr> УПРАВЛЕНИЕ</vt:lpstr>
      <vt:lpstr>ПРИМЫКАНИЕ</vt:lpstr>
      <vt:lpstr>ПРИМЫКАНИЕ</vt:lpstr>
      <vt:lpstr>Слайд 13</vt:lpstr>
      <vt:lpstr>Как определить вид связи в словосочетании?</vt:lpstr>
      <vt:lpstr>Упражнение 1.</vt:lpstr>
      <vt:lpstr>ПРОВЕРИМ?</vt:lpstr>
      <vt:lpstr>Домашнее задание  Параграф 8 : учить материал Упражнение  №95, №96 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связи слов  в словосочетании</dc:title>
  <dc:creator>Admin</dc:creator>
  <cp:lastModifiedBy>Оля</cp:lastModifiedBy>
  <cp:revision>46</cp:revision>
  <dcterms:created xsi:type="dcterms:W3CDTF">2020-10-17T07:18:20Z</dcterms:created>
  <dcterms:modified xsi:type="dcterms:W3CDTF">2022-04-10T04:23:19Z</dcterms:modified>
</cp:coreProperties>
</file>