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7"/>
  </p:notesMasterIdLst>
  <p:sldIdLst>
    <p:sldId id="313" r:id="rId2"/>
    <p:sldId id="257" r:id="rId3"/>
    <p:sldId id="321" r:id="rId4"/>
    <p:sldId id="335" r:id="rId5"/>
    <p:sldId id="272" r:id="rId6"/>
    <p:sldId id="292" r:id="rId7"/>
    <p:sldId id="331" r:id="rId8"/>
    <p:sldId id="333" r:id="rId9"/>
    <p:sldId id="262" r:id="rId10"/>
    <p:sldId id="327" r:id="rId11"/>
    <p:sldId id="311" r:id="rId12"/>
    <p:sldId id="264" r:id="rId13"/>
    <p:sldId id="322" r:id="rId14"/>
    <p:sldId id="316" r:id="rId15"/>
    <p:sldId id="294" r:id="rId16"/>
    <p:sldId id="295" r:id="rId17"/>
    <p:sldId id="323" r:id="rId18"/>
    <p:sldId id="325" r:id="rId19"/>
    <p:sldId id="326" r:id="rId20"/>
    <p:sldId id="297" r:id="rId21"/>
    <p:sldId id="319" r:id="rId22"/>
    <p:sldId id="296" r:id="rId23"/>
    <p:sldId id="301" r:id="rId24"/>
    <p:sldId id="298" r:id="rId25"/>
    <p:sldId id="306" r:id="rId26"/>
    <p:sldId id="332" r:id="rId27"/>
    <p:sldId id="303" r:id="rId28"/>
    <p:sldId id="328" r:id="rId29"/>
    <p:sldId id="312" r:id="rId30"/>
    <p:sldId id="315" r:id="rId31"/>
    <p:sldId id="337" r:id="rId32"/>
    <p:sldId id="338" r:id="rId33"/>
    <p:sldId id="336" r:id="rId34"/>
    <p:sldId id="334" r:id="rId35"/>
    <p:sldId id="31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DF6DC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2292" autoAdjust="0"/>
    <p:restoredTop sz="94660"/>
  </p:normalViewPr>
  <p:slideViewPr>
    <p:cSldViewPr>
      <p:cViewPr>
        <p:scale>
          <a:sx n="85" d="100"/>
          <a:sy n="85" d="100"/>
        </p:scale>
        <p:origin x="-462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C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1;&#1080;&#1089;&#1090;%20Microsoft%20Office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C\Desktop\&#1051;&#1080;&#1089;&#1090;%20Microsoft%20Office%20Exce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C\Desktop\&#1051;&#1080;&#1089;&#1090;%20Microsoft%20Office%20Exce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5934072472678971E-2"/>
          <c:y val="0.53832001908853455"/>
          <c:w val="0.9005562717758383"/>
          <c:h val="0.37336616559295233"/>
        </c:manualLayout>
      </c:layout>
      <c:pie3DChart>
        <c:varyColors val="1"/>
        <c:ser>
          <c:idx val="0"/>
          <c:order val="0"/>
          <c:tx>
            <c:strRef>
              <c:f>Лист1!$C$7</c:f>
              <c:strCache>
                <c:ptCount val="1"/>
                <c:pt idx="0">
                  <c:v>начало работы</c:v>
                </c:pt>
              </c:strCache>
            </c:strRef>
          </c:tx>
          <c:explosion val="25"/>
          <c:dLbls>
            <c:showPercent val="1"/>
          </c:dLbls>
          <c:cat>
            <c:multiLvlStrRef>
              <c:f>Лист1!$D$5:$F$6</c:f>
              <c:multiLvlStrCache>
                <c:ptCount val="2"/>
                <c:lvl>
                  <c:pt idx="0">
                    <c:v>средний уровень</c:v>
                  </c:pt>
                  <c:pt idx="1">
                    <c:v>низкий уровень</c:v>
                  </c:pt>
                </c:lvl>
                <c:lvl>
                  <c:pt idx="0">
                    <c:v>зрительно-пространственное восприятие</c:v>
                  </c:pt>
                </c:lvl>
              </c:multiLvlStrCache>
            </c:multiLvlStrRef>
          </c:cat>
          <c:val>
            <c:numRef>
              <c:f>Лист1!$D$7:$F$7</c:f>
              <c:numCache>
                <c:formatCode>0%</c:formatCode>
                <c:ptCount val="3"/>
                <c:pt idx="0">
                  <c:v>0.67000000000001392</c:v>
                </c:pt>
                <c:pt idx="1">
                  <c:v>0.33000000000000634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2"/>
        <c:delete val="1"/>
      </c:legendEntry>
      <c:layout>
        <c:manualLayout>
          <c:xMode val="edge"/>
          <c:yMode val="edge"/>
          <c:x val="5.7994010194569512E-2"/>
          <c:y val="0.1603153424003872"/>
          <c:w val="0.88401171516029065"/>
          <c:h val="0.24328488639499829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42612579790101973"/>
          <c:w val="1"/>
          <c:h val="0.49868449223303934"/>
        </c:manualLayout>
      </c:layout>
      <c:pie3DChart>
        <c:varyColors val="1"/>
        <c:ser>
          <c:idx val="0"/>
          <c:order val="0"/>
          <c:tx>
            <c:strRef>
              <c:f>Лист1!$C$13</c:f>
              <c:strCache>
                <c:ptCount val="1"/>
                <c:pt idx="0">
                  <c:v>начало работы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9.4695491307865212E-2"/>
                  <c:y val="2.2016318957109961E-2"/>
                </c:manualLayout>
              </c:layout>
              <c:showPercent val="1"/>
            </c:dLbl>
            <c:showPercent val="1"/>
            <c:showLeaderLines val="1"/>
          </c:dLbls>
          <c:cat>
            <c:multiLvlStrRef>
              <c:f>Лист1!$D$11:$F$12</c:f>
              <c:multiLvlStrCache>
                <c:ptCount val="2"/>
                <c:lvl>
                  <c:pt idx="0">
                    <c:v>средний уровень</c:v>
                  </c:pt>
                  <c:pt idx="1">
                    <c:v>низкий уровень</c:v>
                  </c:pt>
                </c:lvl>
                <c:lvl>
                  <c:pt idx="0">
                    <c:v>моторика и графические умения</c:v>
                  </c:pt>
                </c:lvl>
              </c:multiLvlStrCache>
            </c:multiLvlStrRef>
          </c:cat>
          <c:val>
            <c:numRef>
              <c:f>Лист1!$D$13:$F$13</c:f>
              <c:numCache>
                <c:formatCode>0%</c:formatCode>
                <c:ptCount val="3"/>
                <c:pt idx="0">
                  <c:v>0.58000000000000007</c:v>
                </c:pt>
                <c:pt idx="1">
                  <c:v>0.42000000000000032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2"/>
        <c:delete val="1"/>
      </c:legendEntry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multiLvlStrRef>
              <c:f>Лист1!$J$4:$K$5</c:f>
              <c:multiLvlStrCache>
                <c:ptCount val="2"/>
                <c:lvl>
                  <c:pt idx="0">
                    <c:v>Средний</c:v>
                  </c:pt>
                  <c:pt idx="1">
                    <c:v>Низкий</c:v>
                  </c:pt>
                </c:lvl>
                <c:lvl>
                  <c:pt idx="0">
                    <c:v>Констатирующий этап</c:v>
                  </c:pt>
                </c:lvl>
              </c:multiLvlStrCache>
            </c:multiLvlStrRef>
          </c:cat>
          <c:val>
            <c:numRef>
              <c:f>Лист1!$J$6:$K$6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rgbClr val="00B050"/>
                </a:solidFill>
              </a:rPr>
              <a:t>Результаты</a:t>
            </a:r>
            <a:r>
              <a:rPr lang="ru-RU" sz="1600" baseline="0" dirty="0">
                <a:solidFill>
                  <a:srgbClr val="00B050"/>
                </a:solidFill>
              </a:rPr>
              <a:t> </a:t>
            </a:r>
            <a:r>
              <a:rPr lang="ru-RU" sz="1600" baseline="0" dirty="0" smtClean="0">
                <a:solidFill>
                  <a:srgbClr val="00B050"/>
                </a:solidFill>
              </a:rPr>
              <a:t>итогового </a:t>
            </a:r>
            <a:r>
              <a:rPr lang="ru-RU" sz="1600" baseline="0" dirty="0">
                <a:solidFill>
                  <a:srgbClr val="00B050"/>
                </a:solidFill>
              </a:rPr>
              <a:t>этапа</a:t>
            </a:r>
            <a:endParaRPr lang="ru-RU" sz="1600" dirty="0">
              <a:solidFill>
                <a:srgbClr val="00B050"/>
              </a:solidFill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50235749102789951"/>
          <c:w val="0.95955290954484351"/>
          <c:h val="0.40496523648829613"/>
        </c:manualLayout>
      </c:layout>
      <c:pie3DChart>
        <c:varyColors val="1"/>
        <c:ser>
          <c:idx val="0"/>
          <c:order val="0"/>
          <c:tx>
            <c:strRef>
              <c:f>Лист1!$C$20</c:f>
              <c:strCache>
                <c:ptCount val="1"/>
                <c:pt idx="0">
                  <c:v>конец работы</c:v>
                </c:pt>
              </c:strCache>
            </c:strRef>
          </c:tx>
          <c:explosion val="25"/>
          <c:dLbls>
            <c:showPercent val="1"/>
          </c:dLbls>
          <c:cat>
            <c:multiLvlStrRef>
              <c:f>Лист1!$D$18:$F$19</c:f>
              <c:multiLvlStrCache>
                <c:ptCount val="2"/>
                <c:lvl>
                  <c:pt idx="0">
                    <c:v>средний уровень</c:v>
                  </c:pt>
                  <c:pt idx="1">
                    <c:v>высокий уровень</c:v>
                  </c:pt>
                </c:lvl>
                <c:lvl>
                  <c:pt idx="0">
                    <c:v>зрительно-пространственное восприятие</c:v>
                  </c:pt>
                </c:lvl>
              </c:multiLvlStrCache>
            </c:multiLvlStrRef>
          </c:cat>
          <c:val>
            <c:numRef>
              <c:f>Лист1!$D$20:$F$20</c:f>
              <c:numCache>
                <c:formatCode>0%</c:formatCode>
                <c:ptCount val="3"/>
                <c:pt idx="0">
                  <c:v>0.58000000000000007</c:v>
                </c:pt>
                <c:pt idx="1">
                  <c:v>0.42000000000000032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baseline="0" dirty="0">
                <a:solidFill>
                  <a:srgbClr val="00B050"/>
                </a:solidFill>
              </a:rPr>
              <a:t>Результаты </a:t>
            </a:r>
            <a:r>
              <a:rPr lang="ru-RU" sz="1600" b="1" i="0" baseline="0" dirty="0" smtClean="0">
                <a:solidFill>
                  <a:srgbClr val="00B050"/>
                </a:solidFill>
              </a:rPr>
              <a:t>итогового  </a:t>
            </a:r>
            <a:r>
              <a:rPr lang="ru-RU" sz="1600" b="1" i="0" baseline="0" dirty="0">
                <a:solidFill>
                  <a:srgbClr val="00B050"/>
                </a:solidFill>
              </a:rPr>
              <a:t>этапа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 dirty="0"/>
          </a:p>
        </c:rich>
      </c:tx>
      <c:layout>
        <c:manualLayout>
          <c:xMode val="edge"/>
          <c:yMode val="edge"/>
          <c:x val="0.15160450944316495"/>
          <c:y val="4.9717478736614584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9.3055521553845152E-2"/>
          <c:y val="0.50563850303767743"/>
          <c:w val="0.90694444444445521"/>
          <c:h val="0.42680122170645585"/>
        </c:manualLayout>
      </c:layout>
      <c:pie3DChart>
        <c:varyColors val="1"/>
        <c:ser>
          <c:idx val="0"/>
          <c:order val="0"/>
          <c:tx>
            <c:strRef>
              <c:f>Лист1!$D$28</c:f>
              <c:strCache>
                <c:ptCount val="1"/>
                <c:pt idx="0">
                  <c:v>конец работы</c:v>
                </c:pt>
              </c:strCache>
            </c:strRef>
          </c:tx>
          <c:explosion val="25"/>
          <c:dLbls>
            <c:showPercent val="1"/>
          </c:dLbls>
          <c:cat>
            <c:multiLvlStrRef>
              <c:f>Лист1!$E$26:$G$27</c:f>
              <c:multiLvlStrCache>
                <c:ptCount val="2"/>
                <c:lvl>
                  <c:pt idx="0">
                    <c:v>средний уровень</c:v>
                  </c:pt>
                  <c:pt idx="1">
                    <c:v>высокий уровень</c:v>
                  </c:pt>
                </c:lvl>
                <c:lvl>
                  <c:pt idx="0">
                    <c:v>моторика и графические умения</c:v>
                  </c:pt>
                </c:lvl>
              </c:multiLvlStrCache>
            </c:multiLvlStrRef>
          </c:cat>
          <c:val>
            <c:numRef>
              <c:f>Лист1!$E$28:$G$28</c:f>
              <c:numCache>
                <c:formatCode>0%</c:formatCode>
                <c:ptCount val="3"/>
                <c:pt idx="0">
                  <c:v>0.5</c:v>
                </c:pt>
                <c:pt idx="1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Лист1!$D$29</c:f>
              <c:strCache>
                <c:ptCount val="1"/>
              </c:strCache>
            </c:strRef>
          </c:tx>
          <c:explosion val="25"/>
          <c:dLbls>
            <c:showPercent val="1"/>
          </c:dLbls>
          <c:cat>
            <c:multiLvlStrRef>
              <c:f>Лист1!$E$26:$G$27</c:f>
              <c:multiLvlStrCache>
                <c:ptCount val="2"/>
                <c:lvl>
                  <c:pt idx="0">
                    <c:v>средний уровень</c:v>
                  </c:pt>
                  <c:pt idx="1">
                    <c:v>высокий уровень</c:v>
                  </c:pt>
                </c:lvl>
                <c:lvl>
                  <c:pt idx="0">
                    <c:v>моторика и графические умения</c:v>
                  </c:pt>
                </c:lvl>
              </c:multiLvlStrCache>
            </c:multiLvlStrRef>
          </c:cat>
          <c:val>
            <c:numRef>
              <c:f>Лист1!$E$29:$G$29</c:f>
              <c:numCache>
                <c:formatCode>General</c:formatCode>
                <c:ptCount val="3"/>
              </c:numCache>
            </c:numRef>
          </c:val>
        </c:ser>
        <c:dLbls>
          <c:showPercent val="1"/>
        </c:dLbls>
      </c:pie3DChart>
    </c:plotArea>
    <c:legend>
      <c:legendPos val="t"/>
      <c:layout>
        <c:manualLayout>
          <c:xMode val="edge"/>
          <c:yMode val="edge"/>
          <c:x val="0.18604921259843255"/>
          <c:y val="0.21289570111678446"/>
          <c:w val="0.62790135608051412"/>
          <c:h val="0.3046272934357358"/>
        </c:manualLayout>
      </c:layout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'[Лист Microsoft Office Excel.xlsx]Лист1'!$E$5:$G$5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'[Лист Microsoft Office Excel.xlsx]Лист1'!$E$6:$G$6</c:f>
              <c:numCache>
                <c:formatCode>0%</c:formatCode>
                <c:ptCount val="3"/>
                <c:pt idx="0">
                  <c:v>0.33000000000000423</c:v>
                </c:pt>
                <c:pt idx="1">
                  <c:v>0.60000000000000064</c:v>
                </c:pt>
                <c:pt idx="2">
                  <c:v>7.0000000000000021E-2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Лист1!$I$5</c:f>
              <c:strCache>
                <c:ptCount val="1"/>
              </c:strCache>
            </c:strRef>
          </c:tx>
          <c:cat>
            <c:strRef>
              <c:f>Лист1!$J$4:$O$4</c:f>
              <c:strCache>
                <c:ptCount val="4"/>
                <c:pt idx="0">
                  <c:v>Констатирующий этап</c:v>
                </c:pt>
                <c:pt idx="3">
                  <c:v>Контрольный этап</c:v>
                </c:pt>
              </c:strCache>
            </c:strRef>
          </c:cat>
          <c:val>
            <c:numRef>
              <c:f>Лист1!$J$5:$O$5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Лист1!$I$6</c:f>
              <c:strCache>
                <c:ptCount val="1"/>
              </c:strCache>
            </c:strRef>
          </c:tx>
          <c:cat>
            <c:strRef>
              <c:f>Лист1!$J$4:$O$4</c:f>
              <c:strCache>
                <c:ptCount val="4"/>
                <c:pt idx="0">
                  <c:v>Констатирующий этап</c:v>
                </c:pt>
                <c:pt idx="3">
                  <c:v>Контрольный этап</c:v>
                </c:pt>
              </c:strCache>
            </c:strRef>
          </c:cat>
          <c:val>
            <c:numRef>
              <c:f>Лист1!$J$6:$O$6</c:f>
              <c:numCache>
                <c:formatCode>0%</c:formatCode>
                <c:ptCount val="6"/>
                <c:pt idx="0">
                  <c:v>0.8</c:v>
                </c:pt>
                <c:pt idx="1">
                  <c:v>0.2</c:v>
                </c:pt>
                <c:pt idx="3">
                  <c:v>0.60000000000000064</c:v>
                </c:pt>
                <c:pt idx="4">
                  <c:v>7.0000000000000021E-2</c:v>
                </c:pt>
                <c:pt idx="5">
                  <c:v>0.33000000000000418</c:v>
                </c:pt>
              </c:numCache>
            </c:numRef>
          </c:val>
        </c:ser>
        <c:ser>
          <c:idx val="2"/>
          <c:order val="2"/>
          <c:tx>
            <c:strRef>
              <c:f>Лист1!$I$7</c:f>
              <c:strCache>
                <c:ptCount val="1"/>
              </c:strCache>
            </c:strRef>
          </c:tx>
          <c:cat>
            <c:strRef>
              <c:f>Лист1!$J$4:$O$4</c:f>
              <c:strCache>
                <c:ptCount val="4"/>
                <c:pt idx="0">
                  <c:v>Констатирующий этап</c:v>
                </c:pt>
                <c:pt idx="3">
                  <c:v>Контрольный этап</c:v>
                </c:pt>
              </c:strCache>
            </c:strRef>
          </c:cat>
          <c:val>
            <c:numRef>
              <c:f>Лист1!$J$7:$O$7</c:f>
              <c:numCache>
                <c:formatCode>General</c:formatCode>
                <c:ptCount val="6"/>
              </c:numCache>
            </c:numRef>
          </c:val>
        </c:ser>
        <c:shape val="box"/>
        <c:axId val="101008512"/>
        <c:axId val="101010048"/>
        <c:axId val="100722880"/>
      </c:bar3DChart>
      <c:catAx>
        <c:axId val="101008512"/>
        <c:scaling>
          <c:orientation val="minMax"/>
        </c:scaling>
        <c:axPos val="b"/>
        <c:tickLblPos val="nextTo"/>
        <c:crossAx val="101010048"/>
        <c:crosses val="autoZero"/>
        <c:auto val="1"/>
        <c:lblAlgn val="ctr"/>
        <c:lblOffset val="100"/>
      </c:catAx>
      <c:valAx>
        <c:axId val="101010048"/>
        <c:scaling>
          <c:orientation val="minMax"/>
        </c:scaling>
        <c:axPos val="l"/>
        <c:majorGridlines/>
        <c:numFmt formatCode="General" sourceLinked="1"/>
        <c:tickLblPos val="nextTo"/>
        <c:crossAx val="101008512"/>
        <c:crosses val="autoZero"/>
        <c:crossBetween val="between"/>
      </c:valAx>
      <c:serAx>
        <c:axId val="100722880"/>
        <c:scaling>
          <c:orientation val="minMax"/>
        </c:scaling>
        <c:axPos val="b"/>
        <c:tickLblPos val="nextTo"/>
        <c:crossAx val="101010048"/>
        <c:crosses val="autoZero"/>
      </c:serAx>
    </c:plotArea>
    <c:legend>
      <c:legendPos val="r"/>
      <c:layout/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Лист1!$G$14</c:f>
              <c:strCache>
                <c:ptCount val="1"/>
                <c:pt idx="0">
                  <c:v>Низкий</c:v>
                </c:pt>
              </c:strCache>
            </c:strRef>
          </c:tx>
          <c:cat>
            <c:multiLvlStrRef>
              <c:f>Лист1!$H$12:$L$13</c:f>
              <c:multiLvlStrCache>
                <c:ptCount val="4"/>
                <c:lvl>
                  <c:pt idx="0">
                    <c:v>Констатирующий</c:v>
                  </c:pt>
                  <c:pt idx="1">
                    <c:v>Контрольный</c:v>
                  </c:pt>
                  <c:pt idx="2">
                    <c:v>Констатирующий</c:v>
                  </c:pt>
                  <c:pt idx="3">
                    <c:v>Контрольный</c:v>
                  </c:pt>
                </c:lvl>
                <c:lvl>
                  <c:pt idx="0">
                    <c:v>зрительно-пространственное восприятие</c:v>
                  </c:pt>
                  <c:pt idx="2">
                    <c:v>моторика и графические умения</c:v>
                  </c:pt>
                </c:lvl>
              </c:multiLvlStrCache>
            </c:multiLvlStrRef>
          </c:cat>
          <c:val>
            <c:numRef>
              <c:f>Лист1!$H$14:$L$14</c:f>
              <c:numCache>
                <c:formatCode>0%</c:formatCode>
                <c:ptCount val="5"/>
                <c:pt idx="0">
                  <c:v>0.33000000000000507</c:v>
                </c:pt>
                <c:pt idx="1">
                  <c:v>0</c:v>
                </c:pt>
                <c:pt idx="2">
                  <c:v>0.42000000000000032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Лист1!$G$15</c:f>
              <c:strCache>
                <c:ptCount val="1"/>
                <c:pt idx="0">
                  <c:v>Средний</c:v>
                </c:pt>
              </c:strCache>
            </c:strRef>
          </c:tx>
          <c:cat>
            <c:multiLvlStrRef>
              <c:f>Лист1!$H$12:$L$13</c:f>
              <c:multiLvlStrCache>
                <c:ptCount val="4"/>
                <c:lvl>
                  <c:pt idx="0">
                    <c:v>Констатирующий</c:v>
                  </c:pt>
                  <c:pt idx="1">
                    <c:v>Контрольный</c:v>
                  </c:pt>
                  <c:pt idx="2">
                    <c:v>Констатирующий</c:v>
                  </c:pt>
                  <c:pt idx="3">
                    <c:v>Контрольный</c:v>
                  </c:pt>
                </c:lvl>
                <c:lvl>
                  <c:pt idx="0">
                    <c:v>зрительно-пространственное восприятие</c:v>
                  </c:pt>
                  <c:pt idx="2">
                    <c:v>моторика и графические умения</c:v>
                  </c:pt>
                </c:lvl>
              </c:multiLvlStrCache>
            </c:multiLvlStrRef>
          </c:cat>
          <c:val>
            <c:numRef>
              <c:f>Лист1!$H$15:$L$15</c:f>
              <c:numCache>
                <c:formatCode>0%</c:formatCode>
                <c:ptCount val="5"/>
                <c:pt idx="0">
                  <c:v>0.67000000000001103</c:v>
                </c:pt>
                <c:pt idx="1">
                  <c:v>0.58000000000000007</c:v>
                </c:pt>
                <c:pt idx="2">
                  <c:v>0.58000000000000007</c:v>
                </c:pt>
                <c:pt idx="3">
                  <c:v>0.5</c:v>
                </c:pt>
              </c:numCache>
            </c:numRef>
          </c:val>
        </c:ser>
        <c:ser>
          <c:idx val="2"/>
          <c:order val="2"/>
          <c:tx>
            <c:strRef>
              <c:f>Лист1!$G$16</c:f>
              <c:strCache>
                <c:ptCount val="1"/>
                <c:pt idx="0">
                  <c:v>Высокий</c:v>
                </c:pt>
              </c:strCache>
            </c:strRef>
          </c:tx>
          <c:cat>
            <c:multiLvlStrRef>
              <c:f>Лист1!$H$12:$L$13</c:f>
              <c:multiLvlStrCache>
                <c:ptCount val="4"/>
                <c:lvl>
                  <c:pt idx="0">
                    <c:v>Констатирующий</c:v>
                  </c:pt>
                  <c:pt idx="1">
                    <c:v>Контрольный</c:v>
                  </c:pt>
                  <c:pt idx="2">
                    <c:v>Констатирующий</c:v>
                  </c:pt>
                  <c:pt idx="3">
                    <c:v>Контрольный</c:v>
                  </c:pt>
                </c:lvl>
                <c:lvl>
                  <c:pt idx="0">
                    <c:v>зрительно-пространственное восприятие</c:v>
                  </c:pt>
                  <c:pt idx="2">
                    <c:v>моторика и графические умения</c:v>
                  </c:pt>
                </c:lvl>
              </c:multiLvlStrCache>
            </c:multiLvlStrRef>
          </c:cat>
          <c:val>
            <c:numRef>
              <c:f>Лист1!$H$16:$L$16</c:f>
              <c:numCache>
                <c:formatCode>0%</c:formatCode>
                <c:ptCount val="5"/>
                <c:pt idx="0">
                  <c:v>0</c:v>
                </c:pt>
                <c:pt idx="1">
                  <c:v>0.42000000000000032</c:v>
                </c:pt>
                <c:pt idx="2">
                  <c:v>0</c:v>
                </c:pt>
                <c:pt idx="3">
                  <c:v>0.5</c:v>
                </c:pt>
              </c:numCache>
            </c:numRef>
          </c:val>
        </c:ser>
        <c:shape val="box"/>
        <c:axId val="99570048"/>
        <c:axId val="99571584"/>
        <c:axId val="0"/>
      </c:bar3DChart>
      <c:catAx>
        <c:axId val="99570048"/>
        <c:scaling>
          <c:orientation val="minMax"/>
        </c:scaling>
        <c:axPos val="b"/>
        <c:tickLblPos val="nextTo"/>
        <c:crossAx val="99571584"/>
        <c:crosses val="autoZero"/>
        <c:auto val="1"/>
        <c:lblAlgn val="ctr"/>
        <c:lblOffset val="100"/>
      </c:catAx>
      <c:valAx>
        <c:axId val="99571584"/>
        <c:scaling>
          <c:orientation val="minMax"/>
        </c:scaling>
        <c:axPos val="l"/>
        <c:majorGridlines/>
        <c:numFmt formatCode="0%" sourceLinked="1"/>
        <c:tickLblPos val="nextTo"/>
        <c:crossAx val="995700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FADE-43EE-47A2-B628-4257C3D0C32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EDC27-8911-4D66-9CB8-24726DEF26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7E94B-A8AB-4C5F-B692-D2055AA95F6C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0437-FA99-4F0C-B9F3-39D210DC3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5" Type="http://schemas.openxmlformats.org/officeDocument/2006/relationships/image" Target="../media/image4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Relationship Id="rId1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mdou55@ihbox.ru" TargetMode="External"/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629680" cy="264320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Всероссийский педагогический конкурс «Мой лучший проект»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 песком  играем – речь  развиваем»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4143380"/>
            <a:ext cx="4929222" cy="2214578"/>
          </a:xfrm>
        </p:spPr>
        <p:txBody>
          <a:bodyPr>
            <a:normAutofit/>
          </a:bodyPr>
          <a:lstStyle/>
          <a:p>
            <a:pPr algn="r"/>
            <a:endParaRPr lang="ru-RU" sz="30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800" dirty="0" smtClean="0">
              <a:solidFill>
                <a:srgbClr val="FFFF00"/>
              </a:solidFill>
            </a:endParaRPr>
          </a:p>
          <a:p>
            <a:pPr algn="r"/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3714752"/>
            <a:ext cx="414283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учитель-логопед</a:t>
            </a:r>
          </a:p>
          <a:p>
            <a:pPr algn="r"/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Ажогина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Е.Н.</a:t>
            </a:r>
          </a:p>
          <a:p>
            <a:pPr algn="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Новочеркасск 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dirty="0" smtClean="0">
              <a:solidFill>
                <a:srgbClr val="002060"/>
              </a:solidFill>
            </a:endParaRPr>
          </a:p>
        </p:txBody>
      </p:sp>
      <p:pic>
        <p:nvPicPr>
          <p:cNvPr id="11" name="Рисунок 10" descr="C:\Users\PC\AppData\Local\Microsoft\Windows\INetCache\Content.Word\20181108_1110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4000528" cy="2510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Методика  проведения обследования ребёнка с общим недоразвитием речи , автор Н.В.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Нищева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329642" cy="462598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Исследование неречевых психических функций.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Состояние слухового внимания.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Исследование зрительного восприятия.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Исследование зрительно-пространственного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гнозиса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праксиса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Исследования состояния моторной сферы (общая, мелкая, мимическая, артикуляционная).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Анатомическое строение артикуляционного аппарата.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Состояние дыхательной и голосовой функции.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Особенности динамической стороны речи.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Воспроизведение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звуко-слоговой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структуры слова.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Состояние фонематического состояния.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Состояние фонематического анализа и синтеза.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Исследования состояния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импрессивной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речи.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Исследования состояния  экспрессивной речи.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Исследование состояния связной речи.</a:t>
            </a:r>
          </a:p>
          <a:p>
            <a:pPr algn="just"/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Содержимое 3" descr="EDCN002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5000636"/>
            <a:ext cx="2881289" cy="1571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08266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571612"/>
            <a:ext cx="2995634" cy="185738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определения уровня зрительно-пространственного восприятия и зрительно-моторных координаций детям предлагалось выполнить соответствующие задания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71612"/>
            <a:ext cx="4038600" cy="164307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определения уровня развития моторики и графических умений детям предлагалось выполнить соответствующие задания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2050" name="Picture 2" descr="C:\Documents and Settings\Администратор\Рабочий стол\фото\DSC03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00438"/>
            <a:ext cx="2190733" cy="1643050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тор\Рабочий стол\фото\DSC03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714884"/>
            <a:ext cx="2214578" cy="1660934"/>
          </a:xfrm>
          <a:prstGeom prst="rect">
            <a:avLst/>
          </a:prstGeom>
          <a:noFill/>
        </p:spPr>
      </p:pic>
      <p:pic>
        <p:nvPicPr>
          <p:cNvPr id="2052" name="Picture 4" descr="C:\Documents and Settings\Администратор\Рабочий стол\фото\DSC034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29000"/>
            <a:ext cx="2214546" cy="1660910"/>
          </a:xfrm>
          <a:prstGeom prst="rect">
            <a:avLst/>
          </a:prstGeom>
          <a:noFill/>
        </p:spPr>
      </p:pic>
      <p:pic>
        <p:nvPicPr>
          <p:cNvPr id="2053" name="Picture 5" descr="C:\Documents and Settings\Администратор\Рабочий стол\фото\DSC034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4857760"/>
            <a:ext cx="2286016" cy="1714512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357158" y="5357826"/>
            <a:ext cx="200026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«Одинаковые фигуры»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3929066"/>
            <a:ext cx="200026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«Кораблик и дорожка»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5357826"/>
            <a:ext cx="178595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«Предлоги»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58016" y="3500438"/>
            <a:ext cx="228598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«Наложенные изображения».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«Незаконченный рисунок»</a:t>
            </a: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500034" y="142852"/>
            <a:ext cx="8001056" cy="150019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КОМПЛЕКТ ДИАГНОСТИЧЕСКИХ МАТЕРИАЛОВ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ПО ОЦЕНКЕ И УЧЕТУ ИНДИВИДУАЛЬНЫХ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ОСОБЕННОСТЕЙ РАЗВИТИЯ ДЕТЕЙ 5-7 лет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(Под редакцией академика РАО М. М. Безруких)</a:t>
            </a:r>
            <a:endParaRPr lang="ru-RU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планово-диагностического этапа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557442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71472" y="3857628"/>
          <a:ext cx="4429156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5143504" y="4214818"/>
          <a:ext cx="3429024" cy="2261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428605"/>
            <a:ext cx="864399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Уровни  речевого развития детей   старшей  группы   компенсирующей направленности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(сентябрь, 2017 г.)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000100" y="1785926"/>
          <a:ext cx="3714776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357818" y="2571744"/>
            <a:ext cx="3571900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u="sng" dirty="0" smtClean="0">
                <a:latin typeface="Times New Roman" pitchFamily="18" charset="0"/>
                <a:cs typeface="Arial" pitchFamily="34" charset="0"/>
              </a:rPr>
              <a:t>1 этап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Средний уровень речевого развития – </a:t>
            </a:r>
            <a:r>
              <a:rPr lang="ru-RU" sz="1400" dirty="0" smtClean="0">
                <a:latin typeface="Times New Roman" pitchFamily="18" charset="0"/>
                <a:cs typeface="Arial" pitchFamily="34" charset="0"/>
              </a:rPr>
              <a:t>80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Низкий уровень речевого развития –  20%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Учёт данных диагностического обследования в процессе работы с детьми с ОНР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Нарушение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речевого развития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дошкольного возраста с ОНР отмечается нарушение звукопроизношения,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недоразви-тие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фонематического слуха, выраженное отставание в формировании словарного запаса и грамматического строя речи. Речь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аграмматична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недостаточно фонетически оформлена, наблюдается недостаточная речевая активность; связная речь  не развита.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Предпосылки оптической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дисграфии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дошкольного возраста с ОНР нарушен зрительный образ  предметов  и букв; не сформированы технические и графические навыки при подготовке руки к письму; не развита мелкая моторика рук; нарушено  пространственное воображение, глазомер, зрительная память, внимание.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642918"/>
            <a:ext cx="8001056" cy="3643338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этапа позволили сделать нам следующие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детей наблюдается нарушение речевого развития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(всех его компонентов)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пространственных представлений, что в дальнейшем проявляется в нарушении устной и  письменной речи;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педагоги знакомы с опытом работы 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 данной теме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нуждаются в систематизации знаний и повышению компетентности в данном вопросе;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родителей отмечается непонимание всей важности проблемы, отсутствие конкретных и понятных рекомендаций по данному вопросу.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4429132"/>
            <a:ext cx="7786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Исходя из вышесказанного, нам предстояло построить такую систему работы, которая в комплексе решала задачи коррекции речевого развития и профилактики нарушений письменной речи посредством использования различного  вида песка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(практический) этап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329642" cy="5217238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7030A0"/>
                </a:solidFill>
              </a:rPr>
              <a:t>		</a:t>
            </a:r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данного этапа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разработка и апробация системы коррекции речи и предпосылок оптических форм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способствующих  успешной  подготовке  к  обучению в школе.</a:t>
            </a: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второго этапа:</a:t>
            </a:r>
          </a:p>
          <a:p>
            <a:pPr lvl="0" algn="just">
              <a:buNone/>
            </a:pP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1.Апробировать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 коррекционно-развивающих игр и упражнений, направленных на коррекцию речи и  устранение предпосылок оптической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дошкольников в условиях ДОУ с учётом данных диагностического обследования.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2. Оснастить предметно-пространственную среду  разнообразными играми, пособиями и современным оборудованием для коррекции речи посредством песка</a:t>
            </a:r>
            <a:r>
              <a:rPr lang="ru-RU" dirty="0" smtClean="0"/>
              <a:t>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3.Скоординировать действия специалистов по вопросу изучения,  совместного планирования и проведения занятий с учётом использования  песка.</a:t>
            </a:r>
          </a:p>
          <a:p>
            <a:pPr lvl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4.  Организовать взаимодействие педагогов и родителей в процессе коррекции  устной и письменной речи  посредством песка.</a:t>
            </a:r>
          </a:p>
          <a:p>
            <a:pPr lvl="0"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 коррекционно-развивающих игр и упражнений был  направлен на  коррекцию речевого развития и преодоление предпосылок нарушений письменной речи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5800"/>
          </a:xfrm>
        </p:spPr>
        <p:txBody>
          <a:bodyPr/>
          <a:lstStyle/>
          <a:p>
            <a:pPr algn="ctr">
              <a:buNone/>
            </a:pP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по развитию речи  у детей с использованием элементов  песочной терапии  предполагала   3 ступени:</a:t>
            </a:r>
          </a:p>
          <a:p>
            <a:pPr algn="ctr">
              <a:buNone/>
            </a:pPr>
            <a:endParaRPr lang="ru-RU" sz="20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/>
          </a:p>
          <a:p>
            <a:pPr algn="just"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71942"/>
            <a:ext cx="381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.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Знакомство с песочной страной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4714885"/>
            <a:ext cx="447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Путешествие по песочной стране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5429264"/>
            <a:ext cx="3522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стране песочной грамоты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" name="Picture 5" descr="F:\ФОТОАРХИВ ДОУ\СЕРЬЕЗНО\ГМО логопедов\ГМО Ажогиной декабрь 17\DSC0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013176"/>
            <a:ext cx="1891092" cy="1418506"/>
          </a:xfrm>
          <a:prstGeom prst="rect">
            <a:avLst/>
          </a:prstGeom>
          <a:noFill/>
        </p:spPr>
      </p:pic>
      <p:pic>
        <p:nvPicPr>
          <p:cNvPr id="2050" name="Picture 2" descr="F:\ФОТОАРХИВ ДОУ\СЕРЬЕЗНО\ГМО логопедов\ГМО Ажогиной декабрь 17\DSC0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5406" y="3717032"/>
            <a:ext cx="19199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этап.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Знакомство с песочной страной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• пробуждение интереса к занятиям с песком;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• знакомство детей с правилами поведения в песочнице </a:t>
            </a:r>
            <a:r>
              <a:rPr lang="ru-RU" sz="2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(«Гимн играм с песком»);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• развитие моторики рук, тонких тактильных ощущений; </a:t>
            </a:r>
          </a:p>
          <a:p>
            <a:pPr>
              <a:defRPr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развитие у детей зрительного восприятия.</a:t>
            </a:r>
          </a:p>
          <a:p>
            <a:pPr>
              <a:buNone/>
              <a:defRPr/>
            </a:pP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4" descr="E:\фото с телефона\IMG_20170112_123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000504"/>
            <a:ext cx="2000249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DSC0784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143512"/>
            <a:ext cx="2214578" cy="1520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E:\фото с телефона\IMG_20170112_110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714884"/>
            <a:ext cx="250031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ФОТО\СТАЖИРОВКА\для игротеки\DSC016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357562"/>
            <a:ext cx="2071702" cy="1577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Администратор\Мои документы\песок фото\IMG_20171115_1625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5357826"/>
            <a:ext cx="1651982" cy="1268025"/>
          </a:xfrm>
          <a:prstGeom prst="rect">
            <a:avLst/>
          </a:prstGeom>
          <a:noFill/>
        </p:spPr>
      </p:pic>
      <p:pic>
        <p:nvPicPr>
          <p:cNvPr id="9" name="Рисунок 8" descr="C:\Users\PC\AppData\Local\Microsoft\Windows\INetCache\Content.Word\20181029_09330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7358066" y="2928952"/>
            <a:ext cx="2143140" cy="11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PC\AppData\Local\Microsoft\Windows\INetCache\Content.Word\20181029_09292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3429000"/>
            <a:ext cx="1871650" cy="155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этап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Путешествие по песочной стране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just" eaLnBrk="0" hangingPunct="0">
              <a:buNone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0" hangingPunct="0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    развитие познавательных процессов;</a:t>
            </a:r>
          </a:p>
          <a:p>
            <a:pPr algn="just" eaLnBrk="0" hangingPunct="0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   развитие речи, памяти, мышления;</a:t>
            </a:r>
          </a:p>
          <a:p>
            <a:pPr algn="just" eaLnBrk="0" hangingPunct="0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совершенствование координации движений, мелкой моторики, ориентации в пространстве;</a:t>
            </a:r>
          </a:p>
          <a:p>
            <a:pPr algn="just" eaLnBrk="0" hangingPunct="0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закрепление связей между произнесением звука и его графическим изображением на письме;</a:t>
            </a:r>
          </a:p>
          <a:p>
            <a:pPr algn="just" eaLnBrk="0" hangingPunct="0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над автоматизацией и дифференциацией смешиваемых и взаимозаменяемых букв. </a:t>
            </a:r>
          </a:p>
          <a:p>
            <a:endParaRPr lang="ru-RU" dirty="0"/>
          </a:p>
        </p:txBody>
      </p:sp>
      <p:pic>
        <p:nvPicPr>
          <p:cNvPr id="7" name="Рисунок 8" descr="F:\мастер-класс фото\IMG_20161130_0917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714884"/>
            <a:ext cx="200025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6" descr="DSC0784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143512"/>
            <a:ext cx="23764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PC\AppData\Local\Microsoft\Windows\INetCache\Content.Word\20181101_0842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786190"/>
            <a:ext cx="2543176" cy="153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PC\AppData\Local\Microsoft\Windows\INetCache\Content.Word\20181029_11165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044583" y="4544923"/>
            <a:ext cx="2393325" cy="151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этап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царстве песочной грамоты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519749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   развитие диафрагмального дыхания;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  развитие артикуляции;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  автоматизация звуков в речи;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   развитие фонематического слуха и восприятия;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  коррекция лексико-грамматических нарушений речи;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  развитие связной речи детей, обучение рассказыванию</a:t>
            </a:r>
          </a:p>
          <a:p>
            <a:pPr algn="just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(книга художественного и речевого творчества «Любим мы с песком играть – и рассказы сочинять»);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  проговаривание действий с песком;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закрепление   полученных навыков и  перенос полученных знаний на другие виды деятельности. </a:t>
            </a:r>
          </a:p>
          <a:p>
            <a:pPr algn="just">
              <a:buNone/>
            </a:pPr>
            <a:endParaRPr lang="ru-RU" sz="2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7" descr="C:\Documents and Settings\Администратор\Мои документы\Новая папка\IMG_20171211_151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4929198"/>
            <a:ext cx="128585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0120" y="0"/>
            <a:ext cx="1513879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SC078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1" y="5197090"/>
            <a:ext cx="1928826" cy="1446620"/>
          </a:xfrm>
          <a:prstGeom prst="rect">
            <a:avLst/>
          </a:prstGeom>
        </p:spPr>
      </p:pic>
      <p:pic>
        <p:nvPicPr>
          <p:cNvPr id="9" name="Рисунок 8" descr="C:\Users\PC\AppData\Local\Microsoft\Windows\INetCache\Content.Word\20181029_1111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5500678"/>
            <a:ext cx="1714511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PC\AppData\Local\Microsoft\Windows\INetCache\Content.Word\20181029_1110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5357826"/>
            <a:ext cx="181135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PC\AppData\Local\Microsoft\Windows\INetCache\Content.Word\20181024_10234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60" y="2143116"/>
            <a:ext cx="21431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95758" y="5786455"/>
            <a:ext cx="1904970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285728"/>
            <a:ext cx="81439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    темы   работы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714752"/>
            <a:ext cx="8858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</a:rPr>
              <a:t>	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000108"/>
            <a:ext cx="8501122" cy="5574428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соответствии с Федеральным законом «Об образовании», Федеральным Государственным Образовательным Стандартом ДО, основным приоритетом образования сегодня выступает личностно-ориентированное взаимодействие педагога с ребенком: принятие и поддержка его индивидуальности, интересов и потребностей, развитие творческих способностей и забота о его эмоциональном благополучии.   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Современное дошкольное образование ориентирует педагогов на применение в воспитательно-образовательной практике наиболее эффективных педагогических технологий, направленных на успешное развитие образовательного пространства и повышения имиджа ДОО. 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800" dirty="0" smtClean="0"/>
              <a:t>	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На современном этапе развития дошкольного образования в условиях внедрения ФГОС ДО главной особенностью организации образовательной деятельности является уход от учебной деятельности (занятий), повышение статуса игры, как основного вида деятельности детей дошкольного возраста; включение в процесс эффективных форм работы с детьми, имеющими нарушения речи.</a:t>
            </a:r>
          </a:p>
          <a:p>
            <a:pPr algn="just">
              <a:lnSpc>
                <a:spcPct val="110000"/>
              </a:lnSpc>
            </a:pP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429684" cy="61459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	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Развивающую предметно-пространственную среду  оснастили  разнообразными материалами для организации работы, направленной на коррекцию речевого развития и преодоление предпосылок нарушений письменной речи </a:t>
            </a:r>
            <a:r>
              <a:rPr lang="ru-RU" sz="2200" i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(оптической </a:t>
            </a:r>
            <a:r>
              <a:rPr lang="ru-RU" sz="2200" i="1" dirty="0" err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sz="2200" i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ctr">
              <a:buNone/>
            </a:pP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Обогащение коррекционно-развивающего пространства кабинетов </a:t>
            </a:r>
            <a:r>
              <a:rPr lang="ru-RU" sz="2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ДОУ  (учителя-логопеда, педагога-психолога, сенсомоторной комнаты )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элементами, развивающими речь и ручную моторику у дошкольников  было направлено на то, чтобы: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в  по собственной инициативе могли выбрать ту или иную игру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(наличие разнообразного материала  в достаточном количестве)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ребенок мог играть один, в составе малой группы или в коллективе  детей;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игровой материал располагался в доступном для детей месте.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Администратор\Мои документы\песок фото\IMG_20171128_120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14158" y="101441936"/>
            <a:ext cx="1517043" cy="642734"/>
          </a:xfrm>
          <a:prstGeom prst="rect">
            <a:avLst/>
          </a:prstGeom>
          <a:noFill/>
        </p:spPr>
      </p:pic>
      <p:pic>
        <p:nvPicPr>
          <p:cNvPr id="1026" name="Picture 2" descr="C:\Documents and Settings\Администратор\Мои документы\песок фото\IMG_20171128_120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5214950"/>
            <a:ext cx="2500331" cy="1428784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Мои документы\песок фото\IMG_20171115_1625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428604"/>
            <a:ext cx="2143140" cy="1607355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Мои документы\песок фото\IMG_20171205_1016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92256"/>
            <a:ext cx="2433285" cy="1814246"/>
          </a:xfrm>
          <a:prstGeom prst="rect">
            <a:avLst/>
          </a:prstGeom>
          <a:noFill/>
        </p:spPr>
      </p:pic>
      <p:pic>
        <p:nvPicPr>
          <p:cNvPr id="2" name="Picture 2" descr="E:\ФОТОАРХИВ ДОУ\СЕРЬЕЗНО\ТНедели\ТН по здоровьесьер 2018\DSC000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1785926"/>
            <a:ext cx="2275186" cy="1706615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32358" y="18859608"/>
            <a:ext cx="2333555" cy="131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4643446"/>
            <a:ext cx="2412974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4071942"/>
            <a:ext cx="2071702" cy="116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216658" y="7358090"/>
            <a:ext cx="4048068" cy="227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29322" y="3571876"/>
            <a:ext cx="245992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00826" y="5072074"/>
            <a:ext cx="2325661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F:\ФОТОАРХИВ ДОУ\СЕРЬЕЗНО\ГМО логопедов\ГМО Ажогиной декабрь 17\DSC0000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596" y="3143248"/>
            <a:ext cx="2033894" cy="1525622"/>
          </a:xfrm>
          <a:prstGeom prst="rect">
            <a:avLst/>
          </a:prstGeom>
          <a:noFill/>
        </p:spPr>
      </p:pic>
      <p:pic>
        <p:nvPicPr>
          <p:cNvPr id="3075" name="Picture 3" descr="F:\ФОТОАРХИВ ДОУ\СЕРЬЕЗНО\ГМО логопедов\ГМО Ажогиной декабрь 17\DSC0000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00892" y="2214554"/>
            <a:ext cx="1851688" cy="1388949"/>
          </a:xfrm>
          <a:prstGeom prst="rect">
            <a:avLst/>
          </a:prstGeom>
          <a:noFill/>
        </p:spPr>
      </p:pic>
      <p:pic>
        <p:nvPicPr>
          <p:cNvPr id="3078" name="Picture 6" descr="F:\ФОТОАРХИВ ДОУ\СЕРЬЕЗНО\ГМО логопедов\ГМО Ажогиной декабрь 17\DSC0000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29124" y="1428736"/>
            <a:ext cx="2095238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60722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Организация целенаправленного взаимодействия специалистов ДОУ в работе по коррекции речи с использованием  песка:</a:t>
            </a:r>
          </a:p>
          <a:p>
            <a:pPr algn="ctr">
              <a:buNone/>
            </a:pPr>
            <a:endParaRPr lang="ru-RU" sz="1800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итогам диагностического обследования педагогам были даны  рекомендации по  развитию речи и предупреждению предпосылок нарушений письменной речи с использованием песка;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Подготовлено выступление в режиме слайдовой презентации «С песком играем – речь развиваем».</a:t>
            </a:r>
          </a:p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Организован мастер-класс для педагогов ДОУ «Использование игр с различными видами песка в коррекции речевого развития  детей с ОВЗ».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Подобрана картотека «Игры с песком».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Организован практический тренинг «Пишем и рисуем на песке».</a:t>
            </a:r>
          </a:p>
          <a:p>
            <a:pPr algn="just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Взаимодействие  педагогов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DSC001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2286016" cy="1714512"/>
          </a:xfrm>
          <a:prstGeom prst="rect">
            <a:avLst/>
          </a:prstGeom>
        </p:spPr>
      </p:pic>
      <p:pic>
        <p:nvPicPr>
          <p:cNvPr id="13" name="Рисунок 12" descr="DSC00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2214554"/>
            <a:ext cx="2458543" cy="1643074"/>
          </a:xfrm>
          <a:prstGeom prst="rect">
            <a:avLst/>
          </a:prstGeom>
        </p:spPr>
      </p:pic>
      <p:pic>
        <p:nvPicPr>
          <p:cNvPr id="14" name="Рисунок 13" descr="DSC003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5143512"/>
            <a:ext cx="2016224" cy="1512168"/>
          </a:xfrm>
          <a:prstGeom prst="rect">
            <a:avLst/>
          </a:prstGeom>
        </p:spPr>
      </p:pic>
      <p:pic>
        <p:nvPicPr>
          <p:cNvPr id="1026" name="Picture 2" descr="F:\ФОТОАРХИВ ДОУ\СЕРЬЕЗНО\ГМО логопедов\ГМО Ажогиной декабрь 17\DSC00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4857760"/>
            <a:ext cx="2190476" cy="1643074"/>
          </a:xfrm>
          <a:prstGeom prst="rect">
            <a:avLst/>
          </a:prstGeom>
          <a:noFill/>
        </p:spPr>
      </p:pic>
      <p:pic>
        <p:nvPicPr>
          <p:cNvPr id="1031" name="Picture 7" descr="F:\ФОТОАРХИВ ДОУ\СЕРЬЕЗНО\ГМО логопедов\DSCN02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5" y="4110640"/>
            <a:ext cx="1857388" cy="1392966"/>
          </a:xfrm>
          <a:prstGeom prst="rect">
            <a:avLst/>
          </a:prstGeom>
          <a:noFill/>
        </p:spPr>
      </p:pic>
      <p:pic>
        <p:nvPicPr>
          <p:cNvPr id="1032" name="Picture 8" descr="F:\ФОТОАРХИВ ДОУ\СЕРЬЕЗНО\семинары\областной семинар февраль 18\DSC001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857628"/>
            <a:ext cx="2214546" cy="1661130"/>
          </a:xfrm>
          <a:prstGeom prst="rect">
            <a:avLst/>
          </a:prstGeom>
          <a:noFill/>
        </p:spPr>
      </p:pic>
      <p:pic>
        <p:nvPicPr>
          <p:cNvPr id="3" name="Picture 2" descr="C:\Users\PC\Desktop\продолжение песка\IMG-20190401-WA00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05641" y="1000108"/>
            <a:ext cx="1904971" cy="1428728"/>
          </a:xfrm>
          <a:prstGeom prst="rect">
            <a:avLst/>
          </a:prstGeom>
          <a:noFill/>
        </p:spPr>
      </p:pic>
      <p:pic>
        <p:nvPicPr>
          <p:cNvPr id="1029" name="Picture 5" descr="C:\Users\PC\Desktop\продолжение песка\IMG-20190401-WA00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81588" y="2428868"/>
            <a:ext cx="2190765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59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	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Активизация деятельности  родителей в работе по вопросу  использования песка в  коррекции  речи дома :</a:t>
            </a:r>
          </a:p>
          <a:p>
            <a:pPr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Подготовлено выступление в режиме слайдовой презентации по проблеме «Использование игр с песком в коррекции речевого развития дошкольников с ОНР».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целью оказания родителям консультативной и практической помощи организован  мастер-класс для родителей «Чудеса на песке»;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Родителям были предложены памятки «Советы по организации игр с песком»; «Играем с кинетическим песком», «Пишем и рисуем на песке»   и буклет  «Песочница у вас дома».</a:t>
            </a:r>
          </a:p>
          <a:p>
            <a:pPr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принимали активное участие в приобретении и изготовлении игр и пособий по данной теме. 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родителей подготовили фотовыставку “Пусть не сердятся родители, что измажутся строители”.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Проведена  индивидуальная  консультативная  работа с  родителями.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Организовано родительское собрание с показом практической деятельности с детьми по данной теме.</a:t>
            </a:r>
          </a:p>
          <a:p>
            <a:pPr lvl="0" algn="just"/>
            <a:r>
              <a:rPr lang="ru-RU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принимали активное участие в играх с песком со своим ребёнком и оформлении  книги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художественного и речевого творчества «Любим мы с песком играть  - и рассказы сочинять».</a:t>
            </a:r>
            <a:endParaRPr lang="ru-RU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9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Родители заинтересовались данной темой и приобрели песочницы и разные виды песка для игр детей в домашних условиях!!!!!!!!</a:t>
            </a:r>
          </a:p>
          <a:p>
            <a:pPr lvl="0" algn="just"/>
            <a:endParaRPr lang="ru-RU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7658096" cy="50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1000108"/>
            <a:ext cx="134433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856430"/>
            <a:ext cx="2500330" cy="156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928934"/>
            <a:ext cx="2540039" cy="142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9" y="1142984"/>
            <a:ext cx="2571767" cy="144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5572140"/>
            <a:ext cx="1643074" cy="99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5000636"/>
            <a:ext cx="162561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1857364"/>
            <a:ext cx="138113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65542" y="5286388"/>
            <a:ext cx="2164176" cy="1337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488" y="3643314"/>
            <a:ext cx="152401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15074" y="1857363"/>
            <a:ext cx="1295279" cy="189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Итоговый  этап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64573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выявление динамики в речевом развитии детей и профилактики нарушений письменной речи, посредством использования песка в коррекционной работе. </a:t>
            </a:r>
          </a:p>
          <a:p>
            <a:pPr>
              <a:buNone/>
            </a:pPr>
            <a:r>
              <a:rPr lang="ru-RU" sz="2400" dirty="0" smtClean="0"/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PC\AppData\Local\Microsoft\Windows\INetCache\Content.Word\20181101_084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071942"/>
            <a:ext cx="4028742" cy="226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ENCIL2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642918"/>
            <a:ext cx="1589025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  итогового  этапа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3857628"/>
          <a:ext cx="4400552" cy="2643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357686" y="3714752"/>
          <a:ext cx="4248152" cy="2809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429256" y="2162175"/>
            <a:ext cx="3500462" cy="806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cs typeface="Arial" pitchFamily="34" charset="0"/>
              </a:rPr>
              <a:t>Высокий уровень речевого развития – 33%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Средний уровень речевого развития – 60%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Низкий уровень речевого развития –  7%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85786" y="1428736"/>
          <a:ext cx="4000528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429256" y="2143116"/>
            <a:ext cx="3500462" cy="806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cs typeface="Arial" pitchFamily="34" charset="0"/>
              </a:rPr>
              <a:t>Высокий уровень речевого развития – 33%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Средний уровень речевого развития – 60%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Низкий уровень речевого развития –  7%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Динамика речевого развития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детей   группы компенсирующей направленности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428736"/>
          <a:ext cx="6786610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214942" y="5357826"/>
            <a:ext cx="3500462" cy="116364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u="sng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Итоговый этап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Высокий уровень речевого развития – 33%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Arial" pitchFamily="34" charset="0"/>
              </a:rPr>
              <a:t>Средний уровень речевого развития – 60%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Arial" pitchFamily="34" charset="0"/>
              </a:rPr>
              <a:t>  Низкий уровень речевого развития –  7%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42910" y="5429264"/>
            <a:ext cx="3857652" cy="10715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u="sng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Планово-диагностический этап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Arial" pitchFamily="34" charset="0"/>
              </a:rPr>
              <a:t>Средний уровень речевого развития –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80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Arial" pitchFamily="34" charset="0"/>
              </a:rPr>
              <a:t>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Arial" pitchFamily="34" charset="0"/>
              </a:rPr>
              <a:t>Низкий уровень речевого развития –  20%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368412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Динамика развития зрительно-пространственного восприятия и зрительно-моторных  координаций, моторики и графических умений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детей группы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Речевое развитие включает владение всеми компонентами  устной речи детей (лексической стороны, грамматического строя речи, произносительной стороны речи, связной речи)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разных формах и видах деятельности.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2.7.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Конкретное содержание образовательной области зависит от возрастных и индивидуальных особенностей детей  и реализуется в разных видах деятельности (общении,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игре,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познавательно-исследовательской деятельности)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857356" y="571480"/>
            <a:ext cx="2500330" cy="10001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ФГОС  ДО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4357686" y="1071546"/>
            <a:ext cx="2428892" cy="112871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РЕЧЕВОЕ  РАЗВИТИЕ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00594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целом можно сделать вывод о том, что представленная нами  система психолого-педагогического сопровождения детей  с ОНР посредством использования элементов песочной терапии, способствует коррекции речевого развития и  успешной  подготовке  ребёнка к  обучению в школе и социализации ребёнка в целом. </a:t>
            </a:r>
          </a:p>
          <a:p>
            <a:pPr algn="ctr">
              <a:lnSpc>
                <a:spcPct val="150000"/>
              </a:lnSpc>
              <a:buNone/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ENCIL2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714356"/>
            <a:ext cx="1928826" cy="156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Методическое обеспечение опыта: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329642" cy="492922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000" dirty="0" smtClean="0"/>
          </a:p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разработана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взаимодействия педагогов в ходе психолого-педагогического сопровождения ребенка с проблемами в познавательно-речевом развитии;</a:t>
            </a:r>
          </a:p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разработана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программа «Чудеса на песке» для детей с нарушением речи; </a:t>
            </a:r>
          </a:p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разработана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серия конспектов занятий по обучению составления рассказов с использованием различных видов песка;</a:t>
            </a:r>
          </a:p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подобраны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картотеки коррекционно-развивающих игр, заданий и игровых упражнений с песком для детей среднего и старшего дошкольного возраста;</a:t>
            </a:r>
          </a:p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разработаны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рекомендации (памятки, буклеты) педагогам и родителям по использованию разных видов песка в домашних условиях.</a:t>
            </a:r>
          </a:p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оформлена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книга художественного и речевого творчества детей «Любим мы с песком играть и рассказы сочинять».  </a:t>
            </a:r>
          </a:p>
          <a:p>
            <a:pPr algn="just">
              <a:buFont typeface="Wingdings" pitchFamily="2" charset="2"/>
              <a:buChar char="v"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ICKME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429264"/>
            <a:ext cx="1238127" cy="1428736"/>
          </a:xfrm>
          <a:prstGeom prst="rect">
            <a:avLst/>
          </a:prstGeom>
        </p:spPr>
      </p:pic>
      <p:pic>
        <p:nvPicPr>
          <p:cNvPr id="5" name="Рисунок 4" descr="STARS20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91302" y="437336"/>
            <a:ext cx="785818" cy="768355"/>
          </a:xfrm>
          <a:prstGeom prst="rect">
            <a:avLst/>
          </a:prstGeom>
        </p:spPr>
      </p:pic>
      <p:pic>
        <p:nvPicPr>
          <p:cNvPr id="7" name="Рисунок 6" descr="BANG02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00997">
            <a:off x="7715276" y="362066"/>
            <a:ext cx="1372723" cy="1042533"/>
          </a:xfrm>
          <a:prstGeom prst="rect">
            <a:avLst/>
          </a:prstGeom>
        </p:spPr>
      </p:pic>
      <p:pic>
        <p:nvPicPr>
          <p:cNvPr id="10" name="Рисунок 9" descr="NEWYEAR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774482">
            <a:off x="6990380" y="5086442"/>
            <a:ext cx="1986617" cy="190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работы представлен: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педагогическом  Совете   ДОУ ( Протокол № 5, май, 2020 г.);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ГМО учителей-логопедов и воспитателей групп компенсирующей направленности (январь, 2020г.);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рамках проведения  городской консультации-практикума для педагогов ДОУ (апрель, 2019 г.);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городском семинаре (в статусе ММРЦ) по проблеме «Организация взаимодействия педагогов в коррекционно-развивающей работе в ДОУ»  (февраль, 2020 г.);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 проведения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стажировочной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площадки преподавателей ГБПОУ РО «НПГК»(март, 2019-2020 г. г.);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августовской конференции руководящих и педагогических работников  МОУ  города  Новочеркасска  (август, 2019 г.).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Всероссийском (с международным участием) семинаре-совещании по проблеме «Совершенствование профессиональной компетентности педагогов дошкольных образовательных учреждений по реализации образовательной области «Речевое развитие» и обучение родному языку в условиях реализации государственной программы РФ «Развитие образования» (август, 2020 г.);</a:t>
            </a:r>
          </a:p>
          <a:p>
            <a:pPr algn="just">
              <a:buFont typeface="Wingdings" pitchFamily="2" charset="2"/>
              <a:buChar char="Ø"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/>
          </a:p>
          <a:p>
            <a:pPr>
              <a:buFont typeface="Wingdings" pitchFamily="2" charset="2"/>
              <a:buChar char="Ø"/>
            </a:pPr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Перспективы развития опыта: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Разработать  модель  использования различных видов песка  в работе с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детьми с ТНР, направленную на создание условий для коррекции речи  и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ВПФ у детей с ТНР.</a:t>
            </a:r>
          </a:p>
          <a:p>
            <a:pPr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детьми: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расширять знания детей по использованию разных способов организации игр в песке. </a:t>
            </a:r>
            <a:endParaRPr lang="ru-RU" sz="2000" b="1" u="sng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педагогами: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подготовить и провести  семинар  для воспитателей  «Обучение пересказу детей с помощью песка»; организовать «Школу наставничества» для молодых педагогов по данной теме.</a:t>
            </a: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родителями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фоторепортажи  «С мамой, папой не скучаем – дома мы с песком играем».</a:t>
            </a:r>
            <a:endParaRPr lang="ru-RU" sz="2000" b="1" u="sng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ППРс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пополнить центры «С пеком играем» разными видами песка, наборами игрушек по лексическим темам; организовать песочные центры на участках детского сада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(закрепление пройденного материала на прогулке в летнее время в игровой форме).</a:t>
            </a:r>
          </a:p>
          <a:p>
            <a:pPr algn="just">
              <a:buNone/>
            </a:pP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Представить опыт работы на городских и областных семинарах;</a:t>
            </a:r>
            <a:endParaRPr lang="ru-RU" sz="20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Опубликовать опыт работы  в  печатном издании и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интернет-ресурсах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v"/>
            </a:pP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v"/>
            </a:pP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v"/>
            </a:pP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Литература    </a:t>
            </a:r>
            <a:r>
              <a:rPr lang="ru-RU" sz="3100" b="1" dirty="0" smtClean="0"/>
              <a:t> </a:t>
            </a:r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429684" cy="5786478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Андриенко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Т.А. Использование кинетического песка в работе с дошкольниками. Санкт-Петербург, 2017 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Т.М.,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Зинкевич-Евстигнеева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Т.Д. Практикум по песочной терапии / Т.М.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Т.Д.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Зинкевич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Евстигнеева - СПб.: Речь, 2002. – 224 с.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Т.М.,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Зинкевич-Евстигнеева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Т.Д. Чудеса на песке: методический практикум по песочной терапии / Т.М.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Т.Д.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Зинкевич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Евстигнеева – СПб., 1999.- 340с.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 М.,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ЗинкевичЕвстигнеева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 Д., Фролов Д. Волшебная страна внутри нас //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ЗинкевичЕвстигнеева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 Д. Тренинг по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М.: Речь, 2005.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Журнал </a:t>
            </a:r>
            <a:r>
              <a:rPr lang="ru-RU" sz="4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«Обруч»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№3, 2012. Статья Н. Иванова. По ту сторону стекла. С. 30.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Зинкевич-Евстигнеева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 Д.,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 М. Практикум по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креативной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терапии / Т.М.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Грабенко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Т.Д.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Зинкевич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Евстигнеева – М.: Сфера Речь,2001.С.279–299.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ЗинкевичЕвстигнеева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 Д., Нисневич Л. А. «Как помочь "особому" ребенку». Книга для педагогов и родителей. 2е издание. СПб.: Институт специальной педагогики и психологии, 2000. – 96 с.8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Инновации – в логопедическую практику/ Методическое пособие для дошкольных образовательных учреждений/ Сост.</a:t>
            </a:r>
            <a:r>
              <a:rPr lang="ru-RU" sz="45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О. Е. Громова. 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М.:ЛИНКА-ПРЕСС, 2008. – 232 с.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Козуб Н. В.,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Осипчук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Э. И. В гостях у Песочной Феи. Организация педагогической песочницы и игр с песком для детей дошкольного возраста. Методическое пособие для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Мариелла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Зейц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Пишем и рисуем на песке. Практические рекомендации. –М: Институт новых технологий, 2010.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Сапожникова О.Б.,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Гарнова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Е.В. Песочная терапия в развитии дошкольников, ООО «ТЦ Сфера», 2014.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11. Сапожникова О.Б.,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Гарнова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Е.В. Игры с песком для обучения пересказу детей 5-7 лет. «ТЦ СФЕРА», 2016 г.</a:t>
            </a: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12. Справочник старшего воспитателя дошкольного учреждения. №5 май 2012. Статья О. А. Белоусова «Обучение дошкольников рисованию песком. С. 30.</a:t>
            </a: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en-US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ispolzovanie</a:t>
            </a: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…s-</a:t>
            </a:r>
            <a:r>
              <a:rPr lang="en-US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peskom</a:t>
            </a: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vozrasta</a:t>
            </a: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-s-</a:t>
            </a:r>
            <a:r>
              <a:rPr lang="en-US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onr</a:t>
            </a: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interactive-plus.ru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rykovodstvo.ru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ped-kopilka.ru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portal2011.com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PlanetaDetstva.net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FontTx/>
              <a:buNone/>
              <a:defRPr/>
            </a:pPr>
            <a:endParaRPr lang="ru-RU" sz="45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indent="0" algn="r">
              <a:spcBef>
                <a:spcPct val="0"/>
              </a:spcBef>
              <a:buFontTx/>
              <a:buNone/>
              <a:defRPr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EDCN061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5500702"/>
            <a:ext cx="1751070" cy="1106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БЛАГОДАРЮ  ЗА  ВНИМАНИЕ!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3143272" cy="16430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Приглашаю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сотрудничеству!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PICKME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1214422"/>
            <a:ext cx="1609592" cy="1857388"/>
          </a:xfrm>
          <a:prstGeom prst="rect">
            <a:avLst/>
          </a:prstGeom>
        </p:spPr>
      </p:pic>
      <p:sp>
        <p:nvSpPr>
          <p:cNvPr id="8" name="Горизонтальный свиток 7"/>
          <p:cNvSpPr/>
          <p:nvPr/>
        </p:nvSpPr>
        <p:spPr>
          <a:xfrm>
            <a:off x="1357290" y="3214686"/>
            <a:ext cx="5929354" cy="342902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Ажогина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Елена  Николаевна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Учитель-логопед высшей категории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Адрес ДОУ: ул. Гвардейская 12 «А»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Телефон: 8-928-196-79-45</a:t>
            </a:r>
          </a:p>
          <a:p>
            <a:pPr algn="ctr"/>
            <a:r>
              <a:rPr lang="en-US" sz="2400" dirty="0" smtClean="0"/>
              <a:t>e</a:t>
            </a:r>
            <a:r>
              <a:rPr lang="ru-RU" sz="2400" dirty="0" smtClean="0"/>
              <a:t>-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mdou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55@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ihbox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3571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    темы   работы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85860"/>
            <a:ext cx="8143932" cy="283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Организация коррекционной работы с детьми требует  использования </a:t>
            </a:r>
            <a:r>
              <a:rPr lang="ru-RU" b="1" dirty="0" err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технологий  через систему целенаправленных мероприятий. Это объясняется тем, что:</a:t>
            </a:r>
          </a:p>
          <a:p>
            <a:pPr algn="just"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во-первых, сегодняшний день отличается активным ростом новых развивающих технологий, многие из которых можно успешно использовать при коррекции речевых нарушений;</a:t>
            </a:r>
          </a:p>
          <a:p>
            <a:pPr algn="just"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во-вторых, для того, чтобы работа была успешной, воздействие должно быть системным, охватывающим весь коррекционный процесс.</a:t>
            </a:r>
          </a:p>
          <a:p>
            <a:pPr algn="just">
              <a:lnSpc>
                <a:spcPct val="110000"/>
              </a:lnSpc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357290" y="4643446"/>
            <a:ext cx="6043626" cy="1928826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 песком играем – речь развиваем»</a:t>
            </a:r>
          </a:p>
          <a:p>
            <a:pPr algn="ctr">
              <a:buNone/>
            </a:pP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(использование  игр с различными видами песка в коррекции речевого развития детей с ОНР)</a:t>
            </a:r>
          </a:p>
          <a:p>
            <a:pPr algn="ctr">
              <a:buNone/>
            </a:pPr>
            <a:endParaRPr lang="ru-RU" sz="1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 rot="20468653">
            <a:off x="866757" y="3939909"/>
            <a:ext cx="552440" cy="103489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 rot="484105">
            <a:off x="7129899" y="3750997"/>
            <a:ext cx="586953" cy="999078"/>
          </a:xfrm>
          <a:prstGeom prst="curvedLeftArrow">
            <a:avLst>
              <a:gd name="adj1" fmla="val 25000"/>
              <a:gd name="adj2" fmla="val 5336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Сведения о проекте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36011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познавательно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-творческий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Тип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долгосрочный.  </a:t>
            </a:r>
          </a:p>
          <a:p>
            <a:pPr algn="just">
              <a:buNone/>
            </a:pPr>
            <a:endPara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старшего дошкольного возраста, имеющие речевые нарушения, педагоги и родители.</a:t>
            </a:r>
          </a:p>
          <a:p>
            <a:pPr algn="just">
              <a:buNone/>
            </a:pPr>
            <a:endPara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разработать систему психолого-педагогического сопровождения детей  с ОНР посредством использования элементов песочной терапии, способствующую коррекции речевого развития и  успешной  подготовке  к  обучению в школе.</a:t>
            </a:r>
          </a:p>
          <a:p>
            <a:pPr algn="just">
              <a:buNone/>
            </a:pPr>
            <a:endPara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329642" cy="5431552"/>
          </a:xfrm>
        </p:spPr>
        <p:txBody>
          <a:bodyPr>
            <a:normAutofit fontScale="47500" lnSpcReduction="20000"/>
          </a:bodyPr>
          <a:lstStyle/>
          <a:p>
            <a:pPr lvl="0" algn="just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научно-методическую литературу и имеющийся педагогический опыт по  проблематике исследования.</a:t>
            </a:r>
          </a:p>
          <a:p>
            <a:pPr lvl="0" algn="just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	Выявить уровень </a:t>
            </a:r>
            <a:r>
              <a:rPr lang="ru-RU" sz="4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компонентов речевого развития </a:t>
            </a:r>
            <a:r>
              <a:rPr lang="ru-RU" sz="4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(лексика, грамматический строй речи, фонетико-фонематическая система,  связная речь)   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наличие предпосылок оптической </a:t>
            </a:r>
            <a:r>
              <a:rPr lang="ru-RU" sz="4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дисгафии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(зрительно-пространственные представления, зрительный  анализ и синтез, развитие моторики и графических  умений  у детей). </a:t>
            </a:r>
          </a:p>
          <a:p>
            <a:pPr lvl="0" algn="just">
              <a:buNone/>
            </a:pPr>
            <a:r>
              <a:rPr lang="ru-RU" sz="4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Спроектировать содержание коррекционной деятельности с учётом использования  игр с песком в коррекции речевого развития дошкольников с ОНР.</a:t>
            </a:r>
          </a:p>
          <a:p>
            <a:pPr lvl="0" algn="just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	Апробировать  наиболее эффективные методы и приемы коррекционно-логопедического воздействия с использования  игр с песком в коррекции речевого развития дошкольников с ОНР.</a:t>
            </a:r>
          </a:p>
          <a:p>
            <a:pPr lvl="0" algn="just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	Организовать  предметно - пространственную развивающую среду для игр с песком.</a:t>
            </a:r>
          </a:p>
          <a:p>
            <a:pPr lvl="0" algn="just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	Организовать  совместную практическую деятельности </a:t>
            </a:r>
            <a:r>
              <a:rPr lang="ru-RU" sz="4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(педагоги + дети + родители)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	Выявить  динамику в развитии речи и формировании оптико-пространственных представлений  у детей старшего дошкольного возраста с ОНР.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Предполагаемые итоги реализации проекта: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715436" cy="5500726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детей интенсивно развиты высшие психические функции (внимание, восприятие, память, мышление, воображение), когнитивные процессы, а так же речь.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Сформированы речевые навыки общения.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Развита «тактильная» чувствительность, как основа «ручного интеллекта».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Обогащён и закреплён словарь родного языка.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Дети свободно используют грамматические категории языка,</a:t>
            </a:r>
            <a:b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создана мотивация для получения знаний.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Усилено желание детей узнавать новое, экспериментировать, повторять положительный эмоциональный опыт.   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Овладение педагогами навыками работы с различными видами песка в процессе коррекции речевого развития детей.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психолого-педагогической компетенции  родителей в вопросах речевого развития детей посредством игр с песком.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заинтересованности родителей не только в результатах, но и в самом процессе коррекционно-воспитательной работы. 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Установление положительного контакта между участниками проекта через совместную деятельность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1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86834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реализации поставленных задач были определены   этапа работы: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928670"/>
            <a:ext cx="4114799" cy="107155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marL="342900" indent="-342900" algn="ctr">
              <a:buAutoNum type="arabicPlain"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этап – </a:t>
            </a:r>
          </a:p>
          <a:p>
            <a:pPr marL="342900" indent="-342900"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планово-диагностический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714612" y="1785926"/>
            <a:ext cx="4000528" cy="114300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 этап – </a:t>
            </a:r>
          </a:p>
          <a:p>
            <a:pPr marL="342900" indent="-342900"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деятельностный (практический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857752" y="2714620"/>
            <a:ext cx="3786214" cy="107157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 этап –</a:t>
            </a:r>
          </a:p>
          <a:p>
            <a:pPr marL="342900" indent="-342900"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итоговый</a:t>
            </a:r>
          </a:p>
        </p:txBody>
      </p:sp>
      <p:sp>
        <p:nvSpPr>
          <p:cNvPr id="8" name="Овал 7"/>
          <p:cNvSpPr/>
          <p:nvPr/>
        </p:nvSpPr>
        <p:spPr>
          <a:xfrm>
            <a:off x="428596" y="3000372"/>
            <a:ext cx="3786214" cy="92869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  работы: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4000504"/>
            <a:ext cx="3214710" cy="71438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Работа с детьми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285984" y="4643446"/>
            <a:ext cx="2928958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Работа с  педагогами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4286248" y="5357826"/>
            <a:ext cx="3000396" cy="7857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5572132" y="6072206"/>
            <a:ext cx="2714644" cy="7857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РППс</a:t>
            </a: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Планово-диагностический  этап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44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		</a:t>
            </a:r>
            <a:r>
              <a:rPr lang="ru-RU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 данного </a:t>
            </a:r>
            <a: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этапа: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выявление уровня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базовых составляющих развития речи и  письма у дошкольников и уровня готовности специалистов и родителей к взаимодействию при использовании песка в целях коррекции речевого развития.</a:t>
            </a:r>
          </a:p>
          <a:p>
            <a:pPr algn="just"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данном  этапе нами решались следующие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1. Определить направления диагностики.</a:t>
            </a:r>
          </a:p>
          <a:p>
            <a:pPr lvl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2.Определить критерии оценки по каждому направлению диагностики. </a:t>
            </a:r>
          </a:p>
          <a:p>
            <a:pPr lvl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3. Охарактеризовать уровни развития диагностируемых функций в соответствии с выделенными критериями.</a:t>
            </a:r>
          </a:p>
          <a:p>
            <a:pPr lvl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4. Подобрать диагностические методики.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5.Выявить уровень готовности педагогов и родителей к взаимодействию при коррекции речевого развития посредством игр с песком.</a:t>
            </a:r>
          </a:p>
          <a:p>
            <a:pPr lvl="0" algn="just"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3354</TotalTime>
  <Words>1471</Words>
  <Application>Microsoft Office PowerPoint</Application>
  <PresentationFormat>Экран (4:3)</PresentationFormat>
  <Paragraphs>295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Всероссийский педагогический конкурс «Мой лучший проект»   ПРОЕКТ «С песком  играем – речь  развиваем» </vt:lpstr>
      <vt:lpstr>Слайд 2</vt:lpstr>
      <vt:lpstr>Слайд 3</vt:lpstr>
      <vt:lpstr> Актуальность    темы   работы </vt:lpstr>
      <vt:lpstr>Сведения о проекте</vt:lpstr>
      <vt:lpstr>Задачи </vt:lpstr>
      <vt:lpstr>  Предполагаемые итоги реализации проекта: </vt:lpstr>
      <vt:lpstr> Для реализации поставленных задач были определены   этапа работы: </vt:lpstr>
      <vt:lpstr>Планово-диагностический  этап</vt:lpstr>
      <vt:lpstr>Методика  проведения обследования ребёнка с общим недоразвитием речи , автор Н.В. Нищева</vt:lpstr>
      <vt:lpstr>Слайд 11</vt:lpstr>
      <vt:lpstr> Результаты планово-диагностического этапа</vt:lpstr>
      <vt:lpstr> Учёт данных диагностического обследования в процессе работы с детьми с ОНР</vt:lpstr>
      <vt:lpstr>Слайд 14</vt:lpstr>
      <vt:lpstr>Деятельностный (практический) этап</vt:lpstr>
      <vt:lpstr>Комплекс коррекционно-развивающих игр и упражнений был  направлен на  коррекцию речевого развития и преодоление предпосылок нарушений письменной речи </vt:lpstr>
      <vt:lpstr>I этап.  Знакомство с песочной страной</vt:lpstr>
      <vt:lpstr>II этап. Путешествие по песочной стране </vt:lpstr>
      <vt:lpstr>III этап. В царстве песочной грамоты </vt:lpstr>
      <vt:lpstr>Слайд 20</vt:lpstr>
      <vt:lpstr>Слайд 21</vt:lpstr>
      <vt:lpstr>Слайд 22</vt:lpstr>
      <vt:lpstr>    Взаимодействие  педагогов</vt:lpstr>
      <vt:lpstr>Слайд 24</vt:lpstr>
      <vt:lpstr>Взаимодействие с родителями</vt:lpstr>
      <vt:lpstr>Итоговый  этап</vt:lpstr>
      <vt:lpstr>Результаты   итогового  этапа</vt:lpstr>
      <vt:lpstr>Динамика речевого развития   детей   группы компенсирующей направленности</vt:lpstr>
      <vt:lpstr> Динамика развития зрительно-пространственного восприятия и зрительно-моторных  координаций, моторики и графических умений  детей группы </vt:lpstr>
      <vt:lpstr>Выводы</vt:lpstr>
      <vt:lpstr>Методическое обеспечение опыта:</vt:lpstr>
      <vt:lpstr>Опыт работы представлен:</vt:lpstr>
      <vt:lpstr>Перспективы развития опыта:</vt:lpstr>
      <vt:lpstr>Литература            </vt:lpstr>
      <vt:lpstr>БЛАГОДАРЮ  ЗА 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Techno1</dc:creator>
  <cp:lastModifiedBy>PC</cp:lastModifiedBy>
  <cp:revision>454</cp:revision>
  <dcterms:created xsi:type="dcterms:W3CDTF">2011-05-27T07:36:58Z</dcterms:created>
  <dcterms:modified xsi:type="dcterms:W3CDTF">2021-09-17T11:56:39Z</dcterms:modified>
</cp:coreProperties>
</file>