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81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771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84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522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58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213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2168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07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786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7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137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79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059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77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87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322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576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370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A44A7D7-6B56-4C75-BD8D-7C853B9D0AA9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83C3D17-4D83-4F96-B7A6-4E325A307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551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790806/ef3ec1f6-7104-499e-8135-95e3bbe3c42f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225" y="171110"/>
            <a:ext cx="4631861" cy="347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topcrop.ru/wp-content/uploads/2014/12/Tennis-kids-by-gracewaysportscenterc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047" y="173143"/>
            <a:ext cx="5109152" cy="340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pdb/805160/49255f95-0ba3-46fe-9bb7-fcc3f7d232a9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518" y="3645006"/>
            <a:ext cx="4762790" cy="309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get-pdb/245485/54c43a9d-f10b-484a-b701-bfe9ee143a5f/s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2" y="3407392"/>
            <a:ext cx="4051483" cy="327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029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86137227"/>
              </p:ext>
            </p:extLst>
          </p:nvPr>
        </p:nvGraphicFramePr>
        <p:xfrm>
          <a:off x="593581" y="663533"/>
          <a:ext cx="9575657" cy="195681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93658">
                  <a:extLst>
                    <a:ext uri="{9D8B030D-6E8A-4147-A177-3AD203B41FA5}">
                      <a16:colId xmlns:a16="http://schemas.microsoft.com/office/drawing/2014/main" val="479991126"/>
                    </a:ext>
                  </a:extLst>
                </a:gridCol>
                <a:gridCol w="2393658">
                  <a:extLst>
                    <a:ext uri="{9D8B030D-6E8A-4147-A177-3AD203B41FA5}">
                      <a16:colId xmlns:a16="http://schemas.microsoft.com/office/drawing/2014/main" val="4179576506"/>
                    </a:ext>
                  </a:extLst>
                </a:gridCol>
                <a:gridCol w="2393658">
                  <a:extLst>
                    <a:ext uri="{9D8B030D-6E8A-4147-A177-3AD203B41FA5}">
                      <a16:colId xmlns:a16="http://schemas.microsoft.com/office/drawing/2014/main" val="947334006"/>
                    </a:ext>
                  </a:extLst>
                </a:gridCol>
                <a:gridCol w="2394683">
                  <a:extLst>
                    <a:ext uri="{9D8B030D-6E8A-4147-A177-3AD203B41FA5}">
                      <a16:colId xmlns:a16="http://schemas.microsoft.com/office/drawing/2014/main" val="10559608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* 7 =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* 7 =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* 8 =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* 9 =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2497680"/>
                  </a:ext>
                </a:extLst>
              </a:tr>
              <a:tr h="3568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* 8 =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* 8 =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* 5 =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18409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* 5 =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* 7 =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* 5 =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9550163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706080"/>
              </p:ext>
            </p:extLst>
          </p:nvPr>
        </p:nvGraphicFramePr>
        <p:xfrm>
          <a:off x="593578" y="2883875"/>
          <a:ext cx="6971003" cy="7563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98264">
                  <a:extLst>
                    <a:ext uri="{9D8B030D-6E8A-4147-A177-3AD203B41FA5}">
                      <a16:colId xmlns:a16="http://schemas.microsoft.com/office/drawing/2014/main" val="2117015683"/>
                    </a:ext>
                  </a:extLst>
                </a:gridCol>
                <a:gridCol w="697294">
                  <a:extLst>
                    <a:ext uri="{9D8B030D-6E8A-4147-A177-3AD203B41FA5}">
                      <a16:colId xmlns:a16="http://schemas.microsoft.com/office/drawing/2014/main" val="1751940739"/>
                    </a:ext>
                  </a:extLst>
                </a:gridCol>
                <a:gridCol w="696325">
                  <a:extLst>
                    <a:ext uri="{9D8B030D-6E8A-4147-A177-3AD203B41FA5}">
                      <a16:colId xmlns:a16="http://schemas.microsoft.com/office/drawing/2014/main" val="1026063795"/>
                    </a:ext>
                  </a:extLst>
                </a:gridCol>
                <a:gridCol w="696325">
                  <a:extLst>
                    <a:ext uri="{9D8B030D-6E8A-4147-A177-3AD203B41FA5}">
                      <a16:colId xmlns:a16="http://schemas.microsoft.com/office/drawing/2014/main" val="2120788261"/>
                    </a:ext>
                  </a:extLst>
                </a:gridCol>
                <a:gridCol w="696325">
                  <a:extLst>
                    <a:ext uri="{9D8B030D-6E8A-4147-A177-3AD203B41FA5}">
                      <a16:colId xmlns:a16="http://schemas.microsoft.com/office/drawing/2014/main" val="3741520078"/>
                    </a:ext>
                  </a:extLst>
                </a:gridCol>
                <a:gridCol w="697294">
                  <a:extLst>
                    <a:ext uri="{9D8B030D-6E8A-4147-A177-3AD203B41FA5}">
                      <a16:colId xmlns:a16="http://schemas.microsoft.com/office/drawing/2014/main" val="2537921134"/>
                    </a:ext>
                  </a:extLst>
                </a:gridCol>
                <a:gridCol w="697294">
                  <a:extLst>
                    <a:ext uri="{9D8B030D-6E8A-4147-A177-3AD203B41FA5}">
                      <a16:colId xmlns:a16="http://schemas.microsoft.com/office/drawing/2014/main" val="3191198648"/>
                    </a:ext>
                  </a:extLst>
                </a:gridCol>
                <a:gridCol w="697294">
                  <a:extLst>
                    <a:ext uri="{9D8B030D-6E8A-4147-A177-3AD203B41FA5}">
                      <a16:colId xmlns:a16="http://schemas.microsoft.com/office/drawing/2014/main" val="1439649369"/>
                    </a:ext>
                  </a:extLst>
                </a:gridCol>
                <a:gridCol w="697294">
                  <a:extLst>
                    <a:ext uri="{9D8B030D-6E8A-4147-A177-3AD203B41FA5}">
                      <a16:colId xmlns:a16="http://schemas.microsoft.com/office/drawing/2014/main" val="4065776199"/>
                    </a:ext>
                  </a:extLst>
                </a:gridCol>
                <a:gridCol w="697294">
                  <a:extLst>
                    <a:ext uri="{9D8B030D-6E8A-4147-A177-3AD203B41FA5}">
                      <a16:colId xmlns:a16="http://schemas.microsoft.com/office/drawing/2014/main" val="22623007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51193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1677749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203810"/>
              </p:ext>
            </p:extLst>
          </p:nvPr>
        </p:nvGraphicFramePr>
        <p:xfrm>
          <a:off x="1494124" y="4080596"/>
          <a:ext cx="9423257" cy="11344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29226">
                  <a:extLst>
                    <a:ext uri="{9D8B030D-6E8A-4147-A177-3AD203B41FA5}">
                      <a16:colId xmlns:a16="http://schemas.microsoft.com/office/drawing/2014/main" val="3765178029"/>
                    </a:ext>
                  </a:extLst>
                </a:gridCol>
                <a:gridCol w="629226">
                  <a:extLst>
                    <a:ext uri="{9D8B030D-6E8A-4147-A177-3AD203B41FA5}">
                      <a16:colId xmlns:a16="http://schemas.microsoft.com/office/drawing/2014/main" val="1515805524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2344499571"/>
                    </a:ext>
                  </a:extLst>
                </a:gridCol>
                <a:gridCol w="627209">
                  <a:extLst>
                    <a:ext uri="{9D8B030D-6E8A-4147-A177-3AD203B41FA5}">
                      <a16:colId xmlns:a16="http://schemas.microsoft.com/office/drawing/2014/main" val="1397062749"/>
                    </a:ext>
                  </a:extLst>
                </a:gridCol>
                <a:gridCol w="627209">
                  <a:extLst>
                    <a:ext uri="{9D8B030D-6E8A-4147-A177-3AD203B41FA5}">
                      <a16:colId xmlns:a16="http://schemas.microsoft.com/office/drawing/2014/main" val="3733044870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2790445142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3650990723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891689216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1259173464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1326374489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472583202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3913462241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1443428356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582292012"/>
                    </a:ext>
                  </a:extLst>
                </a:gridCol>
                <a:gridCol w="628217">
                  <a:extLst>
                    <a:ext uri="{9D8B030D-6E8A-4147-A177-3AD203B41FA5}">
                      <a16:colId xmlns:a16="http://schemas.microsoft.com/office/drawing/2014/main" val="7256055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68811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898987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186869"/>
              </p:ext>
            </p:extLst>
          </p:nvPr>
        </p:nvGraphicFramePr>
        <p:xfrm>
          <a:off x="2318473" y="5461595"/>
          <a:ext cx="6696072" cy="11344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36673">
                  <a:extLst>
                    <a:ext uri="{9D8B030D-6E8A-4147-A177-3AD203B41FA5}">
                      <a16:colId xmlns:a16="http://schemas.microsoft.com/office/drawing/2014/main" val="2597093118"/>
                    </a:ext>
                  </a:extLst>
                </a:gridCol>
                <a:gridCol w="836673">
                  <a:extLst>
                    <a:ext uri="{9D8B030D-6E8A-4147-A177-3AD203B41FA5}">
                      <a16:colId xmlns:a16="http://schemas.microsoft.com/office/drawing/2014/main" val="907314682"/>
                    </a:ext>
                  </a:extLst>
                </a:gridCol>
                <a:gridCol w="836673">
                  <a:extLst>
                    <a:ext uri="{9D8B030D-6E8A-4147-A177-3AD203B41FA5}">
                      <a16:colId xmlns:a16="http://schemas.microsoft.com/office/drawing/2014/main" val="3946525150"/>
                    </a:ext>
                  </a:extLst>
                </a:gridCol>
                <a:gridCol w="836673">
                  <a:extLst>
                    <a:ext uri="{9D8B030D-6E8A-4147-A177-3AD203B41FA5}">
                      <a16:colId xmlns:a16="http://schemas.microsoft.com/office/drawing/2014/main" val="410459049"/>
                    </a:ext>
                  </a:extLst>
                </a:gridCol>
                <a:gridCol w="836673">
                  <a:extLst>
                    <a:ext uri="{9D8B030D-6E8A-4147-A177-3AD203B41FA5}">
                      <a16:colId xmlns:a16="http://schemas.microsoft.com/office/drawing/2014/main" val="2271097835"/>
                    </a:ext>
                  </a:extLst>
                </a:gridCol>
                <a:gridCol w="837569">
                  <a:extLst>
                    <a:ext uri="{9D8B030D-6E8A-4147-A177-3AD203B41FA5}">
                      <a16:colId xmlns:a16="http://schemas.microsoft.com/office/drawing/2014/main" val="1099925302"/>
                    </a:ext>
                  </a:extLst>
                </a:gridCol>
                <a:gridCol w="837569">
                  <a:extLst>
                    <a:ext uri="{9D8B030D-6E8A-4147-A177-3AD203B41FA5}">
                      <a16:colId xmlns:a16="http://schemas.microsoft.com/office/drawing/2014/main" val="21628998"/>
                    </a:ext>
                  </a:extLst>
                </a:gridCol>
                <a:gridCol w="837569">
                  <a:extLst>
                    <a:ext uri="{9D8B030D-6E8A-4147-A177-3AD203B41FA5}">
                      <a16:colId xmlns:a16="http://schemas.microsoft.com/office/drawing/2014/main" val="37921889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09785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1332258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429491" y="1399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879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313" y="249382"/>
            <a:ext cx="10266287" cy="641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374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Ж...Л...З...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36" y="1912793"/>
            <a:ext cx="72390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11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ИЛБЕТ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im0-tub-ru.yandex.net/i?id=cdb5108b2986808356e3ee89954253bd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4" y="2077749"/>
            <a:ext cx="9734550" cy="447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385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2887"/>
            <a:ext cx="11430000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47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330037" y="618516"/>
            <a:ext cx="8998934" cy="600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814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537986" y="415636"/>
            <a:ext cx="4160234" cy="622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56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3235" y="484910"/>
            <a:ext cx="11748655" cy="53062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</a:t>
            </a:r>
            <a: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5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js</a:t>
            </a:r>
            <a: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5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vz</a:t>
            </a:r>
            <a: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ls</a:t>
            </a:r>
            <a: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5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wn</a:t>
            </a:r>
            <a: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5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qz</a:t>
            </a:r>
            <a: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en-US" sz="5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lr</a:t>
            </a:r>
            <a: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5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jzs</a:t>
            </a:r>
            <a:r>
              <a:rPr lang="ru-RU" sz="5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5" y="2348301"/>
            <a:ext cx="3988930" cy="392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28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</a:t>
            </a:r>
            <a:endParaRPr lang="ru-RU" sz="6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7091" y="2367092"/>
            <a:ext cx="11000509" cy="4255381"/>
          </a:xfrm>
        </p:spPr>
        <p:txBody>
          <a:bodyPr>
            <a:normAutofit/>
          </a:bodyPr>
          <a:lstStyle/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Корабль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Железо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Билет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Касса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Вокзал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507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775856"/>
            <a:ext cx="10363826" cy="5860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и игровые задания на уроках русского языка: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при изучении темы «Правописание безударных гласных в корне слова» применяю игры: «Вставь пропущенные буквы», «Найди ошибки в написании», игры с применением ИКТ, игры на индивидуальных карточках «Составь текст».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301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«Обучающая игротека, как прием активизации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деятельности младших школьников»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4556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46364" y="618517"/>
            <a:ext cx="11430000" cy="56021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математики: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 цепочку», «засели домик», различные виды загадок 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6626"/>
          <a:stretch/>
        </p:blipFill>
        <p:spPr>
          <a:xfrm>
            <a:off x="7246553" y="3628135"/>
            <a:ext cx="4031673" cy="2521004"/>
          </a:xfrm>
          <a:prstGeom prst="rect">
            <a:avLst/>
          </a:prstGeom>
        </p:spPr>
      </p:pic>
      <p:pic>
        <p:nvPicPr>
          <p:cNvPr id="8194" name="Picture 2" descr="https://ds05.infourok.ru/uploads/ex/10ab/000085da-3ca1a573/hello_html_mbaca0c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29" y="2989877"/>
            <a:ext cx="4568825" cy="323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65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5528"/>
            <a:ext cx="10363826" cy="5555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литературного чтения: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героя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сказки»,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« Сочини последнюю строчку»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067" y="3581400"/>
            <a:ext cx="4067175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092" y="3207327"/>
            <a:ext cx="4562764" cy="342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27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4691" y="618518"/>
            <a:ext cx="11582400" cy="51726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 кроссворды, чайнворды, ребусы, загадки на уроках математики и окружающего мира, русского языка и литературного чтения,  как форму контроля на любом этапе обучения. В этом случае не только сама предлагаю их обучающимся в готовом виде, но сами дети составляют их по изучаемой (изученной) теме.</a:t>
            </a:r>
          </a:p>
        </p:txBody>
      </p:sp>
    </p:spTree>
    <p:extLst>
      <p:ext uri="{BB962C8B-B14F-4D97-AF65-F5344CB8AC3E}">
        <p14:creationId xmlns:p14="http://schemas.microsoft.com/office/powerpoint/2010/main" val="42707430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0109" y="207818"/>
            <a:ext cx="11707091" cy="6331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 формирует коммуникативные УУД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(умение слышать, слушать, понимать партнера, выполнять согласованно совместные дела, распределять роли, взаимно контролировать действия друг друга, уметь договориться, правильно выражать свои мысли); </a:t>
            </a:r>
          </a:p>
          <a:p>
            <a:pPr marL="0" indent="0"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УУД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(сравнивать, искать хитроумные решения, находить закономерности);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УУД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(фантазировать, проявлять интерес к окружающему миру, к себе, ориентировать на моральные нормы); </a:t>
            </a:r>
          </a:p>
          <a:p>
            <a:pPr marL="0" indent="0"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 УУД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(планировать, оценивать правильность выполнения действий).  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игровых технологий в обучении делает процесс познания наиболее доступным и увлекательным, а усвоение знаний более качественным и прочным.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5274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0835" y="221674"/>
            <a:ext cx="11859491" cy="556952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«Игра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огромное светлое окно, через которое в духовный мир ребенка вливается живительный поток представлений, понятий об  окружающем мире. Игра – это искра, зажигающая огонёк пытливости  и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любознательности».  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908" y="3165763"/>
            <a:ext cx="4627418" cy="347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5379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4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успехов!</a:t>
            </a:r>
            <a:endParaRPr lang="ru-RU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545" y="618517"/>
            <a:ext cx="5626774" cy="397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54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7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нашего общения вы познакомитесь с игровыми упражнениями, и убедитесь, что использование игр в процессе обучения является важнейшим фактором формирования и актуализации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деятельности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986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творческого потенциала обучающихся,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деятельности,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05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540328" y="618518"/>
            <a:ext cx="5479474" cy="51726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«Сделать серьезное занятие для ребенка занимательным — вот задача первоначального обучения».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4.infourok.ru/uploads/ex/035c/00175beb-ddd6610b/hello_html_455423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139" y="230589"/>
            <a:ext cx="4759397" cy="62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2702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12618" y="2367092"/>
            <a:ext cx="10764982" cy="39505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Возникла проблема как вовлечь, чем заинтересовать, ведь учеба это серьезный труд.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данной проблемы я искала ответ на вопросы: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игровые технологии существуют?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правильно использовать игру в уроке?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Какие универсальные учебные действия развивают дидактические и познавательные игры?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6344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классификации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Германа Константиновича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Селевко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педагогические технологии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различаются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32509" y="2341418"/>
            <a:ext cx="11540836" cy="4211782"/>
          </a:xfrm>
        </p:spPr>
        <p:txBody>
          <a:bodyPr>
            <a:normAutofit fontScale="85000" lnSpcReduction="20000"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Догматические, репродуктивные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Объяснительно-иллюстративные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Развивающее обучение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Проблемные, поисковые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Программированное обучение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Диалогические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</a:t>
            </a:r>
          </a:p>
          <a:p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Саморазвивающее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обучение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(компьютерные)</a:t>
            </a:r>
          </a:p>
          <a:p>
            <a:endParaRPr lang="ru-RU" dirty="0"/>
          </a:p>
        </p:txBody>
      </p:sp>
      <p:pic>
        <p:nvPicPr>
          <p:cNvPr id="3074" name="Picture 2" descr="https://ic.pics.livejournal.com/o_levina/11192687/40575/40575_3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399" y="2341418"/>
            <a:ext cx="2898776" cy="3865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713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«Шифровальщик»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08748380"/>
              </p:ext>
            </p:extLst>
          </p:nvPr>
        </p:nvGraphicFramePr>
        <p:xfrm>
          <a:off x="2272148" y="2214694"/>
          <a:ext cx="6745791" cy="45858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72098">
                  <a:extLst>
                    <a:ext uri="{9D8B030D-6E8A-4147-A177-3AD203B41FA5}">
                      <a16:colId xmlns:a16="http://schemas.microsoft.com/office/drawing/2014/main" val="44739727"/>
                    </a:ext>
                  </a:extLst>
                </a:gridCol>
                <a:gridCol w="461270">
                  <a:extLst>
                    <a:ext uri="{9D8B030D-6E8A-4147-A177-3AD203B41FA5}">
                      <a16:colId xmlns:a16="http://schemas.microsoft.com/office/drawing/2014/main" val="3912742024"/>
                    </a:ext>
                  </a:extLst>
                </a:gridCol>
                <a:gridCol w="507468">
                  <a:extLst>
                    <a:ext uri="{9D8B030D-6E8A-4147-A177-3AD203B41FA5}">
                      <a16:colId xmlns:a16="http://schemas.microsoft.com/office/drawing/2014/main" val="3017388888"/>
                    </a:ext>
                  </a:extLst>
                </a:gridCol>
                <a:gridCol w="504580">
                  <a:extLst>
                    <a:ext uri="{9D8B030D-6E8A-4147-A177-3AD203B41FA5}">
                      <a16:colId xmlns:a16="http://schemas.microsoft.com/office/drawing/2014/main" val="3413607541"/>
                    </a:ext>
                  </a:extLst>
                </a:gridCol>
                <a:gridCol w="499528">
                  <a:extLst>
                    <a:ext uri="{9D8B030D-6E8A-4147-A177-3AD203B41FA5}">
                      <a16:colId xmlns:a16="http://schemas.microsoft.com/office/drawing/2014/main" val="2829419206"/>
                    </a:ext>
                  </a:extLst>
                </a:gridCol>
                <a:gridCol w="510356">
                  <a:extLst>
                    <a:ext uri="{9D8B030D-6E8A-4147-A177-3AD203B41FA5}">
                      <a16:colId xmlns:a16="http://schemas.microsoft.com/office/drawing/2014/main" val="2922471901"/>
                    </a:ext>
                  </a:extLst>
                </a:gridCol>
                <a:gridCol w="488700">
                  <a:extLst>
                    <a:ext uri="{9D8B030D-6E8A-4147-A177-3AD203B41FA5}">
                      <a16:colId xmlns:a16="http://schemas.microsoft.com/office/drawing/2014/main" val="2071861275"/>
                    </a:ext>
                  </a:extLst>
                </a:gridCol>
                <a:gridCol w="511077">
                  <a:extLst>
                    <a:ext uri="{9D8B030D-6E8A-4147-A177-3AD203B41FA5}">
                      <a16:colId xmlns:a16="http://schemas.microsoft.com/office/drawing/2014/main" val="2214461673"/>
                    </a:ext>
                  </a:extLst>
                </a:gridCol>
                <a:gridCol w="497362">
                  <a:extLst>
                    <a:ext uri="{9D8B030D-6E8A-4147-A177-3AD203B41FA5}">
                      <a16:colId xmlns:a16="http://schemas.microsoft.com/office/drawing/2014/main" val="853004348"/>
                    </a:ext>
                  </a:extLst>
                </a:gridCol>
                <a:gridCol w="511077">
                  <a:extLst>
                    <a:ext uri="{9D8B030D-6E8A-4147-A177-3AD203B41FA5}">
                      <a16:colId xmlns:a16="http://schemas.microsoft.com/office/drawing/2014/main" val="3189940423"/>
                    </a:ext>
                  </a:extLst>
                </a:gridCol>
                <a:gridCol w="469210">
                  <a:extLst>
                    <a:ext uri="{9D8B030D-6E8A-4147-A177-3AD203B41FA5}">
                      <a16:colId xmlns:a16="http://schemas.microsoft.com/office/drawing/2014/main" val="3880098712"/>
                    </a:ext>
                  </a:extLst>
                </a:gridCol>
                <a:gridCol w="469210">
                  <a:extLst>
                    <a:ext uri="{9D8B030D-6E8A-4147-A177-3AD203B41FA5}">
                      <a16:colId xmlns:a16="http://schemas.microsoft.com/office/drawing/2014/main" val="4032539576"/>
                    </a:ext>
                  </a:extLst>
                </a:gridCol>
                <a:gridCol w="441057">
                  <a:extLst>
                    <a:ext uri="{9D8B030D-6E8A-4147-A177-3AD203B41FA5}">
                      <a16:colId xmlns:a16="http://schemas.microsoft.com/office/drawing/2014/main" val="3022244087"/>
                    </a:ext>
                  </a:extLst>
                </a:gridCol>
                <a:gridCol w="402798">
                  <a:extLst>
                    <a:ext uri="{9D8B030D-6E8A-4147-A177-3AD203B41FA5}">
                      <a16:colId xmlns:a16="http://schemas.microsoft.com/office/drawing/2014/main" val="3694653240"/>
                    </a:ext>
                  </a:extLst>
                </a:gridCol>
              </a:tblGrid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Щ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24032016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Й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433549543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3826310434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54785058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2279264730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Ы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3780621059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Ы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399595885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Ы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991455331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2004444537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281910019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Щ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815252375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455468861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3108573322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Щ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2751821431"/>
                  </a:ext>
                </a:extLst>
              </a:tr>
              <a:tr h="30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2497174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452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6912408"/>
              </p:ext>
            </p:extLst>
          </p:nvPr>
        </p:nvGraphicFramePr>
        <p:xfrm>
          <a:off x="2299854" y="40322"/>
          <a:ext cx="7897090" cy="68176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2670">
                  <a:extLst>
                    <a:ext uri="{9D8B030D-6E8A-4147-A177-3AD203B41FA5}">
                      <a16:colId xmlns:a16="http://schemas.microsoft.com/office/drawing/2014/main" val="1544547995"/>
                    </a:ext>
                  </a:extLst>
                </a:gridCol>
                <a:gridCol w="539994">
                  <a:extLst>
                    <a:ext uri="{9D8B030D-6E8A-4147-A177-3AD203B41FA5}">
                      <a16:colId xmlns:a16="http://schemas.microsoft.com/office/drawing/2014/main" val="4047035584"/>
                    </a:ext>
                  </a:extLst>
                </a:gridCol>
                <a:gridCol w="594077">
                  <a:extLst>
                    <a:ext uri="{9D8B030D-6E8A-4147-A177-3AD203B41FA5}">
                      <a16:colId xmlns:a16="http://schemas.microsoft.com/office/drawing/2014/main" val="1075693062"/>
                    </a:ext>
                  </a:extLst>
                </a:gridCol>
                <a:gridCol w="590698">
                  <a:extLst>
                    <a:ext uri="{9D8B030D-6E8A-4147-A177-3AD203B41FA5}">
                      <a16:colId xmlns:a16="http://schemas.microsoft.com/office/drawing/2014/main" val="113953812"/>
                    </a:ext>
                  </a:extLst>
                </a:gridCol>
                <a:gridCol w="584782">
                  <a:extLst>
                    <a:ext uri="{9D8B030D-6E8A-4147-A177-3AD203B41FA5}">
                      <a16:colId xmlns:a16="http://schemas.microsoft.com/office/drawing/2014/main" val="2241592997"/>
                    </a:ext>
                  </a:extLst>
                </a:gridCol>
                <a:gridCol w="597458">
                  <a:extLst>
                    <a:ext uri="{9D8B030D-6E8A-4147-A177-3AD203B41FA5}">
                      <a16:colId xmlns:a16="http://schemas.microsoft.com/office/drawing/2014/main" val="1006411444"/>
                    </a:ext>
                  </a:extLst>
                </a:gridCol>
                <a:gridCol w="572106">
                  <a:extLst>
                    <a:ext uri="{9D8B030D-6E8A-4147-A177-3AD203B41FA5}">
                      <a16:colId xmlns:a16="http://schemas.microsoft.com/office/drawing/2014/main" val="105488748"/>
                    </a:ext>
                  </a:extLst>
                </a:gridCol>
                <a:gridCol w="598302">
                  <a:extLst>
                    <a:ext uri="{9D8B030D-6E8A-4147-A177-3AD203B41FA5}">
                      <a16:colId xmlns:a16="http://schemas.microsoft.com/office/drawing/2014/main" val="824861062"/>
                    </a:ext>
                  </a:extLst>
                </a:gridCol>
                <a:gridCol w="582247">
                  <a:extLst>
                    <a:ext uri="{9D8B030D-6E8A-4147-A177-3AD203B41FA5}">
                      <a16:colId xmlns:a16="http://schemas.microsoft.com/office/drawing/2014/main" val="3841583203"/>
                    </a:ext>
                  </a:extLst>
                </a:gridCol>
                <a:gridCol w="598302">
                  <a:extLst>
                    <a:ext uri="{9D8B030D-6E8A-4147-A177-3AD203B41FA5}">
                      <a16:colId xmlns:a16="http://schemas.microsoft.com/office/drawing/2014/main" val="66778699"/>
                    </a:ext>
                  </a:extLst>
                </a:gridCol>
                <a:gridCol w="549289">
                  <a:extLst>
                    <a:ext uri="{9D8B030D-6E8A-4147-A177-3AD203B41FA5}">
                      <a16:colId xmlns:a16="http://schemas.microsoft.com/office/drawing/2014/main" val="779440243"/>
                    </a:ext>
                  </a:extLst>
                </a:gridCol>
                <a:gridCol w="549289">
                  <a:extLst>
                    <a:ext uri="{9D8B030D-6E8A-4147-A177-3AD203B41FA5}">
                      <a16:colId xmlns:a16="http://schemas.microsoft.com/office/drawing/2014/main" val="1392053931"/>
                    </a:ext>
                  </a:extLst>
                </a:gridCol>
                <a:gridCol w="516332">
                  <a:extLst>
                    <a:ext uri="{9D8B030D-6E8A-4147-A177-3AD203B41FA5}">
                      <a16:colId xmlns:a16="http://schemas.microsoft.com/office/drawing/2014/main" val="2113688685"/>
                    </a:ext>
                  </a:extLst>
                </a:gridCol>
                <a:gridCol w="471544">
                  <a:extLst>
                    <a:ext uri="{9D8B030D-6E8A-4147-A177-3AD203B41FA5}">
                      <a16:colId xmlns:a16="http://schemas.microsoft.com/office/drawing/2014/main" val="1947080604"/>
                    </a:ext>
                  </a:extLst>
                </a:gridCol>
              </a:tblGrid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3791219442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3452258493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398361117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3410966841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258585094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3694350007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2847100255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008267074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989330636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29464691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2416051139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536463487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3973747352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1683509757"/>
                  </a:ext>
                </a:extLst>
              </a:tr>
              <a:tr h="403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2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2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2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2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2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2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03" marR="48003" marT="0" marB="0"/>
                </a:tc>
                <a:extLst>
                  <a:ext uri="{0D108BD9-81ED-4DB2-BD59-A6C34878D82A}">
                    <a16:rowId xmlns:a16="http://schemas.microsoft.com/office/drawing/2014/main" val="3495974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1659020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52</TotalTime>
  <Words>975</Words>
  <Application>Microsoft Office PowerPoint</Application>
  <PresentationFormat>Широкоэкранный</PresentationFormat>
  <Paragraphs>553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Times New Roman</vt:lpstr>
      <vt:lpstr>Tw Cen MT</vt:lpstr>
      <vt:lpstr>Капля</vt:lpstr>
      <vt:lpstr>Презентация PowerPoint</vt:lpstr>
      <vt:lpstr>Презентация PowerPoint</vt:lpstr>
      <vt:lpstr>Цель:</vt:lpstr>
      <vt:lpstr>Актуальность:</vt:lpstr>
      <vt:lpstr>Презентация PowerPoint</vt:lpstr>
      <vt:lpstr>Презентация PowerPoint</vt:lpstr>
      <vt:lpstr>Согласно классификации Германа Константиновича Селевко, педагогические технологии различаются на: </vt:lpstr>
      <vt:lpstr>Игра «Шифровальщик»</vt:lpstr>
      <vt:lpstr>Презентация PowerPoint</vt:lpstr>
      <vt:lpstr>Презентация PowerPoint</vt:lpstr>
      <vt:lpstr>Презентация PowerPoint</vt:lpstr>
      <vt:lpstr>Ж...Л...З...</vt:lpstr>
      <vt:lpstr>ИЛБЕТ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Проверь себя!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krist</dc:creator>
  <cp:lastModifiedBy>krist</cp:lastModifiedBy>
  <cp:revision>7</cp:revision>
  <dcterms:created xsi:type="dcterms:W3CDTF">2019-12-08T13:30:34Z</dcterms:created>
  <dcterms:modified xsi:type="dcterms:W3CDTF">2019-12-15T11:51:42Z</dcterms:modified>
</cp:coreProperties>
</file>