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7"/>
  </p:notesMasterIdLst>
  <p:sldIdLst>
    <p:sldId id="257" r:id="rId2"/>
    <p:sldId id="297" r:id="rId3"/>
    <p:sldId id="295" r:id="rId4"/>
    <p:sldId id="256" r:id="rId5"/>
    <p:sldId id="280" r:id="rId6"/>
    <p:sldId id="282" r:id="rId7"/>
    <p:sldId id="283" r:id="rId8"/>
    <p:sldId id="284" r:id="rId9"/>
    <p:sldId id="287" r:id="rId10"/>
    <p:sldId id="267" r:id="rId11"/>
    <p:sldId id="269" r:id="rId12"/>
    <p:sldId id="266" r:id="rId13"/>
    <p:sldId id="268" r:id="rId14"/>
    <p:sldId id="264" r:id="rId15"/>
    <p:sldId id="290" r:id="rId16"/>
    <p:sldId id="288" r:id="rId17"/>
    <p:sldId id="276" r:id="rId18"/>
    <p:sldId id="293" r:id="rId19"/>
    <p:sldId id="281" r:id="rId20"/>
    <p:sldId id="260" r:id="rId21"/>
    <p:sldId id="275" r:id="rId22"/>
    <p:sldId id="278" r:id="rId23"/>
    <p:sldId id="258" r:id="rId24"/>
    <p:sldId id="259" r:id="rId25"/>
    <p:sldId id="277" r:id="rId26"/>
    <p:sldId id="292" r:id="rId27"/>
    <p:sldId id="271" r:id="rId28"/>
    <p:sldId id="291" r:id="rId29"/>
    <p:sldId id="286" r:id="rId30"/>
    <p:sldId id="273" r:id="rId31"/>
    <p:sldId id="279" r:id="rId32"/>
    <p:sldId id="272" r:id="rId33"/>
    <p:sldId id="289" r:id="rId34"/>
    <p:sldId id="285" r:id="rId35"/>
    <p:sldId id="296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00"/>
    <a:srgbClr val="E60000"/>
    <a:srgbClr val="F60000"/>
    <a:srgbClr val="F2F0F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>
        <p:scale>
          <a:sx n="50" d="100"/>
          <a:sy n="50" d="100"/>
        </p:scale>
        <p:origin x="-1920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9F028-9C34-47E1-A3AE-DEA27927733E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033623-0ED0-4921-B313-46263BC36B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749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033623-0ED0-4921-B313-46263BC36B61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49082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40;&#1090;&#1090;&#1077;&#1089;&#1090;&#1072;&#1094;&#1080;&#1103;%202018%20-%202019%20&#1075;&#1086;&#1076;\&#1050;&#1054;&#1053;&#1050;&#1059;&#1056;&#1057;&#1067;\&#1050;&#1086;&#1085;&#1082;&#1091;&#1088;&#1089;%20%20&#1055;&#1077;&#1076;&#1072;&#1075;&#1086;&#1075;&#1080;&#1095;&#1077;&#1089;&#1082;&#1072;&#1103;%20&#1084;&#1072;&#1089;&#1090;&#1077;&#1088;&#1089;&#1082;&#1072;&#1103;%202015\&#1047;&#1072;&#1089;&#1090;&#1072;&#1074;&#1082;&#1072;%20%20%20&#1053;&#1072;&#1095;&#1072;&#1083;&#1086;%20&#1080;&#1075;&#1088;&#1099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3.xml"/><Relationship Id="rId26" Type="http://schemas.openxmlformats.org/officeDocument/2006/relationships/slide" Target="slide28.xml"/><Relationship Id="rId3" Type="http://schemas.openxmlformats.org/officeDocument/2006/relationships/slide" Target="slide5.xml"/><Relationship Id="rId21" Type="http://schemas.openxmlformats.org/officeDocument/2006/relationships/slide" Target="slide21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5" Type="http://schemas.openxmlformats.org/officeDocument/2006/relationships/slide" Target="slide27.xml"/><Relationship Id="rId2" Type="http://schemas.openxmlformats.org/officeDocument/2006/relationships/notesSlide" Target="../notesSlides/notesSlide1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29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24" Type="http://schemas.openxmlformats.org/officeDocument/2006/relationships/slide" Target="slide26.xml"/><Relationship Id="rId32" Type="http://schemas.openxmlformats.org/officeDocument/2006/relationships/slide" Target="slide34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23" Type="http://schemas.openxmlformats.org/officeDocument/2006/relationships/slide" Target="slide25.xml"/><Relationship Id="rId28" Type="http://schemas.openxmlformats.org/officeDocument/2006/relationships/slide" Target="slide30.xml"/><Relationship Id="rId10" Type="http://schemas.openxmlformats.org/officeDocument/2006/relationships/slide" Target="slide12.xml"/><Relationship Id="rId19" Type="http://schemas.openxmlformats.org/officeDocument/2006/relationships/slide" Target="slide24.xml"/><Relationship Id="rId31" Type="http://schemas.openxmlformats.org/officeDocument/2006/relationships/slide" Target="slide33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0.xml"/><Relationship Id="rId27" Type="http://schemas.openxmlformats.org/officeDocument/2006/relationships/slide" Target="slide29.xml"/><Relationship Id="rId30" Type="http://schemas.openxmlformats.org/officeDocument/2006/relationships/slide" Target="slide3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83529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ndara" pitchFamily="34" charset="0"/>
              </a:rPr>
              <a:t>Викторина</a:t>
            </a:r>
            <a:endParaRPr lang="ru-RU" sz="8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andara" pitchFamily="34" charset="0"/>
            </a:endParaRPr>
          </a:p>
        </p:txBody>
      </p:sp>
      <p:pic>
        <p:nvPicPr>
          <p:cNvPr id="37890" name="Picture 2" descr="http://www.swamp.ru/blogs/1/posts/1035/svoi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988840"/>
            <a:ext cx="6597661" cy="4113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Заставка   Начало игр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6381328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520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4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988840"/>
            <a:ext cx="8424936" cy="17543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numCol="1">
            <a:spAutoFit/>
          </a:bodyPr>
          <a:lstStyle/>
          <a:p>
            <a:pPr lvl="0" algn="ctr"/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Как называлась станция, куда  приехал главный  герой, </a:t>
            </a:r>
          </a:p>
          <a:p>
            <a:pPr lvl="0" algn="ctr"/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Смирнов  Глеб  Гаврилович ?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sp>
        <p:nvSpPr>
          <p:cNvPr id="5" name="Выгнутая влево стрелка 4">
            <a:hlinkClick r:id="rId2" action="ppaction://hlinksldjump"/>
          </p:cNvPr>
          <p:cNvSpPr/>
          <p:nvPr/>
        </p:nvSpPr>
        <p:spPr>
          <a:xfrm rot="9474928">
            <a:off x="7922448" y="283396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8389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10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627784" y="4437112"/>
            <a:ext cx="4104456" cy="144016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Гнилушки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248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089215"/>
            <a:ext cx="8424936" cy="17543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numCol="1">
            <a:spAutoFit/>
          </a:bodyPr>
          <a:lstStyle/>
          <a:p>
            <a:pPr lvl="0" algn="ctr"/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Почему  главный  герой  затеял странный  разговор  с  возницей  и  заговорил  о  револьверах?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sp>
        <p:nvSpPr>
          <p:cNvPr id="5" name="Выгнутая влево стрелка 4">
            <a:hlinkClick r:id="rId2" action="ppaction://hlinksldjump"/>
          </p:cNvPr>
          <p:cNvSpPr/>
          <p:nvPr/>
        </p:nvSpPr>
        <p:spPr>
          <a:xfrm rot="9474928">
            <a:off x="7922449" y="94756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8389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2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499992" y="4221088"/>
            <a:ext cx="4464496" cy="114756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Испугался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pic>
        <p:nvPicPr>
          <p:cNvPr id="17" name="Picture 3" descr="C:\Documents and Settings\Администратор\Мои документы\Чехов\ч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191350"/>
            <a:ext cx="2664296" cy="3478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06512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3949" y="1340768"/>
            <a:ext cx="8064896" cy="17543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numCol="1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Почему  расстояние  от  станции до  усадьбы было  таким неопределённым:  от 30 до 50  вёрст? </a:t>
            </a:r>
            <a:endParaRPr lang="ru-RU" sz="3600" b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sp>
        <p:nvSpPr>
          <p:cNvPr id="5" name="Выгнутая влево стрелка 4">
            <a:hlinkClick r:id="rId2" action="ppaction://hlinksldjump"/>
          </p:cNvPr>
          <p:cNvSpPr/>
          <p:nvPr/>
        </p:nvSpPr>
        <p:spPr>
          <a:xfrm rot="9474928">
            <a:off x="7922448" y="283396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8389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3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355976" y="3573016"/>
            <a:ext cx="4392488" cy="223224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Всё  зависело от  резвости лошади  и  трезвости  возницы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pic>
        <p:nvPicPr>
          <p:cNvPr id="25602" name="Picture 2" descr="http://www.avtopricep.com/read.php?uiwpz=fqubmug/img126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56992"/>
            <a:ext cx="3779912" cy="2641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99885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6756" y="1385181"/>
            <a:ext cx="7732615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numCol="1">
            <a:spAutoFit/>
          </a:bodyPr>
          <a:lstStyle/>
          <a:p>
            <a:pPr lvl="0" algn="ctr"/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Почему  возница  сбежал  в  лес?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sp>
        <p:nvSpPr>
          <p:cNvPr id="5" name="Выгнутая влево стрелка 4">
            <a:hlinkClick r:id="rId2" action="ppaction://hlinksldjump"/>
          </p:cNvPr>
          <p:cNvSpPr/>
          <p:nvPr/>
        </p:nvSpPr>
        <p:spPr>
          <a:xfrm rot="9474928">
            <a:off x="7922448" y="283396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8389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4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788024" y="3068960"/>
            <a:ext cx="4104456" cy="20882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Землемер сделал  вид,  что  достаёт  револьвер</a:t>
            </a:r>
            <a:endParaRPr lang="ru-RU" sz="32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pic>
        <p:nvPicPr>
          <p:cNvPr id="29700" name="Picture 4" descr="https://im2-tub-ru.yandex.net/i?id=b04a01b77e8e9ad0f4bb480f0edcbcc5&amp;n=33&amp;h=190&amp;w=2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5" y="2636912"/>
            <a:ext cx="4141597" cy="3306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89609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 animBg="1"/>
      <p:bldP spid="13" grpId="0" uiExpand="1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628800"/>
            <a:ext cx="7662840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numCol="1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Чем  объяснить,  что  боялись  оба:  и землемер, и   возница?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sp>
        <p:nvSpPr>
          <p:cNvPr id="5" name="Выгнутая влево стрелка 4">
            <a:hlinkClick r:id="rId2" action="ppaction://hlinksldjump"/>
          </p:cNvPr>
          <p:cNvSpPr/>
          <p:nvPr/>
        </p:nvSpPr>
        <p:spPr>
          <a:xfrm rot="9474928">
            <a:off x="7922448" y="283396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8389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5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7984" y="4005064"/>
            <a:ext cx="4464496" cy="114756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«Ох, и неспокойно было на дорогах!»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pic>
        <p:nvPicPr>
          <p:cNvPr id="23554" name="Picture 2" descr="http://sibikam.ru/doc/pictures/6ed3be451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730" y="3356992"/>
            <a:ext cx="4065921" cy="2700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84129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гнутая влево стрелка 4">
            <a:hlinkClick r:id="rId2" action="ppaction://hlinksldjump"/>
          </p:cNvPr>
          <p:cNvSpPr/>
          <p:nvPr/>
        </p:nvSpPr>
        <p:spPr>
          <a:xfrm rot="9474928">
            <a:off x="7922449" y="94756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8389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10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0802" y="1196752"/>
            <a:ext cx="8207810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  <a:cs typeface="Arial" pitchFamily="34" charset="0"/>
              </a:rPr>
              <a:t>Решето с   какими  конфискованными  ягодами нёс городовой  Очумелов?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868144" y="3789040"/>
            <a:ext cx="2988840" cy="71551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Крыжовник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pic>
        <p:nvPicPr>
          <p:cNvPr id="27650" name="Picture 2" descr="http://static3.depositphotos.com/1000835/139/i/950/depositphotos_1398206-Ripe-gooseberr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708920"/>
            <a:ext cx="5287887" cy="36664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075901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гнутая влево стрелка 4">
            <a:hlinkClick r:id="rId2" action="ppaction://hlinksldjump"/>
          </p:cNvPr>
          <p:cNvSpPr/>
          <p:nvPr/>
        </p:nvSpPr>
        <p:spPr>
          <a:xfrm rot="9474928">
            <a:off x="7922448" y="283396"/>
            <a:ext cx="642817" cy="711062"/>
          </a:xfrm>
          <a:prstGeom prst="curvedRightArrow">
            <a:avLst/>
          </a:prstGeom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8389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20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1484784"/>
            <a:ext cx="8207810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  <a:cs typeface="Arial" pitchFamily="34" charset="0"/>
              </a:rPr>
              <a:t>Из-за  чего поднялся шум на  площади?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932040" y="3140968"/>
            <a:ext cx="3924944" cy="216024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Золотых дел мастера </a:t>
            </a:r>
            <a:r>
              <a:rPr lang="ru-RU" sz="32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Хрюкина</a:t>
            </a:r>
            <a:r>
              <a:rPr lang="ru-RU" sz="32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 укусила за палец собака </a:t>
            </a:r>
            <a:endParaRPr lang="ru-RU" sz="32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pic>
        <p:nvPicPr>
          <p:cNvPr id="26626" name="Picture 2" descr="http://konesh.ru/imgs/uchebnoe-posobie-dlya-studentov-visshih-uchebnih-zavedenij-v3/1457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708920"/>
            <a:ext cx="4307063" cy="3332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3177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4" grpId="0" uiExpand="1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гнутая влево стрелка 4">
            <a:hlinkClick r:id="rId2" action="ppaction://hlinksldjump"/>
          </p:cNvPr>
          <p:cNvSpPr/>
          <p:nvPr/>
        </p:nvSpPr>
        <p:spPr>
          <a:xfrm rot="9474928">
            <a:off x="7922448" y="283396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8389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3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340768"/>
            <a:ext cx="8280920" cy="75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numCol="1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Кому  принадлежала  собака?</a:t>
            </a:r>
          </a:p>
          <a:p>
            <a:r>
              <a:rPr lang="ru-RU" sz="4400" dirty="0" smtClean="0">
                <a:solidFill>
                  <a:srgbClr val="F60000"/>
                </a:solidFill>
                <a:latin typeface="Candara" pitchFamily="34" charset="0"/>
              </a:rPr>
              <a:t> </a:t>
            </a:r>
            <a:endParaRPr lang="ru-RU" sz="4400" dirty="0">
              <a:solidFill>
                <a:srgbClr val="F60000"/>
              </a:solidFill>
              <a:latin typeface="Candara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995936" y="3573016"/>
            <a:ext cx="4464496" cy="86409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Брату генерала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pic>
        <p:nvPicPr>
          <p:cNvPr id="25602" name="Picture 2" descr="http://fs00.infourok.ru/images/doc/223/21905/6/hello_html_4b35414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724" y="2226889"/>
            <a:ext cx="3385180" cy="4442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70320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гнутая влево стрелка 4">
            <a:hlinkClick r:id="rId2" action="ppaction://hlinksldjump"/>
          </p:cNvPr>
          <p:cNvSpPr/>
          <p:nvPr/>
        </p:nvSpPr>
        <p:spPr>
          <a:xfrm rot="9474928">
            <a:off x="7922448" y="283396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8389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4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1257949"/>
            <a:ext cx="7492435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  <a:cs typeface="Arial" pitchFamily="34" charset="0"/>
              </a:rPr>
              <a:t>Как ведёт  себя  Очумелов по  мере  развития конфликта?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067944" y="2636912"/>
            <a:ext cx="4824536" cy="367240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Как  хамелеон, он  меняет  своё  мнение, обвиняя то собаку,  то  </a:t>
            </a:r>
            <a:r>
              <a:rPr lang="ru-RU" sz="32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Хрюкина</a:t>
            </a:r>
            <a:r>
              <a:rPr lang="ru-RU" sz="32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,  в  зависимости  от  того, чья это  собака. </a:t>
            </a:r>
            <a:endParaRPr lang="ru-RU" sz="32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pic>
        <p:nvPicPr>
          <p:cNvPr id="14" name="Picture 3" descr="C:\Documents and Settings\Администратор\Мои документы\Чехов\7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395537" y="2672450"/>
            <a:ext cx="3168352" cy="40233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83927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allAtOnce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гнутая влево стрелка 3">
            <a:hlinkClick r:id="rId2" action="ppaction://hlinksldjump"/>
          </p:cNvPr>
          <p:cNvSpPr/>
          <p:nvPr/>
        </p:nvSpPr>
        <p:spPr>
          <a:xfrm rot="9474928">
            <a:off x="7758842" y="355404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340768"/>
            <a:ext cx="8280920" cy="118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numCol="1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Что высмеял в этом рассказе</a:t>
            </a:r>
          </a:p>
          <a:p>
            <a:pPr algn="ctr"/>
            <a:r>
              <a:rPr lang="ru-RU" sz="36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 А.П. Чехов?</a:t>
            </a:r>
          </a:p>
          <a:p>
            <a:pPr algn="r"/>
            <a:endParaRPr lang="ru-RU" sz="3200" b="1" dirty="0" smtClean="0">
              <a:latin typeface="Candara" pitchFamily="34" charset="0"/>
            </a:endParaRPr>
          </a:p>
          <a:p>
            <a:pPr algn="r"/>
            <a:endParaRPr lang="ru-RU" sz="3200" b="1" dirty="0" smtClean="0">
              <a:latin typeface="Candara" pitchFamily="34" charset="0"/>
            </a:endParaRPr>
          </a:p>
          <a:p>
            <a:pPr algn="ctr"/>
            <a:endParaRPr lang="ru-RU" sz="3600" b="1" dirty="0">
              <a:solidFill>
                <a:srgbClr val="E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27584" y="22730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5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20072" y="3140968"/>
            <a:ext cx="3600400" cy="20882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Угодничество и отсутствие  человеческого  достоинства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sp>
        <p:nvSpPr>
          <p:cNvPr id="18434" name="AutoShape 2" descr="http://ru.static.z-dn.net/files/d77/fbb78e9604074783056aa7a4d806aed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8" name="Picture 6" descr="http://ua.convdocs.org/pars_docs/refs/74/73377/73377_html_7aa9fa4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924944"/>
            <a:ext cx="4608512" cy="2970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70572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607496" y="1844824"/>
            <a:ext cx="4536504" cy="4137323"/>
          </a:xfrm>
        </p:spPr>
        <p:txBody>
          <a:bodyPr/>
          <a:lstStyle/>
          <a:p>
            <a:pPr algn="ctr"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Юмористические рассказы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 П. Чехова</a:t>
            </a:r>
            <a:endParaRPr lang="ru-RU" sz="36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8130" name="Picture 2" descr="https://sun9-18.userapi.com/impg/HzcVv2fTOU3D6n8BXapQH6PLn-ulBwF9Iha1Pw/g-2oYarl9pI.jpg?size=730x956&amp;quality=95&amp;sign=c28927d981fa6d5324d4a3facedab8e5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4398815" cy="576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395536" y="1196752"/>
            <a:ext cx="8568952" cy="45243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Чей это портрет? «Маленький человек, окутанный в платки, шали, башлыки и покрытый инеем. Он был смугл, худ, покрыт  веснушками. Волосы у него были щетинистые, глаза узенькие, губы толстые, вообще он был некрасив, и если бы на нём  не  было гимназической куртки, то по наружности его можно  было  бы принять  за кухаркиного сына.</a:t>
            </a:r>
            <a:endParaRPr lang="ru-RU" sz="32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sp>
        <p:nvSpPr>
          <p:cNvPr id="7" name="Выгнутая влево стрелка 6">
            <a:hlinkClick r:id="rId3" action="ppaction://hlinksldjump"/>
          </p:cNvPr>
          <p:cNvSpPr/>
          <p:nvPr/>
        </p:nvSpPr>
        <p:spPr>
          <a:xfrm rot="9474928">
            <a:off x="7758842" y="211388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71600" y="116631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10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23728" y="5877272"/>
            <a:ext cx="4896544" cy="72008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Чечевицын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216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гнутая влево стрелка 4">
            <a:hlinkClick r:id="rId2" action="ppaction://hlinksldjump"/>
          </p:cNvPr>
          <p:cNvSpPr/>
          <p:nvPr/>
        </p:nvSpPr>
        <p:spPr>
          <a:xfrm rot="9474928">
            <a:off x="7922448" y="283396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8389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20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683568" y="1628800"/>
            <a:ext cx="7704856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Как друг Володи сам себя называл?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860032" y="3068960"/>
            <a:ext cx="4032448" cy="266429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Монтигомо</a:t>
            </a: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 Ястребиный  Коготь, вождь  непобедимых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pic>
        <p:nvPicPr>
          <p:cNvPr id="16388" name="Picture 4" descr="http://cv01.twirpx.net/0902/09022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780928"/>
            <a:ext cx="4116832" cy="30601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7774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uiExpand="1" build="allAtOnce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гнутая влево стрелка 4">
            <a:hlinkClick r:id="rId2" action="ppaction://hlinksldjump"/>
          </p:cNvPr>
          <p:cNvSpPr/>
          <p:nvPr/>
        </p:nvSpPr>
        <p:spPr>
          <a:xfrm rot="9474928">
            <a:off x="7922448" y="283396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8389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3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5" name="Прямоугольник 14">
            <a:hlinkClick r:id="rId3" action="ppaction://hlinksldjump"/>
          </p:cNvPr>
          <p:cNvSpPr/>
          <p:nvPr/>
        </p:nvSpPr>
        <p:spPr>
          <a:xfrm>
            <a:off x="755576" y="1484784"/>
            <a:ext cx="7704856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Какие планы  строили мальчики под Рождество?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44008" y="3933056"/>
            <a:ext cx="4104456" cy="165618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Убежать  из  дома  и  добраться  до  Америки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pic>
        <p:nvPicPr>
          <p:cNvPr id="17" name="Picture 3" descr="C:\Documents and Settings\Администратор\Мои документы\Чехов\Мальчики.jpg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395536" y="2852936"/>
            <a:ext cx="3888431" cy="3681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9537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 animBg="1"/>
      <p:bldP spid="16" grpId="0" uiExpand="1" build="allAtOnce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971600" y="1124744"/>
            <a:ext cx="7344817" cy="17543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Как можно  охарактеризовать поступок мальчиков - смелый  или  безрассудный? Почему?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sp>
        <p:nvSpPr>
          <p:cNvPr id="7" name="Выгнутая влево стрелка 6">
            <a:hlinkClick r:id="rId3" action="ppaction://hlinksldjump"/>
          </p:cNvPr>
          <p:cNvSpPr/>
          <p:nvPr/>
        </p:nvSpPr>
        <p:spPr>
          <a:xfrm rot="9474928">
            <a:off x="7758842" y="211388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71600" y="116631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4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95936" y="3861048"/>
            <a:ext cx="4536504" cy="108012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Безрассудный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pic>
        <p:nvPicPr>
          <p:cNvPr id="14342" name="Picture 6" descr="http://audiokniga-onlajn.ru/uploads/images/a_p_chehov_malchik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7" y="3068960"/>
            <a:ext cx="3024336" cy="36555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88303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611560" y="1268760"/>
            <a:ext cx="8064896" cy="17543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numCol="1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Почему Володя  был  очень подавлен тем, что произошло, а его  друг  горд теми же событиями? </a:t>
            </a:r>
            <a:endParaRPr lang="ru-RU" sz="3600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sp>
        <p:nvSpPr>
          <p:cNvPr id="5" name="Выгнутая влево стрелка 4">
            <a:hlinkClick r:id="rId3" action="ppaction://hlinksldjump"/>
          </p:cNvPr>
          <p:cNvSpPr/>
          <p:nvPr/>
        </p:nvSpPr>
        <p:spPr>
          <a:xfrm rot="9474928">
            <a:off x="7922448" y="283396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8389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5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923928" y="3429000"/>
            <a:ext cx="4968552" cy="266429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Володя очень  любит своих родителей и  не хочет  их огорчать, а его  друг думает только о себе</a:t>
            </a:r>
            <a:endParaRPr lang="ru-RU" sz="32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pic>
        <p:nvPicPr>
          <p:cNvPr id="13314" name="Picture 2" descr="http://img-fotki.yandex.ru/get/9555/9701412.0/0_972cc_ce74f6a6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359412"/>
            <a:ext cx="2448272" cy="3291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877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гнутая влево стрелка 4">
            <a:hlinkClick r:id="rId2" action="ppaction://hlinksldjump"/>
          </p:cNvPr>
          <p:cNvSpPr/>
          <p:nvPr/>
        </p:nvSpPr>
        <p:spPr>
          <a:xfrm rot="9474928">
            <a:off x="7922448" y="283396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8389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10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716016" y="3212976"/>
            <a:ext cx="4176464" cy="18002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В  земской больнице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sp>
        <p:nvSpPr>
          <p:cNvPr id="15" name="Прямоугольник 14">
            <a:hlinkClick r:id="rId3" action="ppaction://hlinksldjump"/>
          </p:cNvPr>
          <p:cNvSpPr/>
          <p:nvPr/>
        </p:nvSpPr>
        <p:spPr>
          <a:xfrm>
            <a:off x="539552" y="1412776"/>
            <a:ext cx="8077285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numCol="1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Где происходят  события рассказа «Хирургия»?</a:t>
            </a:r>
            <a:endParaRPr lang="ru-RU" sz="3600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pic>
        <p:nvPicPr>
          <p:cNvPr id="12290" name="Picture 2" descr="https://im1-tub-ru.yandex.net/i?id=6352adb1fcf389f938d0c4dfebae20be&amp;n=33&amp;h=190&amp;w=2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852936"/>
            <a:ext cx="4320478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716831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гнутая влево стрелка 4">
            <a:hlinkClick r:id="rId2" action="ppaction://hlinksldjump"/>
          </p:cNvPr>
          <p:cNvSpPr/>
          <p:nvPr/>
        </p:nvSpPr>
        <p:spPr>
          <a:xfrm rot="9474928">
            <a:off x="7922448" y="283396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8389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2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340768"/>
            <a:ext cx="8207810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  <a:cs typeface="Arial" pitchFamily="34" charset="0"/>
              </a:rPr>
              <a:t>С какой  бедой  дьячок пришёл к  фельдшеру?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004048" y="3861048"/>
            <a:ext cx="3672408" cy="100811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Разболелся  зуб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pic>
        <p:nvPicPr>
          <p:cNvPr id="11266" name="Picture 2" descr="https://im2-tub-ru.yandex.net/i?id=6f8aab7bd1945ac477918f5dad7c219c&amp;n=33&amp;h=190&amp;w=2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068960"/>
            <a:ext cx="4392488" cy="32098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030312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гнутая влево стрелка 4">
            <a:hlinkClick r:id="rId2" action="ppaction://hlinksldjump"/>
          </p:cNvPr>
          <p:cNvSpPr/>
          <p:nvPr/>
        </p:nvSpPr>
        <p:spPr>
          <a:xfrm rot="9474928">
            <a:off x="7922448" y="283396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8389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3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707904" y="3356992"/>
            <a:ext cx="5112568" cy="266429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Перекрестился на  бутыль  с  купоросом, в  качестве платы принёс просвиру (просфора)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1268760"/>
            <a:ext cx="8207810" cy="17543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  <a:cs typeface="Arial" pitchFamily="34" charset="0"/>
              </a:rPr>
              <a:t>На  что пришлось перекреститься  дьячку  за неимением  иконы и  что  принёс  в  качестве  платы за  услугу?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  <a:cs typeface="Arial" pitchFamily="34" charset="0"/>
            </a:endParaRPr>
          </a:p>
        </p:txBody>
      </p:sp>
      <p:pic>
        <p:nvPicPr>
          <p:cNvPr id="10242" name="Picture 2" descr="https://im0-tub-ru.yandex.net/i?id=45cd677b2c0e4171b483ba59ae0035da&amp;n=33&amp;h=190&amp;w=1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212976"/>
            <a:ext cx="3240360" cy="3223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68799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гнутая влево стрелка 4">
            <a:hlinkClick r:id="rId2" action="ppaction://hlinksldjump"/>
          </p:cNvPr>
          <p:cNvSpPr/>
          <p:nvPr/>
        </p:nvSpPr>
        <p:spPr>
          <a:xfrm rot="9474928">
            <a:off x="7922448" y="283396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8389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40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484784"/>
            <a:ext cx="8207810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  <a:cs typeface="Arial" pitchFamily="34" charset="0"/>
              </a:rPr>
              <a:t>Какие инструменты полагались для  лечения больного  зуба?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92080" y="4077072"/>
            <a:ext cx="3600400" cy="100811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Щипцы, козья ножка, ключ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pic>
        <p:nvPicPr>
          <p:cNvPr id="9222" name="Picture 6" descr="http://2.bp.blogspot.com/-EVt-Rj7wri4/TdbKBahvqWI/AAAAAAAAAFI/sHbA4VCILi8/s1600/Nineteenth-Century-Dental-Hygiene-S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212976"/>
            <a:ext cx="4744516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81474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гнутая влево стрелка 4">
            <a:hlinkClick r:id="rId2" action="ppaction://hlinksldjump"/>
          </p:cNvPr>
          <p:cNvSpPr/>
          <p:nvPr/>
        </p:nvSpPr>
        <p:spPr>
          <a:xfrm rot="9474928">
            <a:off x="7922448" y="283396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8389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50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340768"/>
            <a:ext cx="8063793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Как  меняются  отношения  между героями на  протяжении рассказа?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923928" y="3068960"/>
            <a:ext cx="4680520" cy="295232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От взаимного расположения и уважения до  взаимного неудовольствия  и  раздражения</a:t>
            </a:r>
            <a:endParaRPr lang="ru-RU" sz="32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pic>
        <p:nvPicPr>
          <p:cNvPr id="8196" name="Picture 4" descr="https://im2-tub-ru.yandex.net/i?id=0c888108e09b80b631c0dd657a7582e0&amp;n=33&amp;h=190&amp;w=1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780928"/>
            <a:ext cx="3096344" cy="3747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60876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424935" cy="60016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numCol="1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Инструкция</a:t>
            </a:r>
          </a:p>
          <a:p>
            <a:pPr algn="just"/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«Своя игра» содержит игровое поле с шестью разделами. Каждый раздел включает пять вопросов разной стоимости. В игре встречается сектор «Кот в мешке», когда команда должна переадресовать вопрос одному из соперников. Если соперники отвечают правильно, то получают баллы, если неправильно, то соответствующее количество баллов снимается с их счёта. </a:t>
            </a:r>
          </a:p>
          <a:p>
            <a:pPr algn="ctr"/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Удачи!</a:t>
            </a:r>
            <a:endParaRPr lang="ru-RU" sz="3200" dirty="0">
              <a:solidFill>
                <a:schemeClr val="tx2">
                  <a:lumMod val="50000"/>
                </a:schemeClr>
              </a:solidFill>
              <a:cs typeface="Aharoni" pitchFamily="2" charset="-79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7020272" y="5517232"/>
            <a:ext cx="1575818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играть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183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827584" y="260648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10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5" name="Выгнутая влево стрелка 4">
            <a:hlinkClick r:id="rId2" action="ppaction://hlinksldjump"/>
          </p:cNvPr>
          <p:cNvSpPr/>
          <p:nvPr/>
        </p:nvSpPr>
        <p:spPr>
          <a:xfrm rot="9474928">
            <a:off x="7910197" y="370993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395536" y="1340768"/>
            <a:ext cx="8496944" cy="122413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9pPr>
          </a:lstStyle>
          <a:p>
            <a:pPr algn="ctr" eaLnBrk="1" hangingPunct="1"/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Где  встретились бывшие одноклассники-гимназисты?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67944" y="3284984"/>
            <a:ext cx="4536504" cy="20882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На вокзале Николаевской железной  дороги  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pic>
        <p:nvPicPr>
          <p:cNvPr id="10" name="Содержимое 5" descr="Толстый и Тонкий 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55576" y="2708920"/>
            <a:ext cx="2736304" cy="3922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91351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гнутая влево стрелка 4">
            <a:hlinkClick r:id="rId2" action="ppaction://hlinksldjump"/>
          </p:cNvPr>
          <p:cNvSpPr/>
          <p:nvPr/>
        </p:nvSpPr>
        <p:spPr>
          <a:xfrm rot="9474928">
            <a:off x="7922448" y="283396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8389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2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323528" y="1340768"/>
            <a:ext cx="8496944" cy="17827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9pPr>
          </a:lstStyle>
          <a:p>
            <a:pPr algn="ctr" eaLnBrk="1" hangingPunct="1"/>
            <a:r>
              <a:rPr lang="ru-RU" sz="32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Каким образом, ещё  не говоря  об этом прямо, Чехов указывает на разницу  в социальном положении толстого и тонкого?</a:t>
            </a:r>
            <a:endParaRPr lang="ru-RU" sz="32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779912" y="3501008"/>
            <a:ext cx="4896544" cy="230425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Толстый берёт носильщика, </a:t>
            </a:r>
          </a:p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а тонкий всё  «тащит» сам.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pic>
        <p:nvPicPr>
          <p:cNvPr id="10" name="Рисунок 6" descr="Картинка 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284984"/>
            <a:ext cx="2316880" cy="3329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3528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гнутая влево стрелка 4">
            <a:hlinkClick r:id="rId2" action="ppaction://hlinksldjump"/>
          </p:cNvPr>
          <p:cNvSpPr/>
          <p:nvPr/>
        </p:nvSpPr>
        <p:spPr>
          <a:xfrm rot="9474928">
            <a:off x="7922448" y="283396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8389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3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268760"/>
            <a:ext cx="8532439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lvl="0" algn="ctr" defTabSz="449263" fontAlgn="base">
              <a:spcBef>
                <a:spcPts val="338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  <a:cs typeface="Arial" pitchFamily="34" charset="0"/>
              </a:rPr>
              <a:t>Как  тонкий и его  семья  отреагировали на высокое положение толстого?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39952" y="2636912"/>
            <a:ext cx="4392488" cy="352839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Изменилась речь, манеры, вещи «как  бы  съёжились», сын  застегнул мундир, жена выпрямилась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pic>
        <p:nvPicPr>
          <p:cNvPr id="6145" name="Picture 1" descr="F:\Литература 5\Чехов А.П. Хирургия\толстый и тонки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708920"/>
            <a:ext cx="3326453" cy="3964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79319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гнутая влево стрелка 4">
            <a:hlinkClick r:id="rId2" action="ppaction://hlinksldjump"/>
          </p:cNvPr>
          <p:cNvSpPr/>
          <p:nvPr/>
        </p:nvSpPr>
        <p:spPr>
          <a:xfrm rot="9474928">
            <a:off x="7922448" y="283396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8389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4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76056" y="3356992"/>
            <a:ext cx="3816424" cy="12961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Тайный советник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59632" y="1412776"/>
            <a:ext cx="6736853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lvl="0" defTabSz="449263" fontAlgn="base">
              <a:spcBef>
                <a:spcPts val="338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  <a:cs typeface="Arial" pitchFamily="34" charset="0"/>
              </a:rPr>
              <a:t>Какое звание  имел  толстый?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  <a:cs typeface="Arial" pitchFamily="34" charset="0"/>
            </a:endParaRPr>
          </a:p>
        </p:txBody>
      </p:sp>
      <p:pic>
        <p:nvPicPr>
          <p:cNvPr id="10" name="Рисунок 6" descr="Толстый и тонкий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492896"/>
            <a:ext cx="4693748" cy="3598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27928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гнутая влево стрелка 4">
            <a:hlinkClick r:id="rId2" action="ppaction://hlinksldjump"/>
          </p:cNvPr>
          <p:cNvSpPr/>
          <p:nvPr/>
        </p:nvSpPr>
        <p:spPr>
          <a:xfrm rot="9474928">
            <a:off x="7922448" y="283396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8389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5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359024" y="1340768"/>
            <a:ext cx="8461448" cy="11521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9pPr>
          </a:lstStyle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Что высмеивает Чехов  в  своём рассказе?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067944" y="3717032"/>
            <a:ext cx="4536504" cy="115212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Чинопочитание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pic>
        <p:nvPicPr>
          <p:cNvPr id="3076" name="Picture 4" descr="http://content.foto.mail.ru/mail/4988827/_answers/i-1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708920"/>
            <a:ext cx="2592288" cy="3917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2454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836712"/>
            <a:ext cx="7632848" cy="397031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E60000"/>
                </a:solidFill>
                <a:latin typeface="Candara" pitchFamily="34" charset="0"/>
              </a:rPr>
              <a:t>Использованные источники:</a:t>
            </a:r>
          </a:p>
          <a:p>
            <a:pPr algn="ctr"/>
            <a:endParaRPr lang="ru-RU" sz="3600" i="1" dirty="0" smtClean="0">
              <a:solidFill>
                <a:srgbClr val="E60000"/>
              </a:solidFill>
              <a:latin typeface="Candara" pitchFamily="34" charset="0"/>
            </a:endParaRPr>
          </a:p>
          <a:p>
            <a:r>
              <a:rPr lang="ru-RU" sz="3600" dirty="0" smtClean="0">
                <a:latin typeface="Candara" pitchFamily="34" charset="0"/>
              </a:rPr>
              <a:t>1. Малюгина В.А. , Черных О.Г. Игровые уроки по литературе. М.: </a:t>
            </a:r>
            <a:r>
              <a:rPr lang="ru-RU" sz="3600" dirty="0" err="1" smtClean="0">
                <a:latin typeface="Candara" pitchFamily="34" charset="0"/>
              </a:rPr>
              <a:t>Вако</a:t>
            </a:r>
            <a:r>
              <a:rPr lang="ru-RU" sz="3600" dirty="0" smtClean="0">
                <a:latin typeface="Candara" pitchFamily="34" charset="0"/>
              </a:rPr>
              <a:t>, 2009.</a:t>
            </a:r>
          </a:p>
          <a:p>
            <a:r>
              <a:rPr lang="ru-RU" sz="3600" dirty="0" smtClean="0">
                <a:latin typeface="Candara" pitchFamily="34" charset="0"/>
              </a:rPr>
              <a:t>2. Ресурсы сети Интернет </a:t>
            </a:r>
            <a:r>
              <a:rPr lang="ru-RU" sz="3600" dirty="0" smtClean="0">
                <a:latin typeface="Candara" pitchFamily="34" charset="0"/>
              </a:rPr>
              <a:t>(иллюстрации</a:t>
            </a:r>
            <a:r>
              <a:rPr lang="ru-RU" sz="3600" dirty="0" smtClean="0">
                <a:latin typeface="Candara" pitchFamily="34" charset="0"/>
              </a:rPr>
              <a:t>, аудио).</a:t>
            </a:r>
            <a:endParaRPr lang="ru-RU" sz="3600" dirty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067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46848" y="404768"/>
            <a:ext cx="2520280" cy="936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l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«Лошадиная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фамилия»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6848" y="1340872"/>
            <a:ext cx="2520280" cy="936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l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«Пересолил»</a:t>
            </a:r>
            <a:endParaRPr lang="ru-RU" sz="2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6848" y="2276976"/>
            <a:ext cx="2520280" cy="936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l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«Хамелеон»</a:t>
            </a:r>
            <a:endParaRPr lang="ru-RU" sz="2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6848" y="3213080"/>
            <a:ext cx="2520280" cy="936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6848" y="4149184"/>
            <a:ext cx="2520280" cy="936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l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«Хирургия»</a:t>
            </a:r>
            <a:endParaRPr lang="ru-RU" sz="2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6848" y="5085288"/>
            <a:ext cx="2520280" cy="936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l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«Толстый и тонкий»</a:t>
            </a:r>
            <a:endParaRPr lang="ru-RU" sz="2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Скругленный прямоугольник 24">
            <a:hlinkClick r:id="rId3" action="ppaction://hlinksldjump"/>
          </p:cNvPr>
          <p:cNvSpPr/>
          <p:nvPr/>
        </p:nvSpPr>
        <p:spPr>
          <a:xfrm>
            <a:off x="2886850" y="404760"/>
            <a:ext cx="1152000" cy="864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10</a:t>
            </a:r>
            <a:endParaRPr lang="ru-RU" sz="4400" b="1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26" name="Скругленный прямоугольник 25">
            <a:hlinkClick r:id="rId4" action="ppaction://hlinksldjump"/>
          </p:cNvPr>
          <p:cNvSpPr/>
          <p:nvPr/>
        </p:nvSpPr>
        <p:spPr>
          <a:xfrm>
            <a:off x="4067944" y="399081"/>
            <a:ext cx="1152000" cy="8640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20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27" name="Скругленный прямоугольник 26">
            <a:hlinkClick r:id="rId5" action="ppaction://hlinksldjump"/>
          </p:cNvPr>
          <p:cNvSpPr/>
          <p:nvPr/>
        </p:nvSpPr>
        <p:spPr>
          <a:xfrm>
            <a:off x="5220072" y="399081"/>
            <a:ext cx="1152000" cy="864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30</a:t>
            </a:r>
            <a:endParaRPr lang="ru-RU" sz="4400" b="1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28" name="Скругленный прямоугольник 27">
            <a:hlinkClick r:id="rId6" action="ppaction://hlinksldjump"/>
          </p:cNvPr>
          <p:cNvSpPr/>
          <p:nvPr/>
        </p:nvSpPr>
        <p:spPr>
          <a:xfrm>
            <a:off x="6372200" y="399081"/>
            <a:ext cx="1152126" cy="8640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40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29" name="Скругленный прямоугольник 28">
            <a:hlinkClick r:id="rId7" action="ppaction://hlinksldjump"/>
          </p:cNvPr>
          <p:cNvSpPr/>
          <p:nvPr/>
        </p:nvSpPr>
        <p:spPr>
          <a:xfrm>
            <a:off x="7524328" y="394134"/>
            <a:ext cx="1152000" cy="864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50</a:t>
            </a:r>
            <a:endParaRPr lang="ru-RU" sz="4400" b="1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30" name="Скругленный прямоугольник 29">
            <a:hlinkClick r:id="rId8" action="ppaction://hlinksldjump"/>
          </p:cNvPr>
          <p:cNvSpPr/>
          <p:nvPr/>
        </p:nvSpPr>
        <p:spPr>
          <a:xfrm>
            <a:off x="2886849" y="1340768"/>
            <a:ext cx="1152000" cy="864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10</a:t>
            </a:r>
            <a:endParaRPr lang="ru-RU" sz="4400" b="1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31" name="Скругленный прямоугольник 30">
            <a:hlinkClick r:id="rId9" action="ppaction://hlinksldjump"/>
          </p:cNvPr>
          <p:cNvSpPr/>
          <p:nvPr/>
        </p:nvSpPr>
        <p:spPr>
          <a:xfrm>
            <a:off x="4067944" y="1340768"/>
            <a:ext cx="1152000" cy="86409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20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32" name="Скругленный прямоугольник 31">
            <a:hlinkClick r:id="rId10" action="ppaction://hlinksldjump"/>
          </p:cNvPr>
          <p:cNvSpPr/>
          <p:nvPr/>
        </p:nvSpPr>
        <p:spPr>
          <a:xfrm>
            <a:off x="5220072" y="1340864"/>
            <a:ext cx="1152129" cy="864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30</a:t>
            </a:r>
            <a:endParaRPr lang="ru-RU" sz="4400" b="1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33" name="Скругленный прямоугольник 32">
            <a:hlinkClick r:id="rId11" action="ppaction://hlinksldjump"/>
          </p:cNvPr>
          <p:cNvSpPr/>
          <p:nvPr/>
        </p:nvSpPr>
        <p:spPr>
          <a:xfrm>
            <a:off x="6372200" y="1340864"/>
            <a:ext cx="1152126" cy="8640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40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34" name="Скругленный прямоугольник 33">
            <a:hlinkClick r:id="rId12" action="ppaction://hlinksldjump"/>
          </p:cNvPr>
          <p:cNvSpPr/>
          <p:nvPr/>
        </p:nvSpPr>
        <p:spPr>
          <a:xfrm>
            <a:off x="7524328" y="1340864"/>
            <a:ext cx="1152000" cy="864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50</a:t>
            </a:r>
            <a:endParaRPr lang="ru-RU" sz="4400" b="1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35" name="Скругленный прямоугольник 34">
            <a:hlinkClick r:id="rId13" action="ppaction://hlinksldjump"/>
          </p:cNvPr>
          <p:cNvSpPr/>
          <p:nvPr/>
        </p:nvSpPr>
        <p:spPr>
          <a:xfrm>
            <a:off x="2886850" y="2276872"/>
            <a:ext cx="1152000" cy="864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10</a:t>
            </a:r>
            <a:endParaRPr lang="ru-RU" sz="4400" b="1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36" name="Скругленный прямоугольник 35">
            <a:hlinkClick r:id="rId14" action="ppaction://hlinksldjump"/>
          </p:cNvPr>
          <p:cNvSpPr/>
          <p:nvPr/>
        </p:nvSpPr>
        <p:spPr>
          <a:xfrm>
            <a:off x="4067944" y="2276872"/>
            <a:ext cx="1152000" cy="86409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20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37" name="Скругленный прямоугольник 36">
            <a:hlinkClick r:id="rId15" action="ppaction://hlinksldjump"/>
          </p:cNvPr>
          <p:cNvSpPr/>
          <p:nvPr/>
        </p:nvSpPr>
        <p:spPr>
          <a:xfrm>
            <a:off x="5220072" y="2276872"/>
            <a:ext cx="1152129" cy="864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30</a:t>
            </a:r>
            <a:endParaRPr lang="ru-RU" sz="4400" b="1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38" name="Скругленный прямоугольник 37">
            <a:hlinkClick r:id="rId16" action="ppaction://hlinksldjump"/>
          </p:cNvPr>
          <p:cNvSpPr/>
          <p:nvPr/>
        </p:nvSpPr>
        <p:spPr>
          <a:xfrm>
            <a:off x="6372202" y="2276872"/>
            <a:ext cx="1152126" cy="8640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40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39" name="Скругленный прямоугольник 38">
            <a:hlinkClick r:id="rId17" action="ppaction://hlinksldjump"/>
          </p:cNvPr>
          <p:cNvSpPr/>
          <p:nvPr/>
        </p:nvSpPr>
        <p:spPr>
          <a:xfrm>
            <a:off x="7524328" y="2276872"/>
            <a:ext cx="1152000" cy="864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50</a:t>
            </a:r>
            <a:endParaRPr lang="ru-RU" sz="4400" b="1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41" name="Скругленный прямоугольник 40">
            <a:hlinkClick r:id="rId18" action="ppaction://hlinksldjump"/>
          </p:cNvPr>
          <p:cNvSpPr/>
          <p:nvPr/>
        </p:nvSpPr>
        <p:spPr>
          <a:xfrm>
            <a:off x="6372202" y="3212976"/>
            <a:ext cx="1152126" cy="8640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40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42" name="Скругленный прямоугольник 41">
            <a:hlinkClick r:id="rId19" action="ppaction://hlinksldjump"/>
          </p:cNvPr>
          <p:cNvSpPr/>
          <p:nvPr/>
        </p:nvSpPr>
        <p:spPr>
          <a:xfrm>
            <a:off x="7524328" y="3212976"/>
            <a:ext cx="1152000" cy="864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50</a:t>
            </a:r>
            <a:endParaRPr lang="ru-RU" sz="4400" b="1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43" name="Скругленный прямоугольник 42">
            <a:hlinkClick r:id="rId20" action="ppaction://hlinksldjump"/>
          </p:cNvPr>
          <p:cNvSpPr/>
          <p:nvPr/>
        </p:nvSpPr>
        <p:spPr>
          <a:xfrm>
            <a:off x="5219943" y="3212976"/>
            <a:ext cx="1152129" cy="864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30</a:t>
            </a:r>
            <a:endParaRPr lang="ru-RU" sz="4400" b="1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44" name="Скругленный прямоугольник 43">
            <a:hlinkClick r:id="rId21" action="ppaction://hlinksldjump"/>
          </p:cNvPr>
          <p:cNvSpPr/>
          <p:nvPr/>
        </p:nvSpPr>
        <p:spPr>
          <a:xfrm>
            <a:off x="4054321" y="3212976"/>
            <a:ext cx="1152000" cy="86409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20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45" name="Скругленный прямоугольник 44">
            <a:hlinkClick r:id="rId22" action="ppaction://hlinksldjump"/>
          </p:cNvPr>
          <p:cNvSpPr/>
          <p:nvPr/>
        </p:nvSpPr>
        <p:spPr>
          <a:xfrm>
            <a:off x="2886849" y="3212976"/>
            <a:ext cx="1152000" cy="864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10</a:t>
            </a:r>
            <a:endParaRPr lang="ru-RU" sz="4400" b="1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46" name="Скругленный прямоугольник 45">
            <a:hlinkClick r:id="rId23" action="ppaction://hlinksldjump"/>
          </p:cNvPr>
          <p:cNvSpPr/>
          <p:nvPr/>
        </p:nvSpPr>
        <p:spPr>
          <a:xfrm>
            <a:off x="2883990" y="4149080"/>
            <a:ext cx="1152000" cy="864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10</a:t>
            </a:r>
            <a:endParaRPr lang="ru-RU" sz="4400" b="1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47" name="Скругленный прямоугольник 46">
            <a:hlinkClick r:id="rId24" action="ppaction://hlinksldjump"/>
          </p:cNvPr>
          <p:cNvSpPr/>
          <p:nvPr/>
        </p:nvSpPr>
        <p:spPr>
          <a:xfrm>
            <a:off x="4068072" y="4151462"/>
            <a:ext cx="1152000" cy="86409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20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48" name="Скругленный прямоугольник 47">
            <a:hlinkClick r:id="rId25" action="ppaction://hlinksldjump"/>
          </p:cNvPr>
          <p:cNvSpPr/>
          <p:nvPr/>
        </p:nvSpPr>
        <p:spPr>
          <a:xfrm>
            <a:off x="5220072" y="4149072"/>
            <a:ext cx="1152129" cy="864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30</a:t>
            </a:r>
            <a:endParaRPr lang="ru-RU" sz="4400" b="1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49" name="Скругленный прямоугольник 48">
            <a:hlinkClick r:id="rId26" action="ppaction://hlinksldjump"/>
          </p:cNvPr>
          <p:cNvSpPr/>
          <p:nvPr/>
        </p:nvSpPr>
        <p:spPr>
          <a:xfrm>
            <a:off x="6372200" y="4149176"/>
            <a:ext cx="1152126" cy="8640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40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50" name="Скругленный прямоугольник 49">
            <a:hlinkClick r:id="rId27" action="ppaction://hlinksldjump"/>
          </p:cNvPr>
          <p:cNvSpPr/>
          <p:nvPr/>
        </p:nvSpPr>
        <p:spPr>
          <a:xfrm>
            <a:off x="7524328" y="4132571"/>
            <a:ext cx="1152000" cy="864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50</a:t>
            </a:r>
            <a:endParaRPr lang="ru-RU" sz="4400" b="1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51" name="Скругленный прямоугольник 50">
            <a:hlinkClick r:id="rId28" action="ppaction://hlinksldjump"/>
          </p:cNvPr>
          <p:cNvSpPr/>
          <p:nvPr/>
        </p:nvSpPr>
        <p:spPr>
          <a:xfrm>
            <a:off x="2873378" y="5085280"/>
            <a:ext cx="1152000" cy="864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10</a:t>
            </a:r>
            <a:endParaRPr lang="ru-RU" sz="4400" b="1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52" name="Скругленный прямоугольник 51">
            <a:hlinkClick r:id="rId29" action="ppaction://hlinksldjump"/>
          </p:cNvPr>
          <p:cNvSpPr/>
          <p:nvPr/>
        </p:nvSpPr>
        <p:spPr>
          <a:xfrm>
            <a:off x="4058647" y="5085079"/>
            <a:ext cx="1152000" cy="86409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20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53" name="Скругленный прямоугольник 52">
            <a:hlinkClick r:id="rId30" action="ppaction://hlinksldjump"/>
          </p:cNvPr>
          <p:cNvSpPr/>
          <p:nvPr/>
        </p:nvSpPr>
        <p:spPr>
          <a:xfrm>
            <a:off x="5228210" y="5085079"/>
            <a:ext cx="1152129" cy="864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30</a:t>
            </a:r>
            <a:endParaRPr lang="ru-RU" sz="4400" b="1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54" name="Скругленный прямоугольник 53">
            <a:hlinkClick r:id="rId31" action="ppaction://hlinksldjump"/>
          </p:cNvPr>
          <p:cNvSpPr/>
          <p:nvPr/>
        </p:nvSpPr>
        <p:spPr>
          <a:xfrm>
            <a:off x="6372200" y="5085280"/>
            <a:ext cx="1152126" cy="8640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40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55" name="Скругленный прямоугольник 54">
            <a:hlinkClick r:id="rId32" action="ppaction://hlinksldjump"/>
          </p:cNvPr>
          <p:cNvSpPr/>
          <p:nvPr/>
        </p:nvSpPr>
        <p:spPr>
          <a:xfrm>
            <a:off x="7524328" y="5085079"/>
            <a:ext cx="1152000" cy="864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50</a:t>
            </a:r>
            <a:endParaRPr lang="ru-RU" sz="4400" b="1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23528" y="3212976"/>
            <a:ext cx="2520280" cy="9361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l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«Мальчики»</a:t>
            </a:r>
            <a:endParaRPr lang="ru-RU" sz="2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808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5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8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9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0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5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2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3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4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9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0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1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6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7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8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3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4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5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0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1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2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7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8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9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4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5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6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1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2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3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8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9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0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5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6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7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2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3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4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9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0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1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6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7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8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3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4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5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0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1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2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7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8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9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4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5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6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1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2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3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8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9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0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95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6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7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2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3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4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9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0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1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chtivo.ru/getpic3d/16775388/350/818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401616"/>
            <a:ext cx="3456384" cy="3456384"/>
          </a:xfrm>
          <a:prstGeom prst="rect">
            <a:avLst/>
          </a:prstGeom>
          <a:noFill/>
        </p:spPr>
      </p:pic>
      <p:sp>
        <p:nvSpPr>
          <p:cNvPr id="4" name="Выгнутая влево стрелка 3">
            <a:hlinkClick r:id="rId3" action="ppaction://hlinksldjump"/>
          </p:cNvPr>
          <p:cNvSpPr/>
          <p:nvPr/>
        </p:nvSpPr>
        <p:spPr>
          <a:xfrm rot="9474928">
            <a:off x="7758842" y="355404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412776"/>
            <a:ext cx="7828179" cy="175432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numCol="1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Какая беда  случилась с отставным  генерал - майором </a:t>
            </a:r>
            <a:r>
              <a:rPr lang="ru-RU" sz="3600" b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Булдеевым</a:t>
            </a:r>
            <a:r>
              <a:rPr lang="ru-RU" sz="36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?</a:t>
            </a:r>
          </a:p>
          <a:p>
            <a:pPr algn="ctr"/>
            <a:r>
              <a:rPr lang="ru-RU" sz="3600" b="1" dirty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 </a:t>
            </a:r>
            <a:r>
              <a:rPr lang="ru-RU" sz="36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                   </a:t>
            </a:r>
            <a:r>
              <a:rPr lang="ru-RU" sz="3600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         </a:t>
            </a:r>
            <a:endParaRPr lang="ru-RU" sz="3600" b="1" dirty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27584" y="22730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1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211960" y="4149080"/>
            <a:ext cx="4680520" cy="100354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Разболелись  зубы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69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гнутая влево стрелка 3">
            <a:hlinkClick r:id="rId2" action="ppaction://hlinksldjump"/>
          </p:cNvPr>
          <p:cNvSpPr/>
          <p:nvPr/>
        </p:nvSpPr>
        <p:spPr>
          <a:xfrm rot="9474928">
            <a:off x="7758842" y="355404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340768"/>
            <a:ext cx="8208912" cy="1260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numCol="1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Кто  посоветовал лечить  зубы  заговором?</a:t>
            </a:r>
          </a:p>
          <a:p>
            <a:pPr algn="ctr"/>
            <a:r>
              <a:rPr lang="ru-RU" sz="36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                              </a:t>
            </a:r>
          </a:p>
          <a:p>
            <a:r>
              <a:rPr lang="ru-RU" sz="3600" b="1" dirty="0">
                <a:latin typeface="Candara" pitchFamily="34" charset="0"/>
              </a:rPr>
              <a:t> </a:t>
            </a:r>
            <a:r>
              <a:rPr lang="ru-RU" sz="3600" b="1" dirty="0" smtClean="0">
                <a:latin typeface="Candara" pitchFamily="34" charset="0"/>
              </a:rPr>
              <a:t>                            </a:t>
            </a:r>
            <a:endParaRPr lang="ru-RU" sz="3600" b="1" dirty="0">
              <a:solidFill>
                <a:srgbClr val="E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27584" y="22730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2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331640" y="522920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427984" y="4797152"/>
            <a:ext cx="4392488" cy="129158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Приказчик  </a:t>
            </a:r>
          </a:p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Иван  Евсеевич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pic>
        <p:nvPicPr>
          <p:cNvPr id="19" name="Picture 2" descr="C:\Documents and Settings\Администратор\Мои документы\Чехов\1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395536" y="2780928"/>
            <a:ext cx="3744416" cy="36601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46" name="Picture 2" descr="http://edu.convdocs.org/tw_files2/urls_6/57/d-56532/img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2924944"/>
            <a:ext cx="2016224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863216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 animBg="1"/>
      <p:bldP spid="15" grpId="0" uiExpand="1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гнутая влево стрелка 3">
            <a:hlinkClick r:id="rId2" action="ppaction://hlinksldjump"/>
          </p:cNvPr>
          <p:cNvSpPr/>
          <p:nvPr/>
        </p:nvSpPr>
        <p:spPr>
          <a:xfrm rot="9474928">
            <a:off x="7758842" y="355404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340768"/>
            <a:ext cx="8208912" cy="111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numCol="1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Как поступили  с  больным  зубом?</a:t>
            </a:r>
          </a:p>
          <a:p>
            <a:r>
              <a:rPr lang="ru-RU" sz="3600" b="1" dirty="0" smtClean="0">
                <a:latin typeface="Candara" pitchFamily="34" charset="0"/>
              </a:rPr>
              <a:t>                              </a:t>
            </a:r>
          </a:p>
          <a:p>
            <a:r>
              <a:rPr lang="ru-RU" sz="3600" b="1" dirty="0">
                <a:latin typeface="Candara" pitchFamily="34" charset="0"/>
              </a:rPr>
              <a:t> </a:t>
            </a:r>
            <a:r>
              <a:rPr lang="ru-RU" sz="3600" b="1" dirty="0" smtClean="0">
                <a:latin typeface="Candara" pitchFamily="34" charset="0"/>
              </a:rPr>
              <a:t>                            </a:t>
            </a:r>
            <a:endParaRPr lang="ru-RU" sz="3600" b="1" dirty="0">
              <a:solidFill>
                <a:srgbClr val="E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27584" y="22730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30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724128" y="4077072"/>
            <a:ext cx="3060848" cy="78752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Вырвали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pic>
        <p:nvPicPr>
          <p:cNvPr id="19" name="Содержимое 5" descr="Лошадиная фамилия 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67544" y="2852936"/>
            <a:ext cx="4887545" cy="34514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64243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гнутая влево стрелка 3">
            <a:hlinkClick r:id="rId2" action="ppaction://hlinksldjump"/>
          </p:cNvPr>
          <p:cNvSpPr/>
          <p:nvPr/>
        </p:nvSpPr>
        <p:spPr>
          <a:xfrm rot="9474928">
            <a:off x="7758842" y="355404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556792"/>
            <a:ext cx="8208912" cy="133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numCol="1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Как  знахарь  лечил  зубы на расстоянии?</a:t>
            </a:r>
          </a:p>
          <a:p>
            <a:pPr algn="ctr"/>
            <a:r>
              <a:rPr lang="ru-RU" sz="3600" b="1" dirty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 </a:t>
            </a:r>
            <a:r>
              <a:rPr lang="ru-RU" sz="36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                            </a:t>
            </a:r>
            <a:endParaRPr lang="ru-RU" sz="3600" b="1" dirty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27584" y="22730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4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11" name="Picture 2" descr="https://otvet.imgsmail.ru/download/45674644_b4155b2acd25a3a400ee62f2e17add04_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284984"/>
            <a:ext cx="3780420" cy="3024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4499992" y="4221088"/>
            <a:ext cx="4464496" cy="114756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По  телеграфу</a:t>
            </a:r>
            <a:endParaRPr lang="ru-RU" sz="36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254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гнутая влево стрелка 3">
            <a:hlinkClick r:id="rId2" action="ppaction://hlinksldjump"/>
          </p:cNvPr>
          <p:cNvSpPr/>
          <p:nvPr/>
        </p:nvSpPr>
        <p:spPr>
          <a:xfrm rot="9474928">
            <a:off x="7758842" y="355404"/>
            <a:ext cx="642817" cy="711062"/>
          </a:xfrm>
          <a:prstGeom prst="curved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6">
                <a:alpha val="45000"/>
                <a:satMod val="12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5840" y="1700808"/>
            <a:ext cx="8208912" cy="169277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numCol="1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  <a:cs typeface="Arial" pitchFamily="34" charset="0"/>
              </a:rPr>
              <a:t>Благодаря  чему приказчик  вспомнил лошадиную  фамилию?</a:t>
            </a:r>
          </a:p>
          <a:p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27584" y="227303"/>
            <a:ext cx="1008112" cy="900576"/>
          </a:xfrm>
          <a:prstGeom prst="round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5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4048" y="3789040"/>
            <a:ext cx="3852936" cy="172819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Candara" pitchFamily="34" charset="0"/>
              </a:rPr>
              <a:t>Доктор  поинтересовался  насчёт овса</a:t>
            </a:r>
            <a:endParaRPr lang="ru-RU" sz="3200" b="1" i="1" dirty="0">
              <a:solidFill>
                <a:schemeClr val="tx2">
                  <a:lumMod val="95000"/>
                  <a:lumOff val="5000"/>
                </a:schemeClr>
              </a:solidFill>
              <a:latin typeface="Candara" pitchFamily="34" charset="0"/>
            </a:endParaRPr>
          </a:p>
        </p:txBody>
      </p:sp>
      <p:pic>
        <p:nvPicPr>
          <p:cNvPr id="9" name="Содержимое 5" descr="Чехов Лошадиная фамил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3861048"/>
            <a:ext cx="3672408" cy="2594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788554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 animBg="1"/>
    </p:bldLst>
  </p:timing>
</p:sld>
</file>

<file path=ppt/theme/theme1.xml><?xml version="1.0" encoding="utf-8"?>
<a:theme xmlns:a="http://schemas.openxmlformats.org/drawingml/2006/main" name="Тема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Cambria"/>
        <a:ea typeface=""/>
        <a:cs typeface=""/>
      </a:majorFont>
      <a:minorFont>
        <a:latin typeface="Camb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Тема6</Template>
  <TotalTime>2495</TotalTime>
  <Words>722</Words>
  <Application>Microsoft Office PowerPoint</Application>
  <PresentationFormat>Экран (4:3)</PresentationFormat>
  <Paragraphs>152</Paragraphs>
  <Slides>35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Тема6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Пользователь Windows</cp:lastModifiedBy>
  <cp:revision>191</cp:revision>
  <dcterms:created xsi:type="dcterms:W3CDTF">2012-03-05T15:41:43Z</dcterms:created>
  <dcterms:modified xsi:type="dcterms:W3CDTF">2023-02-17T16:01:01Z</dcterms:modified>
</cp:coreProperties>
</file>