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charts/chart39.xml" ContentType="application/vnd.openxmlformats-officedocument.drawingml.chart+xml"/>
  <Override PartName="/ppt/charts/chart57.xml" ContentType="application/vnd.openxmlformats-officedocument.drawingml.char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charts/chart28.xml" ContentType="application/vnd.openxmlformats-officedocument.drawingml.chart+xml"/>
  <Override PartName="/ppt/charts/chart46.xml" ContentType="application/vnd.openxmlformats-officedocument.drawingml.char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Override PartName="/ppt/charts/chart35.xml" ContentType="application/vnd.openxmlformats-officedocument.drawingml.chart+xml"/>
  <Override PartName="/ppt/charts/chart53.xml" ContentType="application/vnd.openxmlformats-officedocument.drawingml.chart+xml"/>
  <Override PartName="/ppt/charts/chart64.xml" ContentType="application/vnd.openxmlformats-officedocument.drawingml.char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charts/chart24.xml" ContentType="application/vnd.openxmlformats-officedocument.drawingml.chart+xml"/>
  <Override PartName="/ppt/charts/chart42.xml" ContentType="application/vnd.openxmlformats-officedocument.drawingml.chart+xml"/>
  <Override PartName="/ppt/charts/chart60.xml" ContentType="application/vnd.openxmlformats-officedocument.drawingml.char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charts/chart31.xml" ContentType="application/vnd.openxmlformats-officedocument.drawingml.chart+xml"/>
  <Override PartName="/ppt/charts/chart7.xml" ContentType="application/vnd.openxmlformats-officedocument.drawingml.chart+xml"/>
  <Override PartName="/ppt/charts/chart2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drawings/drawing7.xml" ContentType="application/vnd.openxmlformats-officedocument.drawingml.chartshape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rawings/drawing3.xml" ContentType="application/vnd.openxmlformats-officedocument.drawingml.chartshapes+xml"/>
  <Override PartName="/ppt/charts/chart29.xml" ContentType="application/vnd.openxmlformats-officedocument.drawingml.chart+xml"/>
  <Override PartName="/ppt/charts/chart49.xml" ContentType="application/vnd.openxmlformats-officedocument.drawingml.chart+xml"/>
  <Override PartName="/ppt/charts/chart58.xml" ContentType="application/vnd.openxmlformats-officedocument.drawingml.chart+xml"/>
  <Override PartName="/ppt/charts/chart67.xml" ContentType="application/vnd.openxmlformats-officedocument.drawingml.char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charts/chart18.xml" ContentType="application/vnd.openxmlformats-officedocument.drawingml.chart+xml"/>
  <Override PartName="/ppt/charts/chart27.xml" ContentType="application/vnd.openxmlformats-officedocument.drawingml.chart+xml"/>
  <Override PartName="/ppt/charts/chart36.xml" ContentType="application/vnd.openxmlformats-officedocument.drawingml.chart+xml"/>
  <Override PartName="/ppt/charts/chart38.xml" ContentType="application/vnd.openxmlformats-officedocument.drawingml.chart+xml"/>
  <Override PartName="/ppt/charts/chart47.xml" ContentType="application/vnd.openxmlformats-officedocument.drawingml.chart+xml"/>
  <Override PartName="/ppt/charts/chart56.xml" ContentType="application/vnd.openxmlformats-officedocument.drawingml.chart+xml"/>
  <Override PartName="/ppt/charts/chart65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charts/chart16.xml" ContentType="application/vnd.openxmlformats-officedocument.drawingml.chart+xml"/>
  <Override PartName="/ppt/charts/chart25.xml" ContentType="application/vnd.openxmlformats-officedocument.drawingml.chart+xml"/>
  <Override PartName="/ppt/charts/chart34.xml" ContentType="application/vnd.openxmlformats-officedocument.drawingml.chart+xml"/>
  <Override PartName="/ppt/charts/chart45.xml" ContentType="application/vnd.openxmlformats-officedocument.drawingml.chart+xml"/>
  <Override PartName="/ppt/charts/chart54.xml" ContentType="application/vnd.openxmlformats-officedocument.drawingml.chart+xml"/>
  <Override PartName="/ppt/charts/chart63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ppt/charts/chart23.xml" ContentType="application/vnd.openxmlformats-officedocument.drawingml.chart+xml"/>
  <Override PartName="/ppt/charts/chart32.xml" ContentType="application/vnd.openxmlformats-officedocument.drawingml.chart+xml"/>
  <Override PartName="/ppt/charts/chart43.xml" ContentType="application/vnd.openxmlformats-officedocument.drawingml.chart+xml"/>
  <Override PartName="/ppt/charts/chart52.xml" ContentType="application/vnd.openxmlformats-officedocument.drawingml.chart+xml"/>
  <Override PartName="/ppt/charts/chart61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charts/chart21.xml" ContentType="application/vnd.openxmlformats-officedocument.drawingml.chart+xml"/>
  <Override PartName="/ppt/charts/chart30.xml" ContentType="application/vnd.openxmlformats-officedocument.drawingml.chart+xml"/>
  <Override PartName="/ppt/charts/chart41.xml" ContentType="application/vnd.openxmlformats-officedocument.drawingml.chart+xml"/>
  <Override PartName="/ppt/charts/chart50.xml" ContentType="application/vnd.openxmlformats-officedocument.drawingml.chart+xml"/>
  <Override PartName="/ppt/slideLayouts/slideLayout10.xml" ContentType="application/vnd.openxmlformats-officedocument.presentationml.slideLayout+xml"/>
  <Default Extension="gif" ContentType="image/gif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charts/chart4.xml" ContentType="application/vnd.openxmlformats-officedocument.drawingml.chart+xml"/>
  <Override PartName="/ppt/drawings/drawing8.xml" ContentType="application/vnd.openxmlformats-officedocument.drawingml.chartshapes+xml"/>
  <Override PartName="/ppt/slides/slide8.xml" ContentType="application/vnd.openxmlformats-officedocument.presentationml.slide+xml"/>
  <Override PartName="/ppt/charts/chart2.xml" ContentType="application/vnd.openxmlformats-officedocument.drawingml.chart+xml"/>
  <Override PartName="/ppt/drawings/drawing6.xml" ContentType="application/vnd.openxmlformats-officedocument.drawingml.chartshapes+xml"/>
  <Override PartName="/ppt/charts/chart59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rawings/drawing4.xml" ContentType="application/vnd.openxmlformats-officedocument.drawingml.chartshapes+xml"/>
  <Override PartName="/ppt/charts/chart48.xml" ContentType="application/vnd.openxmlformats-officedocument.drawingml.char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charts/chart19.xml" ContentType="application/vnd.openxmlformats-officedocument.drawingml.chart+xml"/>
  <Override PartName="/ppt/charts/chart37.xml" ContentType="application/vnd.openxmlformats-officedocument.drawingml.chart+xml"/>
  <Override PartName="/ppt/charts/chart55.xml" ContentType="application/vnd.openxmlformats-officedocument.drawingml.chart+xml"/>
  <Override PartName="/ppt/charts/chart66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charts/chart26.xml" ContentType="application/vnd.openxmlformats-officedocument.drawingml.chart+xml"/>
  <Override PartName="/ppt/charts/chart44.xml" ContentType="application/vnd.openxmlformats-officedocument.drawingml.chart+xml"/>
  <Default Extension="rels" ContentType="application/vnd.openxmlformats-package.relationships+xml"/>
  <Override PartName="/ppt/slides/slide23.xml" ContentType="application/vnd.openxmlformats-officedocument.presentationml.slide+xml"/>
  <Override PartName="/ppt/charts/chart15.xml" ContentType="application/vnd.openxmlformats-officedocument.drawingml.chart+xml"/>
  <Override PartName="/ppt/charts/chart33.xml" ContentType="application/vnd.openxmlformats-officedocument.drawingml.chart+xml"/>
  <Override PartName="/ppt/charts/chart51.xml" ContentType="application/vnd.openxmlformats-officedocument.drawingml.chart+xml"/>
  <Override PartName="/ppt/charts/chart62.xml" ContentType="application/vnd.openxmlformats-officedocument.drawingml.char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22.xml" ContentType="application/vnd.openxmlformats-officedocument.drawingml.chart+xml"/>
  <Override PartName="/ppt/charts/chart40.xml" ContentType="application/vnd.openxmlformats-officedocument.drawingml.chart+xml"/>
  <Override PartName="/ppt/drawings/drawing9.xml" ContentType="application/vnd.openxmlformats-officedocument.drawingml.chartshapes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rawings/drawing5.xml" ContentType="application/vnd.openxmlformats-officedocument.drawingml.chartshap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93" r:id="rId2"/>
    <p:sldId id="294" r:id="rId3"/>
    <p:sldId id="283" r:id="rId4"/>
    <p:sldId id="256" r:id="rId5"/>
    <p:sldId id="258" r:id="rId6"/>
    <p:sldId id="296" r:id="rId7"/>
    <p:sldId id="295" r:id="rId8"/>
    <p:sldId id="317" r:id="rId9"/>
    <p:sldId id="299" r:id="rId10"/>
    <p:sldId id="285" r:id="rId11"/>
    <p:sldId id="298" r:id="rId12"/>
    <p:sldId id="272" r:id="rId13"/>
    <p:sldId id="300" r:id="rId14"/>
    <p:sldId id="282" r:id="rId15"/>
    <p:sldId id="302" r:id="rId16"/>
    <p:sldId id="301" r:id="rId17"/>
    <p:sldId id="303" r:id="rId18"/>
    <p:sldId id="306" r:id="rId19"/>
    <p:sldId id="304" r:id="rId20"/>
    <p:sldId id="307" r:id="rId21"/>
    <p:sldId id="305" r:id="rId22"/>
    <p:sldId id="311" r:id="rId23"/>
    <p:sldId id="308" r:id="rId24"/>
    <p:sldId id="312" r:id="rId25"/>
    <p:sldId id="309" r:id="rId26"/>
    <p:sldId id="313" r:id="rId27"/>
    <p:sldId id="314" r:id="rId28"/>
    <p:sldId id="315" r:id="rId29"/>
    <p:sldId id="268" r:id="rId30"/>
    <p:sldId id="273" r:id="rId31"/>
    <p:sldId id="286" r:id="rId32"/>
    <p:sldId id="287" r:id="rId33"/>
    <p:sldId id="288" r:id="rId34"/>
    <p:sldId id="290" r:id="rId35"/>
    <p:sldId id="291" r:id="rId36"/>
    <p:sldId id="316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72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91;&#1095;&#1080;&#1090;&#1077;&#1083;&#1100;%20&#1075;&#1086;&#1076;&#1072;%202020\&#1059;&#1088;&#1086;&#1082;\&#1079;&#1072;&#1076;&#1072;&#1085;&#1080;&#1103;%20&#1082;%20&#1091;&#1088;&#1086;&#1082;&#1091;\&#1055;&#1088;&#1072;&#1082;&#1090;&#1080;&#1082;&#1072;\&#1075;&#1088;4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91;&#1095;&#1080;&#1090;&#1077;&#1083;&#1100;%20&#1075;&#1086;&#1076;&#1072;%202020\&#1059;&#1088;&#1086;&#1082;\&#1079;&#1072;&#1076;&#1072;&#1085;&#1080;&#1103;%20&#1082;%20&#1091;&#1088;&#1086;&#1082;&#1091;\&#1055;&#1088;&#1072;&#1082;&#1090;&#1080;&#1082;&#1072;\&#1075;&#1088;5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&#1050;&#1085;&#1080;&#1075;&#1072;1" TargetMode="External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&#1050;&#1085;&#1080;&#1075;&#1072;1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91;&#1095;&#1080;&#1090;&#1077;&#1083;&#1100;%20&#1075;&#1086;&#1076;&#1072;%202020\&#1059;&#1088;&#1086;&#1082;\&#1079;&#1072;&#1076;&#1072;&#1085;&#1080;&#1103;%20&#1082;%20&#1091;&#1088;&#1086;&#1082;&#1091;\&#1055;&#1088;&#1072;&#1082;&#1090;&#1080;&#1082;&#1072;\&#1075;&#1088;2.xlsx" TargetMode="Externa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91;&#1095;&#1080;&#1090;&#1077;&#1083;&#1100;%20&#1075;&#1086;&#1076;&#1072;%202020\&#1059;&#1088;&#1086;&#1082;\&#1079;&#1072;&#1076;&#1072;&#1085;&#1080;&#1103;%20&#1082;%20&#1091;&#1088;&#1086;&#1082;&#1091;\&#1055;&#1088;&#1072;&#1082;&#1090;&#1080;&#1082;&#1072;\&#1075;&#1088;2.xlsx" TargetMode="Externa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91;&#1095;&#1080;&#1090;&#1077;&#1083;&#1100;%20&#1075;&#1086;&#1076;&#1072;%202020\&#1059;&#1088;&#1086;&#1082;\&#1079;&#1072;&#1076;&#1072;&#1085;&#1080;&#1103;%20&#1082;%20&#1091;&#1088;&#1086;&#1082;&#1091;\&#1055;&#1088;&#1072;&#1082;&#1090;&#1080;&#1082;&#1072;\&#1075;&#1088;3.xlsx" TargetMode="Externa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91;&#1095;&#1080;&#1090;&#1077;&#1083;&#1100;%20&#1075;&#1086;&#1076;&#1072;%202020\&#1059;&#1088;&#1086;&#1082;\&#1079;&#1072;&#1076;&#1072;&#1085;&#1080;&#1103;%20&#1082;%20&#1091;&#1088;&#1086;&#1082;&#1091;\&#1055;&#1088;&#1072;&#1082;&#1090;&#1080;&#1082;&#1072;\&#1075;&#1088;3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91;&#1095;&#1080;&#1090;&#1077;&#1083;&#1100;%20&#1075;&#1086;&#1076;&#1072;%202020\&#1059;&#1088;&#1086;&#1082;\&#1079;&#1072;&#1076;&#1072;&#1085;&#1080;&#1103;%20&#1082;%20&#1091;&#1088;&#1086;&#1082;&#1091;\&#1055;&#1088;&#1072;&#1082;&#1090;&#1080;&#1082;&#1072;\&#1075;&#1088;4.xlsx" TargetMode="External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91;&#1095;&#1080;&#1090;&#1077;&#1083;&#1100;%20&#1075;&#1086;&#1076;&#1072;%202020\&#1059;&#1088;&#1086;&#1082;\&#1079;&#1072;&#1076;&#1072;&#1085;&#1080;&#1103;%20&#1082;%20&#1091;&#1088;&#1086;&#1082;&#1091;\&#1055;&#1088;&#1072;&#1082;&#1090;&#1080;&#1082;&#1072;\&#1075;&#1088;4.xlsx" TargetMode="External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91;&#1095;&#1080;&#1090;&#1077;&#1083;&#1100;%20&#1075;&#1086;&#1076;&#1072;%202020\&#1059;&#1088;&#1086;&#1082;\&#1079;&#1072;&#1076;&#1072;&#1085;&#1080;&#1103;%20&#1082;%20&#1091;&#1088;&#1086;&#1082;&#1091;\&#1055;&#1088;&#1072;&#1082;&#1090;&#1080;&#1082;&#1072;\&#1075;&#1088;5.xlsx" TargetMode="External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file:///C:\Users\user\Desktop\&#1091;&#1095;&#1080;&#1090;&#1077;&#1083;&#1100;%20&#1075;&#1086;&#1076;&#1072;%202020\&#1059;&#1088;&#1086;&#1082;\&#1079;&#1072;&#1076;&#1072;&#1085;&#1080;&#1103;%20&#1082;%20&#1091;&#1088;&#1086;&#1082;&#1091;\&#1055;&#1088;&#1072;&#1082;&#1090;&#1080;&#1082;&#1072;\&#1075;&#1088;2.xlsx" TargetMode="External"/></Relationships>
</file>

<file path=ppt/charts/_rels/chart2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oleObject" Target="file:///C:\Users\user\Desktop\&#1091;&#1095;&#1080;&#1090;&#1077;&#1083;&#1100;%20&#1075;&#1086;&#1076;&#1072;%202020\&#1059;&#1088;&#1086;&#1082;\&#1079;&#1072;&#1076;&#1072;&#1085;&#1080;&#1103;%20&#1082;%20&#1091;&#1088;&#1086;&#1082;&#1091;\&#1055;&#1088;&#1072;&#1082;&#1090;&#1080;&#1082;&#1072;\&#1075;&#1088;2.xlsx" TargetMode="External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91;&#1095;&#1080;&#1090;&#1077;&#1083;&#1100;%20&#1075;&#1086;&#1076;&#1072;%202020\&#1059;&#1088;&#1086;&#1082;\&#1079;&#1072;&#1076;&#1072;&#1085;&#1080;&#1103;%20&#1082;%20&#1091;&#1088;&#1086;&#1082;&#1091;\&#1055;&#1088;&#1072;&#1082;&#1090;&#1080;&#1082;&#1072;\&#1075;&#1088;2.xlsx" TargetMode="External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91;&#1095;&#1080;&#1090;&#1077;&#1083;&#1100;%20&#1075;&#1086;&#1076;&#1072;%202020\&#1059;&#1088;&#1086;&#1082;\&#1079;&#1072;&#1076;&#1072;&#1085;&#1080;&#1103;%20&#1082;%20&#1091;&#1088;&#1086;&#1082;&#1091;\&#1055;&#1088;&#1072;&#1082;&#1090;&#1080;&#1082;&#1072;\&#1075;&#1088;2.xlsx" TargetMode="External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91;&#1095;&#1080;&#1090;&#1077;&#1083;&#1100;%20&#1075;&#1086;&#1076;&#1072;%202020\&#1059;&#1088;&#1086;&#1082;\&#1079;&#1072;&#1076;&#1072;&#1085;&#1080;&#1103;%20&#1082;%20&#1091;&#1088;&#1086;&#1082;&#1091;\&#1055;&#1088;&#1072;&#1082;&#1090;&#1080;&#1082;&#1072;\&#1075;&#1088;3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91;&#1095;&#1080;&#1090;&#1077;&#1083;&#1100;%20&#1075;&#1086;&#1076;&#1072;%202020\&#1059;&#1088;&#1086;&#1082;\&#1079;&#1072;&#1076;&#1072;&#1085;&#1080;&#1103;%20&#1082;%20&#1091;&#1088;&#1086;&#1082;&#1091;\&#1055;&#1088;&#1072;&#1082;&#1090;&#1080;&#1082;&#1072;\&#1075;&#1088;3.xlsx" TargetMode="External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91;&#1095;&#1080;&#1090;&#1077;&#1083;&#1100;%20&#1075;&#1086;&#1076;&#1072;%202020\&#1059;&#1088;&#1086;&#1082;\&#1079;&#1072;&#1076;&#1072;&#1085;&#1080;&#1103;%20&#1082;%20&#1091;&#1088;&#1086;&#1082;&#1091;\&#1055;&#1088;&#1072;&#1082;&#1090;&#1080;&#1082;&#1072;\&#1075;&#1088;4.xlsx" TargetMode="External"/></Relationships>
</file>

<file path=ppt/charts/_rels/chart3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91;&#1095;&#1080;&#1090;&#1077;&#1083;&#1100;%20&#1075;&#1086;&#1076;&#1072;%202020\&#1059;&#1088;&#1086;&#1082;\&#1079;&#1072;&#1076;&#1072;&#1085;&#1080;&#1103;%20&#1082;%20&#1091;&#1088;&#1086;&#1082;&#1091;\&#1055;&#1088;&#1072;&#1082;&#1090;&#1080;&#1082;&#1072;\&#1075;&#1088;4.xlsx" TargetMode="External"/></Relationships>
</file>

<file path=ppt/charts/_rels/chart3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91;&#1095;&#1080;&#1090;&#1077;&#1083;&#1100;%20&#1075;&#1086;&#1076;&#1072;%202020\&#1059;&#1088;&#1086;&#1082;\&#1079;&#1072;&#1076;&#1072;&#1085;&#1080;&#1103;%20&#1082;%20&#1091;&#1088;&#1086;&#1082;&#1091;\&#1055;&#1088;&#1072;&#1082;&#1090;&#1080;&#1082;&#1072;\&#1075;&#1088;5.xlsx" TargetMode="External"/></Relationships>
</file>

<file path=ppt/charts/_rels/chart34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3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oleObject" Target="file:///C:\Users\user\Desktop\&#1091;&#1095;&#1080;&#1090;&#1077;&#1083;&#1100;%20&#1075;&#1086;&#1076;&#1072;%202020\&#1059;&#1088;&#1086;&#1082;\&#1079;&#1072;&#1076;&#1072;&#1085;&#1080;&#1103;%20&#1082;%20&#1091;&#1088;&#1086;&#1082;&#1091;\&#1055;&#1088;&#1072;&#1082;&#1090;&#1080;&#1082;&#1072;\&#1075;&#1088;3.xlsx" TargetMode="External"/></Relationships>
</file>

<file path=ppt/charts/_rels/chart3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oleObject" Target="file:///C:\Users\user\Desktop\&#1091;&#1095;&#1080;&#1090;&#1077;&#1083;&#1100;%20&#1075;&#1086;&#1076;&#1072;%202020\&#1059;&#1088;&#1086;&#1082;\&#1079;&#1072;&#1076;&#1072;&#1085;&#1080;&#1103;%20&#1082;%20&#1091;&#1088;&#1086;&#1082;&#1091;\&#1055;&#1088;&#1072;&#1082;&#1090;&#1080;&#1082;&#1072;\&#1075;&#1088;3.xlsx" TargetMode="External"/></Relationships>
</file>

<file path=ppt/charts/_rels/chart37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3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91;&#1095;&#1080;&#1090;&#1077;&#1083;&#1100;%20&#1075;&#1086;&#1076;&#1072;%202020\&#1059;&#1088;&#1086;&#1082;\&#1079;&#1072;&#1076;&#1072;&#1085;&#1080;&#1103;%20&#1082;%20&#1091;&#1088;&#1086;&#1082;&#1091;\&#1055;&#1088;&#1072;&#1082;&#1090;&#1080;&#1082;&#1072;\&#1075;&#1088;2.xlsx" TargetMode="External"/></Relationships>
</file>

<file path=ppt/charts/_rels/chart3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91;&#1095;&#1080;&#1090;&#1077;&#1083;&#1100;%20&#1075;&#1086;&#1076;&#1072;%202020\&#1059;&#1088;&#1086;&#1082;\&#1079;&#1072;&#1076;&#1072;&#1085;&#1080;&#1103;%20&#1082;%20&#1091;&#1088;&#1086;&#1082;&#1091;\&#1055;&#1088;&#1072;&#1082;&#1090;&#1080;&#1082;&#1072;\&#1075;&#1088;2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4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91;&#1095;&#1080;&#1090;&#1077;&#1083;&#1100;%20&#1075;&#1086;&#1076;&#1072;%202020\&#1059;&#1088;&#1086;&#1082;\&#1079;&#1072;&#1076;&#1072;&#1085;&#1080;&#1103;%20&#1082;%20&#1091;&#1088;&#1086;&#1082;&#1091;\&#1055;&#1088;&#1072;&#1082;&#1090;&#1080;&#1082;&#1072;\&#1075;&#1088;3.xlsx" TargetMode="External"/></Relationships>
</file>

<file path=ppt/charts/_rels/chart4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91;&#1095;&#1080;&#1090;&#1077;&#1083;&#1100;%20&#1075;&#1086;&#1076;&#1072;%202020\&#1059;&#1088;&#1086;&#1082;\&#1079;&#1072;&#1076;&#1072;&#1085;&#1080;&#1103;%20&#1082;%20&#1091;&#1088;&#1086;&#1082;&#1091;\&#1055;&#1088;&#1072;&#1082;&#1090;&#1080;&#1082;&#1072;\&#1075;&#1088;3.xlsx" TargetMode="External"/></Relationships>
</file>

<file path=ppt/charts/_rels/chart4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91;&#1095;&#1080;&#1090;&#1077;&#1083;&#1100;%20&#1075;&#1086;&#1076;&#1072;%202020\&#1059;&#1088;&#1086;&#1082;\&#1079;&#1072;&#1076;&#1072;&#1085;&#1080;&#1103;%20&#1082;%20&#1091;&#1088;&#1086;&#1082;&#1091;\&#1055;&#1088;&#1072;&#1082;&#1090;&#1080;&#1082;&#1072;\&#1075;&#1088;4.xlsx" TargetMode="External"/></Relationships>
</file>

<file path=ppt/charts/_rels/chart4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91;&#1095;&#1080;&#1090;&#1077;&#1083;&#1100;%20&#1075;&#1086;&#1076;&#1072;%202020\&#1059;&#1088;&#1086;&#1082;\&#1079;&#1072;&#1076;&#1072;&#1085;&#1080;&#1103;%20&#1082;%20&#1091;&#1088;&#1086;&#1082;&#1091;\&#1055;&#1088;&#1072;&#1082;&#1090;&#1080;&#1082;&#1072;\&#1075;&#1088;4.xlsx" TargetMode="External"/></Relationships>
</file>

<file path=ppt/charts/_rels/chart4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91;&#1095;&#1080;&#1090;&#1077;&#1083;&#1100;%20&#1075;&#1086;&#1076;&#1072;%202020\&#1059;&#1088;&#1086;&#1082;\&#1079;&#1072;&#1076;&#1072;&#1085;&#1080;&#1103;%20&#1082;%20&#1091;&#1088;&#1086;&#1082;&#1091;\&#1055;&#1088;&#1072;&#1082;&#1090;&#1080;&#1082;&#1072;\&#1075;&#1088;5.xlsx" TargetMode="External"/></Relationships>
</file>

<file path=ppt/charts/_rels/chart45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4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oleObject" Target="file:///C:\Users\user\Desktop\&#1091;&#1095;&#1080;&#1090;&#1077;&#1083;&#1100;%20&#1075;&#1086;&#1076;&#1072;%202020\&#1059;&#1088;&#1086;&#1082;\&#1079;&#1072;&#1076;&#1072;&#1085;&#1080;&#1103;%20&#1082;%20&#1091;&#1088;&#1086;&#1082;&#1091;\&#1055;&#1088;&#1072;&#1082;&#1090;&#1080;&#1082;&#1072;\&#1075;&#1088;4.xlsx" TargetMode="External"/></Relationships>
</file>

<file path=ppt/charts/_rels/chart4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oleObject" Target="file:///C:\Users\user\Desktop\&#1091;&#1095;&#1080;&#1090;&#1077;&#1083;&#1100;%20&#1075;&#1086;&#1076;&#1072;%202020\&#1059;&#1088;&#1086;&#1082;\&#1079;&#1072;&#1076;&#1072;&#1085;&#1080;&#1103;%20&#1082;%20&#1091;&#1088;&#1086;&#1082;&#1091;\&#1055;&#1088;&#1072;&#1082;&#1090;&#1080;&#1082;&#1072;\&#1075;&#1088;4.xlsx" TargetMode="External"/></Relationships>
</file>

<file path=ppt/charts/_rels/chart48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4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91;&#1095;&#1080;&#1090;&#1077;&#1083;&#1100;%20&#1075;&#1086;&#1076;&#1072;%202020\&#1059;&#1088;&#1086;&#1082;\&#1079;&#1072;&#1076;&#1072;&#1085;&#1080;&#1103;%20&#1082;%20&#1091;&#1088;&#1086;&#1082;&#1091;\&#1055;&#1088;&#1072;&#1082;&#1090;&#1080;&#1082;&#1072;\&#1075;&#1088;2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91;&#1095;&#1080;&#1090;&#1077;&#1083;&#1100;%20&#1075;&#1086;&#1076;&#1072;%202020\&#1059;&#1088;&#1086;&#1082;\&#1079;&#1072;&#1076;&#1072;&#1085;&#1080;&#1103;%20&#1082;%20&#1091;&#1088;&#1086;&#1082;&#1091;\&#1055;&#1088;&#1072;&#1082;&#1090;&#1080;&#1082;&#1072;\&#1075;&#1088;2.xlsx" TargetMode="External"/></Relationships>
</file>

<file path=ppt/charts/_rels/chart5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91;&#1095;&#1080;&#1090;&#1077;&#1083;&#1100;%20&#1075;&#1086;&#1076;&#1072;%202020\&#1059;&#1088;&#1086;&#1082;\&#1079;&#1072;&#1076;&#1072;&#1085;&#1080;&#1103;%20&#1082;%20&#1091;&#1088;&#1086;&#1082;&#1091;\&#1055;&#1088;&#1072;&#1082;&#1090;&#1080;&#1082;&#1072;\&#1075;&#1088;2.xlsx" TargetMode="External"/></Relationships>
</file>

<file path=ppt/charts/_rels/chart5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91;&#1095;&#1080;&#1090;&#1077;&#1083;&#1100;%20&#1075;&#1086;&#1076;&#1072;%202020\&#1059;&#1088;&#1086;&#1082;\&#1079;&#1072;&#1076;&#1072;&#1085;&#1080;&#1103;%20&#1082;%20&#1091;&#1088;&#1086;&#1082;&#1091;\&#1055;&#1088;&#1072;&#1082;&#1090;&#1080;&#1082;&#1072;\&#1075;&#1088;3.xlsx" TargetMode="External"/></Relationships>
</file>

<file path=ppt/charts/_rels/chart5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91;&#1095;&#1080;&#1090;&#1077;&#1083;&#1100;%20&#1075;&#1086;&#1076;&#1072;%202020\&#1059;&#1088;&#1086;&#1082;\&#1079;&#1072;&#1076;&#1072;&#1085;&#1080;&#1103;%20&#1082;%20&#1091;&#1088;&#1086;&#1082;&#1091;\&#1055;&#1088;&#1072;&#1082;&#1090;&#1080;&#1082;&#1072;\&#1075;&#1088;3.xlsx" TargetMode="External"/></Relationships>
</file>

<file path=ppt/charts/_rels/chart5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91;&#1095;&#1080;&#1090;&#1077;&#1083;&#1100;%20&#1075;&#1086;&#1076;&#1072;%202020\&#1059;&#1088;&#1086;&#1082;\&#1079;&#1072;&#1076;&#1072;&#1085;&#1080;&#1103;%20&#1082;%20&#1091;&#1088;&#1086;&#1082;&#1091;\&#1055;&#1088;&#1072;&#1082;&#1090;&#1080;&#1082;&#1072;\&#1075;&#1088;4.xlsx" TargetMode="External"/></Relationships>
</file>

<file path=ppt/charts/_rels/chart5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91;&#1095;&#1080;&#1090;&#1077;&#1083;&#1100;%20&#1075;&#1086;&#1076;&#1072;%202020\&#1059;&#1088;&#1086;&#1082;\&#1079;&#1072;&#1076;&#1072;&#1085;&#1080;&#1103;%20&#1082;%20&#1091;&#1088;&#1086;&#1082;&#1091;\&#1055;&#1088;&#1072;&#1082;&#1090;&#1080;&#1082;&#1072;\&#1075;&#1088;4.xlsx" TargetMode="External"/></Relationships>
</file>

<file path=ppt/charts/_rels/chart5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91;&#1095;&#1080;&#1090;&#1077;&#1083;&#1100;%20&#1075;&#1086;&#1076;&#1072;%202020\&#1059;&#1088;&#1086;&#1082;\&#1079;&#1072;&#1076;&#1072;&#1085;&#1080;&#1103;%20&#1082;%20&#1091;&#1088;&#1086;&#1082;&#1091;\&#1055;&#1088;&#1072;&#1082;&#1090;&#1080;&#1082;&#1072;\&#1075;&#1088;5.xlsx" TargetMode="External"/></Relationships>
</file>

<file path=ppt/charts/_rels/chart56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5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oleObject" Target="file:///C:\Users\user\Desktop\&#1091;&#1095;&#1080;&#1090;&#1077;&#1083;&#1100;%20&#1075;&#1086;&#1076;&#1072;%202020\&#1059;&#1088;&#1086;&#1082;\&#1079;&#1072;&#1076;&#1072;&#1085;&#1080;&#1103;%20&#1082;%20&#1091;&#1088;&#1086;&#1082;&#1091;\&#1055;&#1088;&#1072;&#1082;&#1090;&#1080;&#1082;&#1072;\&#1075;&#1088;5.xlsx" TargetMode="External"/></Relationships>
</file>

<file path=ppt/charts/_rels/chart58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5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91;&#1095;&#1080;&#1090;&#1077;&#1083;&#1100;%20&#1075;&#1086;&#1076;&#1072;%202020\&#1059;&#1088;&#1086;&#1082;\&#1079;&#1072;&#1076;&#1072;&#1085;&#1080;&#1103;%20&#1082;%20&#1091;&#1088;&#1086;&#1082;&#1091;\&#1055;&#1088;&#1072;&#1082;&#1090;&#1080;&#1082;&#1072;\&#1075;&#1088;2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91;&#1095;&#1080;&#1090;&#1077;&#1083;&#1100;%20&#1075;&#1086;&#1076;&#1072;%202020\&#1059;&#1088;&#1086;&#1082;\&#1079;&#1072;&#1076;&#1072;&#1085;&#1080;&#1103;%20&#1082;%20&#1091;&#1088;&#1086;&#1082;&#1091;\&#1055;&#1088;&#1072;&#1082;&#1090;&#1080;&#1082;&#1072;\&#1075;&#1088;2.xlsx" TargetMode="External"/></Relationships>
</file>

<file path=ppt/charts/_rels/chart6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91;&#1095;&#1080;&#1090;&#1077;&#1083;&#1100;%20&#1075;&#1086;&#1076;&#1072;%202020\&#1059;&#1088;&#1086;&#1082;\&#1079;&#1072;&#1076;&#1072;&#1085;&#1080;&#1103;%20&#1082;%20&#1091;&#1088;&#1086;&#1082;&#1091;\&#1055;&#1088;&#1072;&#1082;&#1090;&#1080;&#1082;&#1072;\&#1075;&#1088;2.xlsx" TargetMode="External"/></Relationships>
</file>

<file path=ppt/charts/_rels/chart6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91;&#1095;&#1080;&#1090;&#1077;&#1083;&#1100;%20&#1075;&#1086;&#1076;&#1072;%202020\&#1059;&#1088;&#1086;&#1082;\&#1079;&#1072;&#1076;&#1072;&#1085;&#1080;&#1103;%20&#1082;%20&#1091;&#1088;&#1086;&#1082;&#1091;\&#1055;&#1088;&#1072;&#1082;&#1090;&#1080;&#1082;&#1072;\&#1075;&#1088;3.xlsx" TargetMode="External"/></Relationships>
</file>

<file path=ppt/charts/_rels/chart6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91;&#1095;&#1080;&#1090;&#1077;&#1083;&#1100;%20&#1075;&#1086;&#1076;&#1072;%202020\&#1059;&#1088;&#1086;&#1082;\&#1079;&#1072;&#1076;&#1072;&#1085;&#1080;&#1103;%20&#1082;%20&#1091;&#1088;&#1086;&#1082;&#1091;\&#1055;&#1088;&#1072;&#1082;&#1090;&#1080;&#1082;&#1072;\&#1075;&#1088;3.xlsx" TargetMode="External"/></Relationships>
</file>

<file path=ppt/charts/_rels/chart6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91;&#1095;&#1080;&#1090;&#1077;&#1083;&#1100;%20&#1075;&#1086;&#1076;&#1072;%202020\&#1059;&#1088;&#1086;&#1082;\&#1079;&#1072;&#1076;&#1072;&#1085;&#1080;&#1103;%20&#1082;%20&#1091;&#1088;&#1086;&#1082;&#1091;\&#1055;&#1088;&#1072;&#1082;&#1090;&#1080;&#1082;&#1072;\&#1075;&#1088;4.xlsx" TargetMode="External"/></Relationships>
</file>

<file path=ppt/charts/_rels/chart6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91;&#1095;&#1080;&#1090;&#1077;&#1083;&#1100;%20&#1075;&#1086;&#1076;&#1072;%202020\&#1059;&#1088;&#1086;&#1082;\&#1079;&#1072;&#1076;&#1072;&#1085;&#1080;&#1103;%20&#1082;%20&#1091;&#1088;&#1086;&#1082;&#1091;\&#1055;&#1088;&#1072;&#1082;&#1090;&#1080;&#1082;&#1072;\&#1075;&#1088;4.xlsx" TargetMode="External"/></Relationships>
</file>

<file path=ppt/charts/_rels/chart6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91;&#1095;&#1080;&#1090;&#1077;&#1083;&#1100;%20&#1075;&#1086;&#1076;&#1072;%202020\&#1059;&#1088;&#1086;&#1082;\&#1079;&#1072;&#1076;&#1072;&#1085;&#1080;&#1103;%20&#1082;%20&#1091;&#1088;&#1086;&#1082;&#1091;\&#1055;&#1088;&#1072;&#1082;&#1090;&#1080;&#1082;&#1072;\&#1075;&#1088;5.xlsx" TargetMode="External"/></Relationships>
</file>

<file path=ppt/charts/_rels/chart66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67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91;&#1095;&#1080;&#1090;&#1077;&#1083;&#1100;%20&#1075;&#1086;&#1076;&#1072;%202020\&#1059;&#1088;&#1086;&#1082;\&#1079;&#1072;&#1076;&#1072;&#1085;&#1080;&#1103;%20&#1082;%20&#1091;&#1088;&#1086;&#1082;&#1091;\&#1055;&#1088;&#1072;&#1082;&#1090;&#1080;&#1082;&#1072;\&#1075;&#1088;3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91;&#1095;&#1080;&#1090;&#1077;&#1083;&#1100;%20&#1075;&#1086;&#1076;&#1072;%202020\&#1059;&#1088;&#1086;&#1082;\&#1079;&#1072;&#1076;&#1072;&#1085;&#1080;&#1103;%20&#1082;%20&#1091;&#1088;&#1086;&#1082;&#1091;\&#1055;&#1088;&#1072;&#1082;&#1090;&#1080;&#1082;&#1072;\&#1075;&#1088;3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91;&#1095;&#1080;&#1090;&#1077;&#1083;&#1100;%20&#1075;&#1086;&#1076;&#1072;%202020\&#1059;&#1088;&#1086;&#1082;\&#1079;&#1072;&#1076;&#1072;&#1085;&#1080;&#1103;%20&#1082;%20&#1091;&#1088;&#1086;&#1082;&#1091;\&#1055;&#1088;&#1072;&#1082;&#1090;&#1080;&#1082;&#1072;\&#1075;&#1088;4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9"/>
  <c:chart>
    <c:view3D>
      <c:rAngAx val="1"/>
    </c:view3D>
    <c:plotArea>
      <c:layout/>
      <c:bar3DChart>
        <c:barDir val="bar"/>
        <c:grouping val="stacked"/>
        <c:ser>
          <c:idx val="0"/>
          <c:order val="0"/>
          <c:cat>
            <c:strRef>
              <c:f>Лист1!$B$3:$B$9</c:f>
              <c:strCache>
                <c:ptCount val="7"/>
                <c:pt idx="0">
                  <c:v>12 лет</c:v>
                </c:pt>
                <c:pt idx="1">
                  <c:v>13 лет</c:v>
                </c:pt>
                <c:pt idx="2">
                  <c:v>13,5 лет</c:v>
                </c:pt>
                <c:pt idx="3">
                  <c:v>14 лет</c:v>
                </c:pt>
                <c:pt idx="4">
                  <c:v>14,5 лет</c:v>
                </c:pt>
                <c:pt idx="5">
                  <c:v>15 лет</c:v>
                </c:pt>
                <c:pt idx="6">
                  <c:v>16 лет</c:v>
                </c:pt>
              </c:strCache>
            </c:strRef>
          </c:cat>
          <c:val>
            <c:numRef>
              <c:f>Лист1!$C$3:$C$9</c:f>
              <c:numCache>
                <c:formatCode>General</c:formatCode>
                <c:ptCount val="7"/>
                <c:pt idx="0">
                  <c:v>120</c:v>
                </c:pt>
                <c:pt idx="1">
                  <c:v>137</c:v>
                </c:pt>
                <c:pt idx="2">
                  <c:v>138</c:v>
                </c:pt>
                <c:pt idx="3">
                  <c:v>140</c:v>
                </c:pt>
                <c:pt idx="4">
                  <c:v>159</c:v>
                </c:pt>
                <c:pt idx="5">
                  <c:v>171</c:v>
                </c:pt>
                <c:pt idx="6">
                  <c:v>178</c:v>
                </c:pt>
              </c:numCache>
            </c:numRef>
          </c:val>
        </c:ser>
        <c:shape val="pyramid"/>
        <c:axId val="52681728"/>
        <c:axId val="53204096"/>
        <c:axId val="0"/>
      </c:bar3DChart>
      <c:catAx>
        <c:axId val="52681728"/>
        <c:scaling>
          <c:orientation val="minMax"/>
        </c:scaling>
        <c:axPos val="l"/>
        <c:tickLblPos val="nextTo"/>
        <c:crossAx val="53204096"/>
        <c:crosses val="autoZero"/>
        <c:auto val="1"/>
        <c:lblAlgn val="ctr"/>
        <c:lblOffset val="100"/>
      </c:catAx>
      <c:valAx>
        <c:axId val="53204096"/>
        <c:scaling>
          <c:orientation val="minMax"/>
        </c:scaling>
        <c:axPos val="b"/>
        <c:majorGridlines/>
        <c:numFmt formatCode="General" sourceLinked="1"/>
        <c:tickLblPos val="nextTo"/>
        <c:crossAx val="52681728"/>
        <c:crosses val="autoZero"/>
        <c:crossBetween val="between"/>
      </c:valAx>
    </c:plotArea>
    <c:legend>
      <c:legendPos val="r"/>
      <c:layout/>
    </c:legend>
    <c:plotVisOnly val="1"/>
  </c:chart>
  <c:spPr>
    <a:solidFill>
      <a:schemeClr val="bg1">
        <a:lumMod val="95000"/>
      </a:schemeClr>
    </a:solidFill>
    <a:scene3d>
      <a:camera prst="orthographicFront"/>
      <a:lightRig rig="threePt" dir="t"/>
    </a:scene3d>
    <a:sp3d>
      <a:bevelT w="101600" prst="riblet"/>
    </a:sp3d>
  </c:sp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2.2222066687197291E-2"/>
          <c:y val="0"/>
          <c:w val="0.82722570620678115"/>
          <c:h val="1"/>
        </c:manualLayout>
      </c:layout>
      <c:pie3DChart>
        <c:varyColors val="1"/>
        <c:ser>
          <c:idx val="0"/>
          <c:order val="0"/>
          <c:tx>
            <c:strRef>
              <c:f>Лист1!$C$8</c:f>
              <c:strCache>
                <c:ptCount val="1"/>
                <c:pt idx="0">
                  <c:v>%</c:v>
                </c:pt>
              </c:strCache>
            </c:strRef>
          </c:tx>
          <c:explosion val="25"/>
          <c:cat>
            <c:strRef>
              <c:f>Лист1!$B$9:$B$12</c:f>
              <c:strCache>
                <c:ptCount val="4"/>
                <c:pt idx="0">
                  <c:v>экологический </c:v>
                </c:pt>
                <c:pt idx="1">
                  <c:v>биологический </c:v>
                </c:pt>
                <c:pt idx="2">
                  <c:v>здравоохранение </c:v>
                </c:pt>
                <c:pt idx="3">
                  <c:v>образ жизни </c:v>
                </c:pt>
              </c:strCache>
            </c:strRef>
          </c:cat>
          <c:val>
            <c:numRef>
              <c:f>Лист1!$C$9:$C$12</c:f>
              <c:numCache>
                <c:formatCode>General</c:formatCode>
                <c:ptCount val="4"/>
                <c:pt idx="0">
                  <c:v>17</c:v>
                </c:pt>
                <c:pt idx="1">
                  <c:v>23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8450033595565386"/>
          <c:y val="0.25086744799686467"/>
          <c:w val="0.12833016041882472"/>
          <c:h val="0.67034701419412757"/>
        </c:manualLayout>
      </c:layout>
    </c:legend>
    <c:plotVisOnly val="1"/>
  </c:chart>
  <c:spPr>
    <a:solidFill>
      <a:schemeClr val="bg1"/>
    </a:solidFill>
  </c:sp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barChart>
        <c:barDir val="col"/>
        <c:grouping val="stacked"/>
        <c:ser>
          <c:idx val="0"/>
          <c:order val="0"/>
          <c:tx>
            <c:strRef>
              <c:f>Лист1!$C$8</c:f>
              <c:strCache>
                <c:ptCount val="1"/>
                <c:pt idx="0">
                  <c:v>%</c:v>
                </c:pt>
              </c:strCache>
            </c:strRef>
          </c:tx>
          <c:cat>
            <c:strRef>
              <c:f>Лист1!$B$9:$B$12</c:f>
              <c:strCache>
                <c:ptCount val="4"/>
                <c:pt idx="0">
                  <c:v>экологический </c:v>
                </c:pt>
                <c:pt idx="1">
                  <c:v>биологический </c:v>
                </c:pt>
                <c:pt idx="2">
                  <c:v>здравоохранение </c:v>
                </c:pt>
                <c:pt idx="3">
                  <c:v>образ жизни </c:v>
                </c:pt>
              </c:strCache>
            </c:strRef>
          </c:cat>
          <c:val>
            <c:numRef>
              <c:f>Лист1!$C$9:$C$12</c:f>
              <c:numCache>
                <c:formatCode>General</c:formatCode>
                <c:ptCount val="4"/>
                <c:pt idx="0">
                  <c:v>17</c:v>
                </c:pt>
                <c:pt idx="1">
                  <c:v>23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</c:ser>
        <c:overlap val="100"/>
        <c:axId val="58169216"/>
        <c:axId val="58170752"/>
      </c:barChart>
      <c:catAx>
        <c:axId val="58169216"/>
        <c:scaling>
          <c:orientation val="minMax"/>
        </c:scaling>
        <c:axPos val="b"/>
        <c:tickLblPos val="nextTo"/>
        <c:crossAx val="58170752"/>
        <c:crosses val="autoZero"/>
        <c:auto val="1"/>
        <c:lblAlgn val="ctr"/>
        <c:lblOffset val="100"/>
      </c:catAx>
      <c:valAx>
        <c:axId val="58170752"/>
        <c:scaling>
          <c:orientation val="minMax"/>
        </c:scaling>
        <c:axPos val="l"/>
        <c:majorGridlines/>
        <c:numFmt formatCode="General" sourceLinked="1"/>
        <c:tickLblPos val="nextTo"/>
        <c:crossAx val="58169216"/>
        <c:crosses val="autoZero"/>
        <c:crossBetween val="between"/>
      </c:valAx>
    </c:plotArea>
    <c:legend>
      <c:legendPos val="r"/>
      <c:layout/>
    </c:legend>
    <c:plotVisOnly val="1"/>
  </c:chart>
  <c:spPr>
    <a:solidFill>
      <a:schemeClr val="bg1"/>
    </a:solidFill>
  </c:sp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rAngAx val="1"/>
    </c:view3D>
    <c:plotArea>
      <c:layout>
        <c:manualLayout>
          <c:layoutTarget val="inner"/>
          <c:xMode val="edge"/>
          <c:yMode val="edge"/>
          <c:x val="0.43640822334830964"/>
          <c:y val="0.12763821425571817"/>
          <c:w val="0.51181384300960853"/>
          <c:h val="0.71969137573840358"/>
        </c:manualLayout>
      </c:layout>
      <c:bar3DChart>
        <c:barDir val="bar"/>
        <c:grouping val="clustered"/>
        <c:ser>
          <c:idx val="0"/>
          <c:order val="0"/>
          <c:tx>
            <c:strRef>
              <c:f>Лист1!$C$8</c:f>
              <c:strCache>
                <c:ptCount val="1"/>
                <c:pt idx="0">
                  <c:v>%</c:v>
                </c:pt>
              </c:strCache>
            </c:strRef>
          </c:tx>
          <c:cat>
            <c:strRef>
              <c:f>Лист1!$B$9:$B$12</c:f>
              <c:strCache>
                <c:ptCount val="4"/>
                <c:pt idx="0">
                  <c:v>экологический </c:v>
                </c:pt>
                <c:pt idx="1">
                  <c:v>биологический </c:v>
                </c:pt>
                <c:pt idx="2">
                  <c:v>здравоохранение </c:v>
                </c:pt>
                <c:pt idx="3">
                  <c:v>образ жизни </c:v>
                </c:pt>
              </c:strCache>
            </c:strRef>
          </c:cat>
          <c:val>
            <c:numRef>
              <c:f>Лист1!$C$9:$C$12</c:f>
              <c:numCache>
                <c:formatCode>General</c:formatCode>
                <c:ptCount val="4"/>
                <c:pt idx="0">
                  <c:v>17</c:v>
                </c:pt>
                <c:pt idx="1">
                  <c:v>23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</c:ser>
        <c:shape val="cone"/>
        <c:axId val="58209024"/>
        <c:axId val="58210560"/>
        <c:axId val="0"/>
      </c:bar3DChart>
      <c:catAx>
        <c:axId val="58209024"/>
        <c:scaling>
          <c:orientation val="minMax"/>
        </c:scaling>
        <c:axPos val="l"/>
        <c:tickLblPos val="nextTo"/>
        <c:crossAx val="58210560"/>
        <c:crosses val="autoZero"/>
        <c:auto val="1"/>
        <c:lblAlgn val="ctr"/>
        <c:lblOffset val="100"/>
      </c:catAx>
      <c:valAx>
        <c:axId val="58210560"/>
        <c:scaling>
          <c:orientation val="minMax"/>
        </c:scaling>
        <c:axPos val="b"/>
        <c:majorGridlines/>
        <c:numFmt formatCode="General" sourceLinked="1"/>
        <c:tickLblPos val="nextTo"/>
        <c:crossAx val="58209024"/>
        <c:crosses val="autoZero"/>
        <c:crossBetween val="between"/>
      </c:valAx>
    </c:plotArea>
    <c:legend>
      <c:legendPos val="r"/>
      <c:layout/>
    </c:legend>
    <c:plotVisOnly val="1"/>
  </c:chart>
  <c:spPr>
    <a:solidFill>
      <a:schemeClr val="bg1"/>
    </a:solidFill>
  </c:sp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lineChart>
        <c:grouping val="standard"/>
        <c:ser>
          <c:idx val="0"/>
          <c:order val="0"/>
          <c:marker>
            <c:symbol val="none"/>
          </c:marker>
          <c:cat>
            <c:strRef>
              <c:f>Лист1!$B$9:$B$12</c:f>
              <c:strCache>
                <c:ptCount val="4"/>
                <c:pt idx="0">
                  <c:v>экологический </c:v>
                </c:pt>
                <c:pt idx="1">
                  <c:v>биологический </c:v>
                </c:pt>
                <c:pt idx="2">
                  <c:v>здравоохранение </c:v>
                </c:pt>
                <c:pt idx="3">
                  <c:v>образ жизни </c:v>
                </c:pt>
              </c:strCache>
            </c:strRef>
          </c:cat>
          <c:val>
            <c:numRef>
              <c:f>Лист1!$C$9:$C$12</c:f>
              <c:numCache>
                <c:formatCode>General</c:formatCode>
                <c:ptCount val="4"/>
                <c:pt idx="0">
                  <c:v>17</c:v>
                </c:pt>
                <c:pt idx="1">
                  <c:v>23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</c:ser>
        <c:marker val="1"/>
        <c:axId val="58243328"/>
        <c:axId val="58253312"/>
      </c:lineChart>
      <c:catAx>
        <c:axId val="58243328"/>
        <c:scaling>
          <c:orientation val="minMax"/>
        </c:scaling>
        <c:axPos val="b"/>
        <c:tickLblPos val="nextTo"/>
        <c:crossAx val="58253312"/>
        <c:crosses val="autoZero"/>
        <c:auto val="1"/>
        <c:lblAlgn val="ctr"/>
        <c:lblOffset val="100"/>
      </c:catAx>
      <c:valAx>
        <c:axId val="58253312"/>
        <c:scaling>
          <c:orientation val="minMax"/>
        </c:scaling>
        <c:axPos val="l"/>
        <c:majorGridlines/>
        <c:numFmt formatCode="General" sourceLinked="1"/>
        <c:tickLblPos val="nextTo"/>
        <c:crossAx val="58243328"/>
        <c:crosses val="autoZero"/>
        <c:crossBetween val="between"/>
      </c:valAx>
    </c:plotArea>
    <c:legend>
      <c:legendPos val="r"/>
      <c:layout/>
    </c:legend>
    <c:plotVisOnly val="1"/>
  </c:chart>
  <c:spPr>
    <a:solidFill>
      <a:schemeClr val="bg1"/>
    </a:solidFill>
  </c:spPr>
  <c:externalData r:id="rId1"/>
  <c:userShapes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rAngAx val="1"/>
    </c:view3D>
    <c:plotArea>
      <c:layout>
        <c:manualLayout>
          <c:layoutTarget val="inner"/>
          <c:xMode val="edge"/>
          <c:yMode val="edge"/>
          <c:x val="0.43640822334830964"/>
          <c:y val="0.12763821425571817"/>
          <c:w val="0.51181384300960853"/>
          <c:h val="0.71969137573840358"/>
        </c:manualLayout>
      </c:layout>
      <c:bar3DChart>
        <c:barDir val="bar"/>
        <c:grouping val="clustered"/>
        <c:ser>
          <c:idx val="0"/>
          <c:order val="0"/>
          <c:tx>
            <c:strRef>
              <c:f>Лист1!$C$8</c:f>
              <c:strCache>
                <c:ptCount val="1"/>
                <c:pt idx="0">
                  <c:v>%</c:v>
                </c:pt>
              </c:strCache>
            </c:strRef>
          </c:tx>
          <c:cat>
            <c:strRef>
              <c:f>Лист1!$B$9:$B$12</c:f>
              <c:strCache>
                <c:ptCount val="4"/>
                <c:pt idx="0">
                  <c:v>экологический </c:v>
                </c:pt>
                <c:pt idx="1">
                  <c:v>биологический </c:v>
                </c:pt>
                <c:pt idx="2">
                  <c:v>здравоохранение </c:v>
                </c:pt>
                <c:pt idx="3">
                  <c:v>образ жизни </c:v>
                </c:pt>
              </c:strCache>
            </c:strRef>
          </c:cat>
          <c:val>
            <c:numRef>
              <c:f>Лист1!$C$9:$C$12</c:f>
              <c:numCache>
                <c:formatCode>General</c:formatCode>
                <c:ptCount val="4"/>
                <c:pt idx="0">
                  <c:v>17</c:v>
                </c:pt>
                <c:pt idx="1">
                  <c:v>23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</c:ser>
        <c:shape val="cone"/>
        <c:axId val="58270464"/>
        <c:axId val="58356864"/>
        <c:axId val="0"/>
      </c:bar3DChart>
      <c:catAx>
        <c:axId val="58270464"/>
        <c:scaling>
          <c:orientation val="minMax"/>
        </c:scaling>
        <c:axPos val="l"/>
        <c:tickLblPos val="nextTo"/>
        <c:crossAx val="58356864"/>
        <c:crosses val="autoZero"/>
        <c:auto val="1"/>
        <c:lblAlgn val="ctr"/>
        <c:lblOffset val="100"/>
      </c:catAx>
      <c:valAx>
        <c:axId val="58356864"/>
        <c:scaling>
          <c:orientation val="minMax"/>
        </c:scaling>
        <c:axPos val="b"/>
        <c:majorGridlines/>
        <c:numFmt formatCode="General" sourceLinked="1"/>
        <c:tickLblPos val="nextTo"/>
        <c:crossAx val="58270464"/>
        <c:crosses val="autoZero"/>
        <c:crossBetween val="between"/>
      </c:valAx>
    </c:plotArea>
    <c:legend>
      <c:legendPos val="r"/>
      <c:layout/>
    </c:legend>
    <c:plotVisOnly val="1"/>
  </c:chart>
  <c:spPr>
    <a:solidFill>
      <a:schemeClr val="bg1"/>
    </a:solidFill>
  </c:spPr>
  <c:externalData r:id="rId1"/>
  <c:userShapes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lineChart>
        <c:grouping val="standard"/>
        <c:ser>
          <c:idx val="0"/>
          <c:order val="0"/>
          <c:marker>
            <c:symbol val="none"/>
          </c:marker>
          <c:cat>
            <c:strRef>
              <c:f>Лист1!$B$9:$B$12</c:f>
              <c:strCache>
                <c:ptCount val="4"/>
                <c:pt idx="0">
                  <c:v>экологический </c:v>
                </c:pt>
                <c:pt idx="1">
                  <c:v>биологический </c:v>
                </c:pt>
                <c:pt idx="2">
                  <c:v>здравоохранение </c:v>
                </c:pt>
                <c:pt idx="3">
                  <c:v>образ жизни </c:v>
                </c:pt>
              </c:strCache>
            </c:strRef>
          </c:cat>
          <c:val>
            <c:numRef>
              <c:f>Лист1!$C$9:$C$12</c:f>
              <c:numCache>
                <c:formatCode>General</c:formatCode>
                <c:ptCount val="4"/>
                <c:pt idx="0">
                  <c:v>17</c:v>
                </c:pt>
                <c:pt idx="1">
                  <c:v>23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</c:ser>
        <c:marker val="1"/>
        <c:axId val="58303616"/>
        <c:axId val="58305152"/>
      </c:lineChart>
      <c:catAx>
        <c:axId val="58303616"/>
        <c:scaling>
          <c:orientation val="minMax"/>
        </c:scaling>
        <c:axPos val="b"/>
        <c:tickLblPos val="nextTo"/>
        <c:crossAx val="58305152"/>
        <c:crosses val="autoZero"/>
        <c:auto val="1"/>
        <c:lblAlgn val="ctr"/>
        <c:lblOffset val="100"/>
      </c:catAx>
      <c:valAx>
        <c:axId val="58305152"/>
        <c:scaling>
          <c:orientation val="minMax"/>
        </c:scaling>
        <c:axPos val="l"/>
        <c:majorGridlines/>
        <c:numFmt formatCode="General" sourceLinked="1"/>
        <c:tickLblPos val="nextTo"/>
        <c:crossAx val="58303616"/>
        <c:crosses val="autoZero"/>
        <c:crossBetween val="between"/>
      </c:valAx>
    </c:plotArea>
    <c:legend>
      <c:legendPos val="r"/>
      <c:layout/>
    </c:legend>
    <c:plotVisOnly val="1"/>
  </c:chart>
  <c:spPr>
    <a:solidFill>
      <a:schemeClr val="bg1"/>
    </a:solidFill>
  </c:sp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perspective val="30"/>
    </c:view3D>
    <c:plotArea>
      <c:layout>
        <c:manualLayout>
          <c:layoutTarget val="inner"/>
          <c:xMode val="edge"/>
          <c:yMode val="edge"/>
          <c:x val="0.15105925204235349"/>
          <c:y val="6.5645070075534856E-2"/>
          <c:w val="0.5230275682697525"/>
          <c:h val="0.48293886098559324"/>
        </c:manualLayout>
      </c:layout>
      <c:bar3DChart>
        <c:barDir val="col"/>
        <c:grouping val="standard"/>
        <c:ser>
          <c:idx val="0"/>
          <c:order val="0"/>
          <c:tx>
            <c:strRef>
              <c:f>Лист1!$C$8</c:f>
              <c:strCache>
                <c:ptCount val="1"/>
                <c:pt idx="0">
                  <c:v>%</c:v>
                </c:pt>
              </c:strCache>
            </c:strRef>
          </c:tx>
          <c:cat>
            <c:strRef>
              <c:f>Лист1!$B$9:$B$12</c:f>
              <c:strCache>
                <c:ptCount val="4"/>
                <c:pt idx="0">
                  <c:v>экологический </c:v>
                </c:pt>
                <c:pt idx="1">
                  <c:v>биологический </c:v>
                </c:pt>
                <c:pt idx="2">
                  <c:v>здравоохранение </c:v>
                </c:pt>
                <c:pt idx="3">
                  <c:v>образ жизни </c:v>
                </c:pt>
              </c:strCache>
            </c:strRef>
          </c:cat>
          <c:val>
            <c:numRef>
              <c:f>Лист1!$C$9:$C$12</c:f>
              <c:numCache>
                <c:formatCode>General</c:formatCode>
                <c:ptCount val="4"/>
                <c:pt idx="0">
                  <c:v>17</c:v>
                </c:pt>
                <c:pt idx="1">
                  <c:v>23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</c:ser>
        <c:shape val="pyramid"/>
        <c:axId val="53515392"/>
        <c:axId val="53516928"/>
        <c:axId val="58264640"/>
      </c:bar3DChart>
      <c:catAx>
        <c:axId val="53515392"/>
        <c:scaling>
          <c:orientation val="minMax"/>
        </c:scaling>
        <c:axPos val="b"/>
        <c:tickLblPos val="nextTo"/>
        <c:crossAx val="53516928"/>
        <c:crosses val="autoZero"/>
        <c:auto val="1"/>
        <c:lblAlgn val="ctr"/>
        <c:lblOffset val="100"/>
      </c:catAx>
      <c:valAx>
        <c:axId val="53516928"/>
        <c:scaling>
          <c:orientation val="minMax"/>
        </c:scaling>
        <c:axPos val="l"/>
        <c:majorGridlines/>
        <c:numFmt formatCode="General" sourceLinked="1"/>
        <c:tickLblPos val="nextTo"/>
        <c:crossAx val="53515392"/>
        <c:crosses val="autoZero"/>
        <c:crossBetween val="between"/>
      </c:valAx>
      <c:serAx>
        <c:axId val="58264640"/>
        <c:scaling>
          <c:orientation val="minMax"/>
        </c:scaling>
        <c:axPos val="b"/>
        <c:tickLblPos val="nextTo"/>
        <c:crossAx val="53516928"/>
        <c:crosses val="autoZero"/>
      </c:serAx>
    </c:plotArea>
    <c:legend>
      <c:legendPos val="r"/>
      <c:layout/>
    </c:legend>
    <c:plotVisOnly val="1"/>
  </c:chart>
  <c:spPr>
    <a:solidFill>
      <a:schemeClr val="bg1"/>
    </a:solidFill>
  </c:sp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0.10770974246255499"/>
          <c:y val="8.7441214926270924E-2"/>
          <c:w val="0.46808525213175006"/>
          <c:h val="0.85252925975234051"/>
        </c:manualLayout>
      </c:layout>
      <c:bubbleChart>
        <c:ser>
          <c:idx val="0"/>
          <c:order val="0"/>
          <c:tx>
            <c:strRef>
              <c:f>Лист1!$B$8</c:f>
              <c:strCache>
                <c:ptCount val="1"/>
                <c:pt idx="0">
                  <c:v>факторы</c:v>
                </c:pt>
              </c:strCache>
            </c:strRef>
          </c:tx>
          <c:yVal>
            <c:numRef>
              <c:f>Лист1!$C$8</c:f>
              <c:numCache>
                <c:formatCode>General</c:formatCode>
                <c:ptCount val="1"/>
                <c:pt idx="0">
                  <c:v>0</c:v>
                </c:pt>
              </c:numCache>
            </c:numRef>
          </c:yVal>
          <c:bubbleSize>
            <c:numRef>
              <c:f>Лист1!$C$9</c:f>
              <c:numCache>
                <c:formatCode>General</c:formatCode>
                <c:ptCount val="1"/>
                <c:pt idx="0">
                  <c:v>17</c:v>
                </c:pt>
              </c:numCache>
            </c:numRef>
          </c:bubbleSize>
          <c:bubble3D val="1"/>
        </c:ser>
        <c:ser>
          <c:idx val="1"/>
          <c:order val="1"/>
          <c:tx>
            <c:strRef>
              <c:f>Лист1!$B$10</c:f>
              <c:strCache>
                <c:ptCount val="1"/>
                <c:pt idx="0">
                  <c:v>биологический </c:v>
                </c:pt>
              </c:strCache>
            </c:strRef>
          </c:tx>
          <c:spPr>
            <a:ln w="25400">
              <a:noFill/>
            </a:ln>
          </c:spPr>
          <c:yVal>
            <c:numRef>
              <c:f>Лист1!$C$10</c:f>
              <c:numCache>
                <c:formatCode>General</c:formatCode>
                <c:ptCount val="1"/>
                <c:pt idx="0">
                  <c:v>23</c:v>
                </c:pt>
              </c:numCache>
            </c:numRef>
          </c:yVal>
          <c:bubbleSize>
            <c:numRef>
              <c:f>Лист1!$C$11</c:f>
              <c:numCache>
                <c:formatCode>General</c:formatCode>
                <c:ptCount val="1"/>
                <c:pt idx="0">
                  <c:v>10</c:v>
                </c:pt>
              </c:numCache>
            </c:numRef>
          </c:bubbleSize>
          <c:bubble3D val="1"/>
        </c:ser>
        <c:ser>
          <c:idx val="2"/>
          <c:order val="2"/>
          <c:tx>
            <c:strRef>
              <c:f>Лист1!$B$12</c:f>
              <c:strCache>
                <c:ptCount val="1"/>
                <c:pt idx="0">
                  <c:v>образ жизни </c:v>
                </c:pt>
              </c:strCache>
            </c:strRef>
          </c:tx>
          <c:spPr>
            <a:ln w="25400">
              <a:noFill/>
            </a:ln>
          </c:spPr>
          <c:yVal>
            <c:numRef>
              <c:f>Лист1!$C$12</c:f>
              <c:numCache>
                <c:formatCode>General</c:formatCode>
                <c:ptCount val="1"/>
                <c:pt idx="0">
                  <c:v>50</c:v>
                </c:pt>
              </c:numCache>
            </c:numRef>
          </c:yVal>
          <c:bubbleSize>
            <c:numLit>
              <c:formatCode>General</c:formatCode>
              <c:ptCount val="1"/>
              <c:pt idx="0">
                <c:v>1</c:v>
              </c:pt>
            </c:numLit>
          </c:bubbleSize>
          <c:bubble3D val="1"/>
        </c:ser>
        <c:bubbleScale val="100"/>
        <c:axId val="58324480"/>
        <c:axId val="58326016"/>
      </c:bubbleChart>
      <c:valAx>
        <c:axId val="58324480"/>
        <c:scaling>
          <c:orientation val="minMax"/>
        </c:scaling>
        <c:axPos val="b"/>
        <c:tickLblPos val="nextTo"/>
        <c:crossAx val="58326016"/>
        <c:crosses val="autoZero"/>
        <c:crossBetween val="midCat"/>
      </c:valAx>
      <c:valAx>
        <c:axId val="58326016"/>
        <c:scaling>
          <c:orientation val="minMax"/>
        </c:scaling>
        <c:axPos val="l"/>
        <c:majorGridlines/>
        <c:numFmt formatCode="General" sourceLinked="1"/>
        <c:tickLblPos val="nextTo"/>
        <c:crossAx val="58324480"/>
        <c:crosses val="autoZero"/>
        <c:crossBetween val="midCat"/>
      </c:valAx>
    </c:plotArea>
    <c:legend>
      <c:legendPos val="r"/>
      <c:layout/>
    </c:legend>
    <c:plotVisOnly val="1"/>
  </c:chart>
  <c:spPr>
    <a:solidFill>
      <a:schemeClr val="bg1"/>
    </a:solidFill>
  </c:sp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perspective val="30"/>
    </c:view3D>
    <c:plotArea>
      <c:layout/>
      <c:area3DChart>
        <c:grouping val="standard"/>
        <c:ser>
          <c:idx val="0"/>
          <c:order val="0"/>
          <c:tx>
            <c:strRef>
              <c:f>Лист1!$C$8</c:f>
              <c:strCache>
                <c:ptCount val="1"/>
                <c:pt idx="0">
                  <c:v>%</c:v>
                </c:pt>
              </c:strCache>
            </c:strRef>
          </c:tx>
          <c:cat>
            <c:strRef>
              <c:f>Лист1!$B$9:$B$12</c:f>
              <c:strCache>
                <c:ptCount val="4"/>
                <c:pt idx="0">
                  <c:v>экологический </c:v>
                </c:pt>
                <c:pt idx="1">
                  <c:v>биологический </c:v>
                </c:pt>
                <c:pt idx="2">
                  <c:v>здравоохранение </c:v>
                </c:pt>
                <c:pt idx="3">
                  <c:v>образ жизни </c:v>
                </c:pt>
              </c:strCache>
            </c:strRef>
          </c:cat>
          <c:val>
            <c:numRef>
              <c:f>Лист1!$C$9:$C$12</c:f>
              <c:numCache>
                <c:formatCode>General</c:formatCode>
                <c:ptCount val="4"/>
                <c:pt idx="0">
                  <c:v>17</c:v>
                </c:pt>
                <c:pt idx="1">
                  <c:v>23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</c:ser>
        <c:axId val="58477184"/>
        <c:axId val="58491264"/>
        <c:axId val="58341120"/>
      </c:area3DChart>
      <c:catAx>
        <c:axId val="58477184"/>
        <c:scaling>
          <c:orientation val="minMax"/>
        </c:scaling>
        <c:axPos val="b"/>
        <c:tickLblPos val="nextTo"/>
        <c:crossAx val="58491264"/>
        <c:crosses val="autoZero"/>
        <c:auto val="1"/>
        <c:lblAlgn val="ctr"/>
        <c:lblOffset val="100"/>
      </c:catAx>
      <c:valAx>
        <c:axId val="58491264"/>
        <c:scaling>
          <c:orientation val="minMax"/>
        </c:scaling>
        <c:axPos val="l"/>
        <c:majorGridlines/>
        <c:numFmt formatCode="General" sourceLinked="1"/>
        <c:tickLblPos val="nextTo"/>
        <c:crossAx val="58477184"/>
        <c:crosses val="autoZero"/>
        <c:crossBetween val="midCat"/>
      </c:valAx>
      <c:serAx>
        <c:axId val="58341120"/>
        <c:scaling>
          <c:orientation val="minMax"/>
        </c:scaling>
        <c:axPos val="b"/>
        <c:tickLblPos val="nextTo"/>
        <c:crossAx val="58491264"/>
        <c:crosses val="autoZero"/>
      </c:serAx>
    </c:plotArea>
    <c:legend>
      <c:legendPos val="r"/>
      <c:layout>
        <c:manualLayout>
          <c:xMode val="edge"/>
          <c:yMode val="edge"/>
          <c:x val="0.87495800530813006"/>
          <c:y val="0.57737815412288862"/>
          <c:w val="0.10726424179983667"/>
          <c:h val="0.13394735030930294"/>
        </c:manualLayout>
      </c:layout>
    </c:legend>
    <c:plotVisOnly val="1"/>
  </c:chart>
  <c:spPr>
    <a:solidFill>
      <a:schemeClr val="bg1"/>
    </a:solidFill>
  </c:sp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pieChart>
        <c:varyColors val="1"/>
        <c:ser>
          <c:idx val="0"/>
          <c:order val="0"/>
          <c:tx>
            <c:strRef>
              <c:f>Лист1!$C$8</c:f>
              <c:strCache>
                <c:ptCount val="1"/>
                <c:pt idx="0">
                  <c:v>%</c:v>
                </c:pt>
              </c:strCache>
            </c:strRef>
          </c:tx>
          <c:cat>
            <c:strRef>
              <c:f>Лист1!$B$9:$B$12</c:f>
              <c:strCache>
                <c:ptCount val="4"/>
                <c:pt idx="0">
                  <c:v>экологический </c:v>
                </c:pt>
                <c:pt idx="1">
                  <c:v>биологический </c:v>
                </c:pt>
                <c:pt idx="2">
                  <c:v>здравоохранение </c:v>
                </c:pt>
                <c:pt idx="3">
                  <c:v>образ жизни </c:v>
                </c:pt>
              </c:strCache>
            </c:strRef>
          </c:cat>
          <c:val>
            <c:numRef>
              <c:f>Лист1!$C$9:$C$12</c:f>
              <c:numCache>
                <c:formatCode>General</c:formatCode>
                <c:ptCount val="4"/>
                <c:pt idx="0">
                  <c:v>17</c:v>
                </c:pt>
                <c:pt idx="1">
                  <c:v>23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</c:ser>
        <c:firstSliceAng val="0"/>
      </c:pieChart>
    </c:plotArea>
    <c:legend>
      <c:legendPos val="r"/>
      <c:layout/>
    </c:legend>
    <c:plotVisOnly val="1"/>
  </c:chart>
  <c:spPr>
    <a:solidFill>
      <a:schemeClr val="bg1"/>
    </a:solidFill>
  </c:sp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Вопрос №1</c:v>
                </c:pt>
                <c:pt idx="1">
                  <c:v>Вопрос №2</c:v>
                </c:pt>
                <c:pt idx="2">
                  <c:v>Вопрос №3</c:v>
                </c:pt>
                <c:pt idx="3">
                  <c:v>Вопрос №4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50</c:v>
                </c:pt>
                <c:pt idx="1">
                  <c:v>12</c:v>
                </c:pt>
                <c:pt idx="2">
                  <c:v>39</c:v>
                </c:pt>
                <c:pt idx="3">
                  <c:v>23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Вопрос №1</c:v>
                </c:pt>
                <c:pt idx="1">
                  <c:v>Вопрос №2</c:v>
                </c:pt>
                <c:pt idx="2">
                  <c:v>Вопрос №3</c:v>
                </c:pt>
                <c:pt idx="3">
                  <c:v>Вопрос №4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7</c:v>
                </c:pt>
                <c:pt idx="1">
                  <c:v>13</c:v>
                </c:pt>
                <c:pt idx="2">
                  <c:v>10</c:v>
                </c:pt>
                <c:pt idx="3">
                  <c:v>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Вопрос №1</c:v>
                </c:pt>
                <c:pt idx="1">
                  <c:v>Вопрос №2</c:v>
                </c:pt>
                <c:pt idx="2">
                  <c:v>Вопрос №3</c:v>
                </c:pt>
                <c:pt idx="3">
                  <c:v>Вопрос №4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8</c:v>
                </c:pt>
                <c:pt idx="1">
                  <c:v>12</c:v>
                </c:pt>
                <c:pt idx="2">
                  <c:v>15</c:v>
                </c:pt>
                <c:pt idx="3">
                  <c:v>35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Ряд 4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Вопрос №1</c:v>
                </c:pt>
                <c:pt idx="1">
                  <c:v>Вопрос №2</c:v>
                </c:pt>
                <c:pt idx="2">
                  <c:v>Вопрос №3</c:v>
                </c:pt>
                <c:pt idx="3">
                  <c:v>Вопрос №4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0</c:v>
                </c:pt>
                <c:pt idx="1">
                  <c:v>27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hape val="pyramid"/>
        <c:axId val="55822208"/>
        <c:axId val="55823744"/>
        <c:axId val="0"/>
      </c:bar3DChart>
      <c:catAx>
        <c:axId val="55822208"/>
        <c:scaling>
          <c:orientation val="minMax"/>
        </c:scaling>
        <c:axPos val="b"/>
        <c:tickLblPos val="nextTo"/>
        <c:crossAx val="55823744"/>
        <c:crosses val="autoZero"/>
        <c:auto val="1"/>
        <c:lblAlgn val="ctr"/>
        <c:lblOffset val="100"/>
      </c:catAx>
      <c:valAx>
        <c:axId val="55823744"/>
        <c:scaling>
          <c:orientation val="minMax"/>
        </c:scaling>
        <c:axPos val="l"/>
        <c:majorGridlines/>
        <c:numFmt formatCode="General" sourceLinked="1"/>
        <c:tickLblPos val="nextTo"/>
        <c:crossAx val="55822208"/>
        <c:crosses val="autoZero"/>
        <c:crossBetween val="between"/>
      </c:valAx>
    </c:plotArea>
    <c:legend>
      <c:legendPos val="r"/>
      <c:layout/>
    </c:legend>
    <c:plotVisOnly val="1"/>
  </c:chart>
  <c:spPr>
    <a:solidFill>
      <a:schemeClr val="lt1"/>
    </a:solidFill>
    <a:ln w="25400" cap="flat" cmpd="sng" algn="ctr">
      <a:solidFill>
        <a:schemeClr val="accent4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pieChart>
        <c:varyColors val="1"/>
        <c:ser>
          <c:idx val="0"/>
          <c:order val="0"/>
          <c:tx>
            <c:strRef>
              <c:f>Лист1!$C$8</c:f>
              <c:strCache>
                <c:ptCount val="1"/>
                <c:pt idx="0">
                  <c:v>%</c:v>
                </c:pt>
              </c:strCache>
            </c:strRef>
          </c:tx>
          <c:explosion val="25"/>
          <c:cat>
            <c:strRef>
              <c:f>Лист1!$B$9:$B$12</c:f>
              <c:strCache>
                <c:ptCount val="4"/>
                <c:pt idx="0">
                  <c:v>экологический </c:v>
                </c:pt>
                <c:pt idx="1">
                  <c:v>биологический </c:v>
                </c:pt>
                <c:pt idx="2">
                  <c:v>здравоохранение </c:v>
                </c:pt>
                <c:pt idx="3">
                  <c:v>образ жизни </c:v>
                </c:pt>
              </c:strCache>
            </c:strRef>
          </c:cat>
          <c:val>
            <c:numRef>
              <c:f>Лист1!$C$9:$C$12</c:f>
              <c:numCache>
                <c:formatCode>General</c:formatCode>
                <c:ptCount val="4"/>
                <c:pt idx="0">
                  <c:v>17</c:v>
                </c:pt>
                <c:pt idx="1">
                  <c:v>23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</c:ser>
        <c:firstSliceAng val="0"/>
      </c:pieChart>
    </c:plotArea>
    <c:legend>
      <c:legendPos val="r"/>
      <c:layout/>
    </c:legend>
    <c:plotVisOnly val="1"/>
  </c:chart>
  <c:spPr>
    <a:solidFill>
      <a:schemeClr val="bg1"/>
    </a:solidFill>
  </c:sp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2.2222066687197291E-2"/>
          <c:y val="0"/>
          <c:w val="0.82722570620678126"/>
          <c:h val="1"/>
        </c:manualLayout>
      </c:layout>
      <c:pie3DChart>
        <c:varyColors val="1"/>
        <c:ser>
          <c:idx val="0"/>
          <c:order val="0"/>
          <c:tx>
            <c:strRef>
              <c:f>Лист1!$C$8</c:f>
              <c:strCache>
                <c:ptCount val="1"/>
                <c:pt idx="0">
                  <c:v>%</c:v>
                </c:pt>
              </c:strCache>
            </c:strRef>
          </c:tx>
          <c:explosion val="25"/>
          <c:cat>
            <c:strRef>
              <c:f>Лист1!$B$9:$B$12</c:f>
              <c:strCache>
                <c:ptCount val="4"/>
                <c:pt idx="0">
                  <c:v>экологический </c:v>
                </c:pt>
                <c:pt idx="1">
                  <c:v>биологический </c:v>
                </c:pt>
                <c:pt idx="2">
                  <c:v>здравоохранение </c:v>
                </c:pt>
                <c:pt idx="3">
                  <c:v>образ жизни </c:v>
                </c:pt>
              </c:strCache>
            </c:strRef>
          </c:cat>
          <c:val>
            <c:numRef>
              <c:f>Лист1!$C$9:$C$12</c:f>
              <c:numCache>
                <c:formatCode>General</c:formatCode>
                <c:ptCount val="4"/>
                <c:pt idx="0">
                  <c:v>17</c:v>
                </c:pt>
                <c:pt idx="1">
                  <c:v>23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8450033595565386"/>
          <c:y val="0.25086744799686472"/>
          <c:w val="0.12833016041882472"/>
          <c:h val="0.6703470141941279"/>
        </c:manualLayout>
      </c:layout>
    </c:legend>
    <c:plotVisOnly val="1"/>
  </c:chart>
  <c:spPr>
    <a:solidFill>
      <a:schemeClr val="bg1"/>
    </a:solidFill>
  </c:spPr>
  <c:externalData r:id="rId1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barChart>
        <c:barDir val="col"/>
        <c:grouping val="stacked"/>
        <c:ser>
          <c:idx val="0"/>
          <c:order val="0"/>
          <c:tx>
            <c:strRef>
              <c:f>Лист1!$C$8</c:f>
              <c:strCache>
                <c:ptCount val="1"/>
                <c:pt idx="0">
                  <c:v>%</c:v>
                </c:pt>
              </c:strCache>
            </c:strRef>
          </c:tx>
          <c:cat>
            <c:strRef>
              <c:f>Лист1!$B$9:$B$12</c:f>
              <c:strCache>
                <c:ptCount val="4"/>
                <c:pt idx="0">
                  <c:v>экологический </c:v>
                </c:pt>
                <c:pt idx="1">
                  <c:v>биологический </c:v>
                </c:pt>
                <c:pt idx="2">
                  <c:v>здравоохранение </c:v>
                </c:pt>
                <c:pt idx="3">
                  <c:v>образ жизни </c:v>
                </c:pt>
              </c:strCache>
            </c:strRef>
          </c:cat>
          <c:val>
            <c:numRef>
              <c:f>Лист1!$C$9:$C$12</c:f>
              <c:numCache>
                <c:formatCode>General</c:formatCode>
                <c:ptCount val="4"/>
                <c:pt idx="0">
                  <c:v>17</c:v>
                </c:pt>
                <c:pt idx="1">
                  <c:v>23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</c:ser>
        <c:overlap val="100"/>
        <c:axId val="59673600"/>
        <c:axId val="59679488"/>
      </c:barChart>
      <c:catAx>
        <c:axId val="59673600"/>
        <c:scaling>
          <c:orientation val="minMax"/>
        </c:scaling>
        <c:axPos val="b"/>
        <c:tickLblPos val="nextTo"/>
        <c:crossAx val="59679488"/>
        <c:crosses val="autoZero"/>
        <c:auto val="1"/>
        <c:lblAlgn val="ctr"/>
        <c:lblOffset val="100"/>
      </c:catAx>
      <c:valAx>
        <c:axId val="59679488"/>
        <c:scaling>
          <c:orientation val="minMax"/>
        </c:scaling>
        <c:axPos val="l"/>
        <c:majorGridlines/>
        <c:numFmt formatCode="General" sourceLinked="1"/>
        <c:tickLblPos val="nextTo"/>
        <c:crossAx val="59673600"/>
        <c:crosses val="autoZero"/>
        <c:crossBetween val="between"/>
      </c:valAx>
    </c:plotArea>
    <c:legend>
      <c:legendPos val="r"/>
      <c:layout/>
    </c:legend>
    <c:plotVisOnly val="1"/>
  </c:chart>
  <c:spPr>
    <a:solidFill>
      <a:schemeClr val="bg1"/>
    </a:solidFill>
  </c:spPr>
  <c:externalData r:id="rId1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rAngAx val="1"/>
    </c:view3D>
    <c:plotArea>
      <c:layout>
        <c:manualLayout>
          <c:layoutTarget val="inner"/>
          <c:xMode val="edge"/>
          <c:yMode val="edge"/>
          <c:x val="0.43640822334830975"/>
          <c:y val="0.12763821425571817"/>
          <c:w val="0.51181384300960853"/>
          <c:h val="0.7196913757384038"/>
        </c:manualLayout>
      </c:layout>
      <c:bar3DChart>
        <c:barDir val="bar"/>
        <c:grouping val="clustered"/>
        <c:ser>
          <c:idx val="0"/>
          <c:order val="0"/>
          <c:tx>
            <c:strRef>
              <c:f>Лист1!$C$8</c:f>
              <c:strCache>
                <c:ptCount val="1"/>
                <c:pt idx="0">
                  <c:v>%</c:v>
                </c:pt>
              </c:strCache>
            </c:strRef>
          </c:tx>
          <c:cat>
            <c:strRef>
              <c:f>Лист1!$B$9:$B$12</c:f>
              <c:strCache>
                <c:ptCount val="4"/>
                <c:pt idx="0">
                  <c:v>экологический </c:v>
                </c:pt>
                <c:pt idx="1">
                  <c:v>биологический </c:v>
                </c:pt>
                <c:pt idx="2">
                  <c:v>здравоохранение </c:v>
                </c:pt>
                <c:pt idx="3">
                  <c:v>образ жизни </c:v>
                </c:pt>
              </c:strCache>
            </c:strRef>
          </c:cat>
          <c:val>
            <c:numRef>
              <c:f>Лист1!$C$9:$C$12</c:f>
              <c:numCache>
                <c:formatCode>General</c:formatCode>
                <c:ptCount val="4"/>
                <c:pt idx="0">
                  <c:v>17</c:v>
                </c:pt>
                <c:pt idx="1">
                  <c:v>23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</c:ser>
        <c:shape val="cone"/>
        <c:axId val="59725696"/>
        <c:axId val="59727232"/>
        <c:axId val="0"/>
      </c:bar3DChart>
      <c:catAx>
        <c:axId val="59725696"/>
        <c:scaling>
          <c:orientation val="minMax"/>
        </c:scaling>
        <c:axPos val="l"/>
        <c:tickLblPos val="nextTo"/>
        <c:crossAx val="59727232"/>
        <c:crosses val="autoZero"/>
        <c:auto val="1"/>
        <c:lblAlgn val="ctr"/>
        <c:lblOffset val="100"/>
      </c:catAx>
      <c:valAx>
        <c:axId val="59727232"/>
        <c:scaling>
          <c:orientation val="minMax"/>
        </c:scaling>
        <c:axPos val="b"/>
        <c:majorGridlines/>
        <c:numFmt formatCode="General" sourceLinked="1"/>
        <c:tickLblPos val="nextTo"/>
        <c:crossAx val="59725696"/>
        <c:crosses val="autoZero"/>
        <c:crossBetween val="between"/>
      </c:valAx>
    </c:plotArea>
    <c:legend>
      <c:legendPos val="r"/>
      <c:layout/>
    </c:legend>
    <c:plotVisOnly val="1"/>
  </c:chart>
  <c:spPr>
    <a:solidFill>
      <a:schemeClr val="bg1"/>
    </a:solidFill>
  </c:spPr>
  <c:externalData r:id="rId1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perspective val="30"/>
    </c:view3D>
    <c:plotArea>
      <c:layout>
        <c:manualLayout>
          <c:layoutTarget val="inner"/>
          <c:xMode val="edge"/>
          <c:yMode val="edge"/>
          <c:x val="0.15105925204235354"/>
          <c:y val="2.1272391015432653E-2"/>
          <c:w val="0.5230275682697525"/>
          <c:h val="0.70344417198188269"/>
        </c:manualLayout>
      </c:layout>
      <c:bar3DChart>
        <c:barDir val="col"/>
        <c:grouping val="standard"/>
        <c:ser>
          <c:idx val="0"/>
          <c:order val="0"/>
          <c:tx>
            <c:strRef>
              <c:f>Лист1!$C$8</c:f>
              <c:strCache>
                <c:ptCount val="1"/>
                <c:pt idx="0">
                  <c:v>%</c:v>
                </c:pt>
              </c:strCache>
            </c:strRef>
          </c:tx>
          <c:cat>
            <c:strRef>
              <c:f>Лист1!$B$9:$B$12</c:f>
              <c:strCache>
                <c:ptCount val="4"/>
                <c:pt idx="0">
                  <c:v>экологический </c:v>
                </c:pt>
                <c:pt idx="1">
                  <c:v>биологический </c:v>
                </c:pt>
                <c:pt idx="2">
                  <c:v>здравоохранение </c:v>
                </c:pt>
                <c:pt idx="3">
                  <c:v>образ жизни </c:v>
                </c:pt>
              </c:strCache>
            </c:strRef>
          </c:cat>
          <c:val>
            <c:numRef>
              <c:f>Лист1!$C$9:$C$12</c:f>
              <c:numCache>
                <c:formatCode>General</c:formatCode>
                <c:ptCount val="4"/>
                <c:pt idx="0">
                  <c:v>17</c:v>
                </c:pt>
                <c:pt idx="1">
                  <c:v>23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</c:ser>
        <c:shape val="pyramid"/>
        <c:axId val="59781120"/>
        <c:axId val="59782656"/>
        <c:axId val="59748352"/>
      </c:bar3DChart>
      <c:catAx>
        <c:axId val="59781120"/>
        <c:scaling>
          <c:orientation val="minMax"/>
        </c:scaling>
        <c:axPos val="b"/>
        <c:tickLblPos val="nextTo"/>
        <c:crossAx val="59782656"/>
        <c:crosses val="autoZero"/>
        <c:auto val="1"/>
        <c:lblAlgn val="ctr"/>
        <c:lblOffset val="100"/>
      </c:catAx>
      <c:valAx>
        <c:axId val="59782656"/>
        <c:scaling>
          <c:orientation val="minMax"/>
        </c:scaling>
        <c:axPos val="l"/>
        <c:majorGridlines/>
        <c:numFmt formatCode="General" sourceLinked="1"/>
        <c:tickLblPos val="nextTo"/>
        <c:crossAx val="59781120"/>
        <c:crosses val="autoZero"/>
        <c:crossBetween val="between"/>
      </c:valAx>
      <c:serAx>
        <c:axId val="59748352"/>
        <c:scaling>
          <c:orientation val="minMax"/>
        </c:scaling>
        <c:axPos val="b"/>
        <c:tickLblPos val="nextTo"/>
        <c:crossAx val="59782656"/>
        <c:crosses val="autoZero"/>
      </c:serAx>
    </c:plotArea>
    <c:legend>
      <c:legendPos val="r"/>
      <c:layout/>
    </c:legend>
    <c:plotVisOnly val="1"/>
  </c:chart>
  <c:spPr>
    <a:solidFill>
      <a:schemeClr val="bg1"/>
    </a:solidFill>
  </c:spPr>
  <c:externalData r:id="rId1"/>
  <c:userShapes r:id="rId2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0.10770974246255505"/>
          <c:y val="8.7441214926270869E-2"/>
          <c:w val="0.46808525213175006"/>
          <c:h val="0.85252925975234051"/>
        </c:manualLayout>
      </c:layout>
      <c:bubbleChart>
        <c:ser>
          <c:idx val="0"/>
          <c:order val="0"/>
          <c:tx>
            <c:strRef>
              <c:f>Лист1!$B$8</c:f>
              <c:strCache>
                <c:ptCount val="1"/>
                <c:pt idx="0">
                  <c:v>факторы</c:v>
                </c:pt>
              </c:strCache>
            </c:strRef>
          </c:tx>
          <c:yVal>
            <c:numRef>
              <c:f>Лист1!$C$8</c:f>
              <c:numCache>
                <c:formatCode>General</c:formatCode>
                <c:ptCount val="1"/>
                <c:pt idx="0">
                  <c:v>0</c:v>
                </c:pt>
              </c:numCache>
            </c:numRef>
          </c:yVal>
          <c:bubbleSize>
            <c:numRef>
              <c:f>Лист1!$C$9</c:f>
              <c:numCache>
                <c:formatCode>General</c:formatCode>
                <c:ptCount val="1"/>
                <c:pt idx="0">
                  <c:v>17</c:v>
                </c:pt>
              </c:numCache>
            </c:numRef>
          </c:bubbleSize>
          <c:bubble3D val="1"/>
        </c:ser>
        <c:ser>
          <c:idx val="1"/>
          <c:order val="1"/>
          <c:tx>
            <c:strRef>
              <c:f>Лист1!$B$10</c:f>
              <c:strCache>
                <c:ptCount val="1"/>
                <c:pt idx="0">
                  <c:v>биологический </c:v>
                </c:pt>
              </c:strCache>
            </c:strRef>
          </c:tx>
          <c:spPr>
            <a:ln w="25400">
              <a:noFill/>
            </a:ln>
          </c:spPr>
          <c:yVal>
            <c:numRef>
              <c:f>Лист1!$C$10</c:f>
              <c:numCache>
                <c:formatCode>General</c:formatCode>
                <c:ptCount val="1"/>
                <c:pt idx="0">
                  <c:v>23</c:v>
                </c:pt>
              </c:numCache>
            </c:numRef>
          </c:yVal>
          <c:bubbleSize>
            <c:numRef>
              <c:f>Лист1!$C$11</c:f>
              <c:numCache>
                <c:formatCode>General</c:formatCode>
                <c:ptCount val="1"/>
                <c:pt idx="0">
                  <c:v>10</c:v>
                </c:pt>
              </c:numCache>
            </c:numRef>
          </c:bubbleSize>
          <c:bubble3D val="1"/>
        </c:ser>
        <c:ser>
          <c:idx val="2"/>
          <c:order val="2"/>
          <c:tx>
            <c:strRef>
              <c:f>Лист1!$B$12</c:f>
              <c:strCache>
                <c:ptCount val="1"/>
                <c:pt idx="0">
                  <c:v>образ жизни </c:v>
                </c:pt>
              </c:strCache>
            </c:strRef>
          </c:tx>
          <c:spPr>
            <a:ln w="25400">
              <a:noFill/>
            </a:ln>
          </c:spPr>
          <c:yVal>
            <c:numRef>
              <c:f>Лист1!$C$12</c:f>
              <c:numCache>
                <c:formatCode>General</c:formatCode>
                <c:ptCount val="1"/>
                <c:pt idx="0">
                  <c:v>50</c:v>
                </c:pt>
              </c:numCache>
            </c:numRef>
          </c:yVal>
          <c:bubbleSize>
            <c:numLit>
              <c:formatCode>General</c:formatCode>
              <c:ptCount val="1"/>
              <c:pt idx="0">
                <c:v>1</c:v>
              </c:pt>
            </c:numLit>
          </c:bubbleSize>
          <c:bubble3D val="1"/>
        </c:ser>
        <c:bubbleScale val="100"/>
        <c:axId val="59842944"/>
        <c:axId val="59844480"/>
      </c:bubbleChart>
      <c:valAx>
        <c:axId val="59842944"/>
        <c:scaling>
          <c:orientation val="minMax"/>
        </c:scaling>
        <c:axPos val="b"/>
        <c:tickLblPos val="nextTo"/>
        <c:crossAx val="59844480"/>
        <c:crosses val="autoZero"/>
        <c:crossBetween val="midCat"/>
      </c:valAx>
      <c:valAx>
        <c:axId val="59844480"/>
        <c:scaling>
          <c:orientation val="minMax"/>
        </c:scaling>
        <c:axPos val="l"/>
        <c:majorGridlines/>
        <c:numFmt formatCode="General" sourceLinked="1"/>
        <c:tickLblPos val="nextTo"/>
        <c:crossAx val="59842944"/>
        <c:crosses val="autoZero"/>
        <c:crossBetween val="midCat"/>
      </c:valAx>
    </c:plotArea>
    <c:legend>
      <c:legendPos val="r"/>
      <c:layout/>
    </c:legend>
    <c:plotVisOnly val="1"/>
  </c:chart>
  <c:spPr>
    <a:solidFill>
      <a:schemeClr val="bg1"/>
    </a:solidFill>
  </c:spPr>
  <c:externalData r:id="rId1"/>
  <c:userShapes r:id="rId2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0.16573427307595398"/>
          <c:y val="3.6163231481637019E-2"/>
          <c:w val="0.53402320893642041"/>
          <c:h val="0.49585276765233438"/>
        </c:manualLayout>
      </c:layout>
      <c:lineChart>
        <c:grouping val="standard"/>
        <c:ser>
          <c:idx val="0"/>
          <c:order val="0"/>
          <c:marker>
            <c:symbol val="none"/>
          </c:marker>
          <c:cat>
            <c:strRef>
              <c:f>Лист1!$B$9:$B$12</c:f>
              <c:strCache>
                <c:ptCount val="4"/>
                <c:pt idx="0">
                  <c:v>экологический </c:v>
                </c:pt>
                <c:pt idx="1">
                  <c:v>биологический </c:v>
                </c:pt>
                <c:pt idx="2">
                  <c:v>здравоохранение </c:v>
                </c:pt>
                <c:pt idx="3">
                  <c:v>образ жизни </c:v>
                </c:pt>
              </c:strCache>
            </c:strRef>
          </c:cat>
          <c:val>
            <c:numRef>
              <c:f>Лист1!$C$9:$C$12</c:f>
              <c:numCache>
                <c:formatCode>General</c:formatCode>
                <c:ptCount val="4"/>
                <c:pt idx="0">
                  <c:v>17</c:v>
                </c:pt>
                <c:pt idx="1">
                  <c:v>23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</c:ser>
        <c:marker val="1"/>
        <c:axId val="59875328"/>
        <c:axId val="59877248"/>
      </c:lineChart>
      <c:catAx>
        <c:axId val="59875328"/>
        <c:scaling>
          <c:orientation val="minMax"/>
        </c:scaling>
        <c:axPos val="b"/>
        <c:tickLblPos val="nextTo"/>
        <c:crossAx val="59877248"/>
        <c:crosses val="autoZero"/>
        <c:auto val="1"/>
        <c:lblAlgn val="ctr"/>
        <c:lblOffset val="100"/>
      </c:catAx>
      <c:valAx>
        <c:axId val="59877248"/>
        <c:scaling>
          <c:orientation val="minMax"/>
        </c:scaling>
        <c:axPos val="l"/>
        <c:majorGridlines/>
        <c:numFmt formatCode="General" sourceLinked="1"/>
        <c:tickLblPos val="nextTo"/>
        <c:crossAx val="59875328"/>
        <c:crosses val="autoZero"/>
        <c:crossBetween val="between"/>
      </c:valAx>
    </c:plotArea>
    <c:legend>
      <c:legendPos val="r"/>
      <c:layout/>
    </c:legend>
    <c:plotVisOnly val="1"/>
  </c:chart>
  <c:spPr>
    <a:solidFill>
      <a:schemeClr val="bg1"/>
    </a:solidFill>
  </c:spPr>
  <c:externalData r:id="rId1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perspective val="30"/>
    </c:view3D>
    <c:plotArea>
      <c:layout>
        <c:manualLayout>
          <c:layoutTarget val="inner"/>
          <c:xMode val="edge"/>
          <c:yMode val="edge"/>
          <c:x val="0.15105925204235351"/>
          <c:y val="6.5645070075534856E-2"/>
          <c:w val="0.5230275682697525"/>
          <c:h val="0.48293886098559335"/>
        </c:manualLayout>
      </c:layout>
      <c:bar3DChart>
        <c:barDir val="col"/>
        <c:grouping val="standard"/>
        <c:ser>
          <c:idx val="0"/>
          <c:order val="0"/>
          <c:tx>
            <c:strRef>
              <c:f>Лист1!$C$8</c:f>
              <c:strCache>
                <c:ptCount val="1"/>
                <c:pt idx="0">
                  <c:v>%</c:v>
                </c:pt>
              </c:strCache>
            </c:strRef>
          </c:tx>
          <c:cat>
            <c:strRef>
              <c:f>Лист1!$B$9:$B$12</c:f>
              <c:strCache>
                <c:ptCount val="4"/>
                <c:pt idx="0">
                  <c:v>экологический </c:v>
                </c:pt>
                <c:pt idx="1">
                  <c:v>биологический </c:v>
                </c:pt>
                <c:pt idx="2">
                  <c:v>здравоохранение </c:v>
                </c:pt>
                <c:pt idx="3">
                  <c:v>образ жизни </c:v>
                </c:pt>
              </c:strCache>
            </c:strRef>
          </c:cat>
          <c:val>
            <c:numRef>
              <c:f>Лист1!$C$9:$C$12</c:f>
              <c:numCache>
                <c:formatCode>General</c:formatCode>
                <c:ptCount val="4"/>
                <c:pt idx="0">
                  <c:v>17</c:v>
                </c:pt>
                <c:pt idx="1">
                  <c:v>23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</c:ser>
        <c:shape val="pyramid"/>
        <c:axId val="58435072"/>
        <c:axId val="58436608"/>
        <c:axId val="59851648"/>
      </c:bar3DChart>
      <c:catAx>
        <c:axId val="58435072"/>
        <c:scaling>
          <c:orientation val="minMax"/>
        </c:scaling>
        <c:axPos val="b"/>
        <c:tickLblPos val="nextTo"/>
        <c:crossAx val="58436608"/>
        <c:crosses val="autoZero"/>
        <c:auto val="1"/>
        <c:lblAlgn val="ctr"/>
        <c:lblOffset val="100"/>
      </c:catAx>
      <c:valAx>
        <c:axId val="58436608"/>
        <c:scaling>
          <c:orientation val="minMax"/>
        </c:scaling>
        <c:axPos val="l"/>
        <c:majorGridlines/>
        <c:numFmt formatCode="General" sourceLinked="1"/>
        <c:tickLblPos val="nextTo"/>
        <c:crossAx val="58435072"/>
        <c:crosses val="autoZero"/>
        <c:crossBetween val="between"/>
      </c:valAx>
      <c:serAx>
        <c:axId val="59851648"/>
        <c:scaling>
          <c:orientation val="minMax"/>
        </c:scaling>
        <c:axPos val="b"/>
        <c:tickLblPos val="nextTo"/>
        <c:crossAx val="58436608"/>
        <c:crosses val="autoZero"/>
      </c:serAx>
    </c:plotArea>
    <c:legend>
      <c:legendPos val="r"/>
      <c:layout/>
    </c:legend>
    <c:plotVisOnly val="1"/>
  </c:chart>
  <c:spPr>
    <a:solidFill>
      <a:schemeClr val="bg1"/>
    </a:solidFill>
  </c:spPr>
  <c:externalData r:id="rId1"/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0.10770974246255502"/>
          <c:y val="8.7441214926270897E-2"/>
          <c:w val="0.46808525213175006"/>
          <c:h val="0.85252925975234051"/>
        </c:manualLayout>
      </c:layout>
      <c:bubbleChart>
        <c:ser>
          <c:idx val="0"/>
          <c:order val="0"/>
          <c:tx>
            <c:strRef>
              <c:f>Лист1!$B$8</c:f>
              <c:strCache>
                <c:ptCount val="1"/>
                <c:pt idx="0">
                  <c:v>факторы</c:v>
                </c:pt>
              </c:strCache>
            </c:strRef>
          </c:tx>
          <c:yVal>
            <c:numRef>
              <c:f>Лист1!$C$8</c:f>
              <c:numCache>
                <c:formatCode>General</c:formatCode>
                <c:ptCount val="1"/>
                <c:pt idx="0">
                  <c:v>0</c:v>
                </c:pt>
              </c:numCache>
            </c:numRef>
          </c:yVal>
          <c:bubbleSize>
            <c:numRef>
              <c:f>Лист1!$C$9</c:f>
              <c:numCache>
                <c:formatCode>General</c:formatCode>
                <c:ptCount val="1"/>
                <c:pt idx="0">
                  <c:v>17</c:v>
                </c:pt>
              </c:numCache>
            </c:numRef>
          </c:bubbleSize>
          <c:bubble3D val="1"/>
        </c:ser>
        <c:ser>
          <c:idx val="1"/>
          <c:order val="1"/>
          <c:tx>
            <c:strRef>
              <c:f>Лист1!$B$10</c:f>
              <c:strCache>
                <c:ptCount val="1"/>
                <c:pt idx="0">
                  <c:v>биологический </c:v>
                </c:pt>
              </c:strCache>
            </c:strRef>
          </c:tx>
          <c:spPr>
            <a:ln w="25400">
              <a:noFill/>
            </a:ln>
          </c:spPr>
          <c:yVal>
            <c:numRef>
              <c:f>Лист1!$C$10</c:f>
              <c:numCache>
                <c:formatCode>General</c:formatCode>
                <c:ptCount val="1"/>
                <c:pt idx="0">
                  <c:v>23</c:v>
                </c:pt>
              </c:numCache>
            </c:numRef>
          </c:yVal>
          <c:bubbleSize>
            <c:numRef>
              <c:f>Лист1!$C$11</c:f>
              <c:numCache>
                <c:formatCode>General</c:formatCode>
                <c:ptCount val="1"/>
                <c:pt idx="0">
                  <c:v>10</c:v>
                </c:pt>
              </c:numCache>
            </c:numRef>
          </c:bubbleSize>
          <c:bubble3D val="1"/>
        </c:ser>
        <c:ser>
          <c:idx val="2"/>
          <c:order val="2"/>
          <c:tx>
            <c:strRef>
              <c:f>Лист1!$B$12</c:f>
              <c:strCache>
                <c:ptCount val="1"/>
                <c:pt idx="0">
                  <c:v>образ жизни </c:v>
                </c:pt>
              </c:strCache>
            </c:strRef>
          </c:tx>
          <c:spPr>
            <a:ln w="25400">
              <a:noFill/>
            </a:ln>
          </c:spPr>
          <c:yVal>
            <c:numRef>
              <c:f>Лист1!$C$12</c:f>
              <c:numCache>
                <c:formatCode>General</c:formatCode>
                <c:ptCount val="1"/>
                <c:pt idx="0">
                  <c:v>50</c:v>
                </c:pt>
              </c:numCache>
            </c:numRef>
          </c:yVal>
          <c:bubbleSize>
            <c:numLit>
              <c:formatCode>General</c:formatCode>
              <c:ptCount val="1"/>
              <c:pt idx="0">
                <c:v>1</c:v>
              </c:pt>
            </c:numLit>
          </c:bubbleSize>
          <c:bubble3D val="1"/>
        </c:ser>
        <c:bubbleScale val="100"/>
        <c:axId val="58455936"/>
        <c:axId val="58457472"/>
      </c:bubbleChart>
      <c:valAx>
        <c:axId val="58455936"/>
        <c:scaling>
          <c:orientation val="minMax"/>
        </c:scaling>
        <c:axPos val="b"/>
        <c:tickLblPos val="nextTo"/>
        <c:crossAx val="58457472"/>
        <c:crosses val="autoZero"/>
        <c:crossBetween val="midCat"/>
      </c:valAx>
      <c:valAx>
        <c:axId val="58457472"/>
        <c:scaling>
          <c:orientation val="minMax"/>
        </c:scaling>
        <c:axPos val="l"/>
        <c:majorGridlines/>
        <c:numFmt formatCode="General" sourceLinked="1"/>
        <c:tickLblPos val="nextTo"/>
        <c:crossAx val="58455936"/>
        <c:crosses val="autoZero"/>
        <c:crossBetween val="midCat"/>
      </c:valAx>
    </c:plotArea>
    <c:legend>
      <c:legendPos val="r"/>
      <c:layout/>
    </c:legend>
    <c:plotVisOnly val="1"/>
  </c:chart>
  <c:spPr>
    <a:solidFill>
      <a:schemeClr val="bg1"/>
    </a:solidFill>
  </c:spPr>
  <c:externalData r:id="rId1"/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perspective val="30"/>
    </c:view3D>
    <c:plotArea>
      <c:layout>
        <c:manualLayout>
          <c:layoutTarget val="inner"/>
          <c:xMode val="edge"/>
          <c:yMode val="edge"/>
          <c:x val="0.26711810011891202"/>
          <c:y val="3.6163231481637019E-2"/>
          <c:w val="0.46359258708058471"/>
          <c:h val="0.49585230104203426"/>
        </c:manualLayout>
      </c:layout>
      <c:area3DChart>
        <c:grouping val="standard"/>
        <c:ser>
          <c:idx val="0"/>
          <c:order val="0"/>
          <c:tx>
            <c:strRef>
              <c:f>Лист1!$C$8</c:f>
              <c:strCache>
                <c:ptCount val="1"/>
                <c:pt idx="0">
                  <c:v>%</c:v>
                </c:pt>
              </c:strCache>
            </c:strRef>
          </c:tx>
          <c:cat>
            <c:strRef>
              <c:f>Лист1!$B$9:$B$12</c:f>
              <c:strCache>
                <c:ptCount val="4"/>
                <c:pt idx="0">
                  <c:v>экологический </c:v>
                </c:pt>
                <c:pt idx="1">
                  <c:v>биологический </c:v>
                </c:pt>
                <c:pt idx="2">
                  <c:v>здравоохранение </c:v>
                </c:pt>
                <c:pt idx="3">
                  <c:v>образ жизни </c:v>
                </c:pt>
              </c:strCache>
            </c:strRef>
          </c:cat>
          <c:val>
            <c:numRef>
              <c:f>Лист1!$C$9:$C$12</c:f>
              <c:numCache>
                <c:formatCode>General</c:formatCode>
                <c:ptCount val="4"/>
                <c:pt idx="0">
                  <c:v>17</c:v>
                </c:pt>
                <c:pt idx="1">
                  <c:v>23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</c:ser>
        <c:axId val="66280448"/>
        <c:axId val="66282240"/>
        <c:axId val="59853888"/>
      </c:area3DChart>
      <c:catAx>
        <c:axId val="66280448"/>
        <c:scaling>
          <c:orientation val="minMax"/>
        </c:scaling>
        <c:axPos val="b"/>
        <c:tickLblPos val="nextTo"/>
        <c:crossAx val="66282240"/>
        <c:crosses val="autoZero"/>
        <c:auto val="1"/>
        <c:lblAlgn val="ctr"/>
        <c:lblOffset val="100"/>
      </c:catAx>
      <c:valAx>
        <c:axId val="66282240"/>
        <c:scaling>
          <c:orientation val="minMax"/>
        </c:scaling>
        <c:axPos val="l"/>
        <c:majorGridlines/>
        <c:numFmt formatCode="General" sourceLinked="1"/>
        <c:tickLblPos val="nextTo"/>
        <c:crossAx val="66280448"/>
        <c:crosses val="autoZero"/>
        <c:crossBetween val="midCat"/>
      </c:valAx>
      <c:serAx>
        <c:axId val="59853888"/>
        <c:scaling>
          <c:orientation val="minMax"/>
        </c:scaling>
        <c:axPos val="b"/>
        <c:tickLblPos val="nextTo"/>
        <c:crossAx val="66282240"/>
        <c:crosses val="autoZero"/>
      </c:serAx>
    </c:plotArea>
    <c:legend>
      <c:legendPos val="r"/>
      <c:layout>
        <c:manualLayout>
          <c:xMode val="edge"/>
          <c:yMode val="edge"/>
          <c:x val="0.87495800530813028"/>
          <c:y val="0.57737815412288862"/>
          <c:w val="0.10726424179983669"/>
          <c:h val="0.13394735030930296"/>
        </c:manualLayout>
      </c:layout>
    </c:legend>
    <c:plotVisOnly val="1"/>
  </c:chart>
  <c:spPr>
    <a:solidFill>
      <a:schemeClr val="bg1"/>
    </a:solidFill>
  </c:sp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8.4488407699037621E-2"/>
          <c:y val="5.1400554097404488E-2"/>
          <c:w val="0.7278587051618548"/>
          <c:h val="0.49553587051618525"/>
        </c:manualLayout>
      </c:layout>
      <c:lineChart>
        <c:grouping val="standard"/>
        <c:ser>
          <c:idx val="0"/>
          <c:order val="0"/>
          <c:cat>
            <c:multiLvlStrRef>
              <c:f>Лист1!$E$12:$Q$13</c:f>
              <c:multiLvlStrCache>
                <c:ptCount val="13"/>
                <c:lvl>
                  <c:pt idx="0">
                    <c:v>да  </c:v>
                  </c:pt>
                  <c:pt idx="1">
                    <c:v>нет  </c:v>
                  </c:pt>
                  <c:pt idx="2">
                    <c:v>не знаю  </c:v>
                  </c:pt>
                  <c:pt idx="3">
                    <c:v>нет  </c:v>
                  </c:pt>
                  <c:pt idx="4">
                    <c:v>не знаю  </c:v>
                  </c:pt>
                  <c:pt idx="5">
                    <c:v>да, мне сдавать экзамены  </c:v>
                  </c:pt>
                  <c:pt idx="6">
                    <c:v>нет, но мне было интересно  </c:v>
                  </c:pt>
                  <c:pt idx="7">
                    <c:v>да  </c:v>
                  </c:pt>
                  <c:pt idx="8">
                    <c:v>нет  </c:v>
                  </c:pt>
                  <c:pt idx="9">
                    <c:v>не готов ответить на этот вопрос  </c:v>
                  </c:pt>
                  <c:pt idx="10">
                    <c:v>да  </c:v>
                  </c:pt>
                  <c:pt idx="11">
                    <c:v>нет  </c:v>
                  </c:pt>
                  <c:pt idx="12">
                    <c:v>может быть  </c:v>
                  </c:pt>
                </c:lvl>
                <c:lvl>
                  <c:pt idx="0">
                    <c:v>1 вопрос  </c:v>
                  </c:pt>
                  <c:pt idx="3">
                    <c:v>2 вопрос  </c:v>
                  </c:pt>
                  <c:pt idx="7">
                    <c:v>3 вопрос  </c:v>
                  </c:pt>
                  <c:pt idx="10">
                    <c:v>4 вопрос  </c:v>
                  </c:pt>
                </c:lvl>
              </c:multiLvlStrCache>
            </c:multiLvlStrRef>
          </c:cat>
          <c:val>
            <c:numRef>
              <c:f>Лист1!$E$14:$Q$14</c:f>
              <c:numCache>
                <c:formatCode>General</c:formatCode>
                <c:ptCount val="13"/>
                <c:pt idx="0">
                  <c:v>10</c:v>
                </c:pt>
                <c:pt idx="1">
                  <c:v>3</c:v>
                </c:pt>
                <c:pt idx="2">
                  <c:v>2</c:v>
                </c:pt>
                <c:pt idx="3">
                  <c:v>3</c:v>
                </c:pt>
                <c:pt idx="4">
                  <c:v>6</c:v>
                </c:pt>
                <c:pt idx="5">
                  <c:v>0</c:v>
                </c:pt>
                <c:pt idx="6">
                  <c:v>6</c:v>
                </c:pt>
                <c:pt idx="7">
                  <c:v>9</c:v>
                </c:pt>
                <c:pt idx="8">
                  <c:v>0</c:v>
                </c:pt>
                <c:pt idx="9">
                  <c:v>6</c:v>
                </c:pt>
                <c:pt idx="10">
                  <c:v>3</c:v>
                </c:pt>
                <c:pt idx="11">
                  <c:v>1</c:v>
                </c:pt>
                <c:pt idx="12">
                  <c:v>11</c:v>
                </c:pt>
              </c:numCache>
            </c:numRef>
          </c:val>
        </c:ser>
        <c:ser>
          <c:idx val="1"/>
          <c:order val="1"/>
          <c:cat>
            <c:multiLvlStrRef>
              <c:f>Лист1!$E$12:$Q$13</c:f>
              <c:multiLvlStrCache>
                <c:ptCount val="13"/>
                <c:lvl>
                  <c:pt idx="0">
                    <c:v>да  </c:v>
                  </c:pt>
                  <c:pt idx="1">
                    <c:v>нет  </c:v>
                  </c:pt>
                  <c:pt idx="2">
                    <c:v>не знаю  </c:v>
                  </c:pt>
                  <c:pt idx="3">
                    <c:v>нет  </c:v>
                  </c:pt>
                  <c:pt idx="4">
                    <c:v>не знаю  </c:v>
                  </c:pt>
                  <c:pt idx="5">
                    <c:v>да, мне сдавать экзамены  </c:v>
                  </c:pt>
                  <c:pt idx="6">
                    <c:v>нет, но мне было интересно  </c:v>
                  </c:pt>
                  <c:pt idx="7">
                    <c:v>да  </c:v>
                  </c:pt>
                  <c:pt idx="8">
                    <c:v>нет  </c:v>
                  </c:pt>
                  <c:pt idx="9">
                    <c:v>не готов ответить на этот вопрос  </c:v>
                  </c:pt>
                  <c:pt idx="10">
                    <c:v>да  </c:v>
                  </c:pt>
                  <c:pt idx="11">
                    <c:v>нет  </c:v>
                  </c:pt>
                  <c:pt idx="12">
                    <c:v>может быть  </c:v>
                  </c:pt>
                </c:lvl>
                <c:lvl>
                  <c:pt idx="0">
                    <c:v>1 вопрос  </c:v>
                  </c:pt>
                  <c:pt idx="3">
                    <c:v>2 вопрос  </c:v>
                  </c:pt>
                  <c:pt idx="7">
                    <c:v>3 вопрос  </c:v>
                  </c:pt>
                  <c:pt idx="10">
                    <c:v>4 вопрос  </c:v>
                  </c:pt>
                </c:lvl>
              </c:multiLvlStrCache>
            </c:multiLvlStrRef>
          </c:cat>
          <c:val>
            <c:numRef>
              <c:f>Лист1!$E$15:$Q$15</c:f>
              <c:numCache>
                <c:formatCode>General</c:formatCode>
                <c:ptCount val="13"/>
                <c:pt idx="0">
                  <c:v>8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3</c:v>
                </c:pt>
                <c:pt idx="5">
                  <c:v>2</c:v>
                </c:pt>
                <c:pt idx="6">
                  <c:v>3</c:v>
                </c:pt>
                <c:pt idx="7">
                  <c:v>7</c:v>
                </c:pt>
                <c:pt idx="8">
                  <c:v>0</c:v>
                </c:pt>
                <c:pt idx="9">
                  <c:v>1</c:v>
                </c:pt>
                <c:pt idx="10">
                  <c:v>4</c:v>
                </c:pt>
                <c:pt idx="11">
                  <c:v>2</c:v>
                </c:pt>
                <c:pt idx="12">
                  <c:v>2</c:v>
                </c:pt>
              </c:numCache>
            </c:numRef>
          </c:val>
        </c:ser>
        <c:ser>
          <c:idx val="2"/>
          <c:order val="2"/>
          <c:cat>
            <c:multiLvlStrRef>
              <c:f>Лист1!$E$12:$Q$13</c:f>
              <c:multiLvlStrCache>
                <c:ptCount val="13"/>
                <c:lvl>
                  <c:pt idx="0">
                    <c:v>да  </c:v>
                  </c:pt>
                  <c:pt idx="1">
                    <c:v>нет  </c:v>
                  </c:pt>
                  <c:pt idx="2">
                    <c:v>не знаю  </c:v>
                  </c:pt>
                  <c:pt idx="3">
                    <c:v>нет  </c:v>
                  </c:pt>
                  <c:pt idx="4">
                    <c:v>не знаю  </c:v>
                  </c:pt>
                  <c:pt idx="5">
                    <c:v>да, мне сдавать экзамены  </c:v>
                  </c:pt>
                  <c:pt idx="6">
                    <c:v>нет, но мне было интересно  </c:v>
                  </c:pt>
                  <c:pt idx="7">
                    <c:v>да  </c:v>
                  </c:pt>
                  <c:pt idx="8">
                    <c:v>нет  </c:v>
                  </c:pt>
                  <c:pt idx="9">
                    <c:v>не готов ответить на этот вопрос  </c:v>
                  </c:pt>
                  <c:pt idx="10">
                    <c:v>да  </c:v>
                  </c:pt>
                  <c:pt idx="11">
                    <c:v>нет  </c:v>
                  </c:pt>
                  <c:pt idx="12">
                    <c:v>может быть  </c:v>
                  </c:pt>
                </c:lvl>
                <c:lvl>
                  <c:pt idx="0">
                    <c:v>1 вопрос  </c:v>
                  </c:pt>
                  <c:pt idx="3">
                    <c:v>2 вопрос  </c:v>
                  </c:pt>
                  <c:pt idx="7">
                    <c:v>3 вопрос  </c:v>
                  </c:pt>
                  <c:pt idx="10">
                    <c:v>4 вопрос  </c:v>
                  </c:pt>
                </c:lvl>
              </c:multiLvlStrCache>
            </c:multiLvlStrRef>
          </c:cat>
          <c:val>
            <c:numRef>
              <c:f>Лист1!$E$16:$Q$16</c:f>
              <c:numCache>
                <c:formatCode>General</c:formatCode>
                <c:ptCount val="13"/>
                <c:pt idx="0">
                  <c:v>10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5</c:v>
                </c:pt>
                <c:pt idx="6">
                  <c:v>5</c:v>
                </c:pt>
                <c:pt idx="7">
                  <c:v>8</c:v>
                </c:pt>
                <c:pt idx="8">
                  <c:v>2</c:v>
                </c:pt>
                <c:pt idx="9">
                  <c:v>2</c:v>
                </c:pt>
                <c:pt idx="10">
                  <c:v>4</c:v>
                </c:pt>
                <c:pt idx="11">
                  <c:v>2</c:v>
                </c:pt>
                <c:pt idx="12">
                  <c:v>6</c:v>
                </c:pt>
              </c:numCache>
            </c:numRef>
          </c:val>
        </c:ser>
        <c:ser>
          <c:idx val="3"/>
          <c:order val="3"/>
          <c:cat>
            <c:multiLvlStrRef>
              <c:f>Лист1!$E$12:$Q$13</c:f>
              <c:multiLvlStrCache>
                <c:ptCount val="13"/>
                <c:lvl>
                  <c:pt idx="0">
                    <c:v>да  </c:v>
                  </c:pt>
                  <c:pt idx="1">
                    <c:v>нет  </c:v>
                  </c:pt>
                  <c:pt idx="2">
                    <c:v>не знаю  </c:v>
                  </c:pt>
                  <c:pt idx="3">
                    <c:v>нет  </c:v>
                  </c:pt>
                  <c:pt idx="4">
                    <c:v>не знаю  </c:v>
                  </c:pt>
                  <c:pt idx="5">
                    <c:v>да, мне сдавать экзамены  </c:v>
                  </c:pt>
                  <c:pt idx="6">
                    <c:v>нет, но мне было интересно  </c:v>
                  </c:pt>
                  <c:pt idx="7">
                    <c:v>да  </c:v>
                  </c:pt>
                  <c:pt idx="8">
                    <c:v>нет  </c:v>
                  </c:pt>
                  <c:pt idx="9">
                    <c:v>не готов ответить на этот вопрос  </c:v>
                  </c:pt>
                  <c:pt idx="10">
                    <c:v>да  </c:v>
                  </c:pt>
                  <c:pt idx="11">
                    <c:v>нет  </c:v>
                  </c:pt>
                  <c:pt idx="12">
                    <c:v>может быть  </c:v>
                  </c:pt>
                </c:lvl>
                <c:lvl>
                  <c:pt idx="0">
                    <c:v>1 вопрос  </c:v>
                  </c:pt>
                  <c:pt idx="3">
                    <c:v>2 вопрос  </c:v>
                  </c:pt>
                  <c:pt idx="7">
                    <c:v>3 вопрос  </c:v>
                  </c:pt>
                  <c:pt idx="10">
                    <c:v>4 вопрос  </c:v>
                  </c:pt>
                </c:lvl>
              </c:multiLvlStrCache>
            </c:multiLvlStrRef>
          </c:cat>
          <c:val>
            <c:numRef>
              <c:f>Лист1!$E$17:$Q$17</c:f>
              <c:numCache>
                <c:formatCode>General</c:formatCode>
                <c:ptCount val="13"/>
                <c:pt idx="0">
                  <c:v>14</c:v>
                </c:pt>
                <c:pt idx="1">
                  <c:v>1</c:v>
                </c:pt>
                <c:pt idx="2">
                  <c:v>1</c:v>
                </c:pt>
                <c:pt idx="3">
                  <c:v>5</c:v>
                </c:pt>
                <c:pt idx="4">
                  <c:v>3</c:v>
                </c:pt>
                <c:pt idx="5">
                  <c:v>2</c:v>
                </c:pt>
                <c:pt idx="6">
                  <c:v>6</c:v>
                </c:pt>
                <c:pt idx="7">
                  <c:v>9</c:v>
                </c:pt>
                <c:pt idx="8">
                  <c:v>2</c:v>
                </c:pt>
                <c:pt idx="9">
                  <c:v>5</c:v>
                </c:pt>
                <c:pt idx="10">
                  <c:v>4</c:v>
                </c:pt>
                <c:pt idx="11">
                  <c:v>1</c:v>
                </c:pt>
                <c:pt idx="12">
                  <c:v>11</c:v>
                </c:pt>
              </c:numCache>
            </c:numRef>
          </c:val>
        </c:ser>
        <c:ser>
          <c:idx val="4"/>
          <c:order val="4"/>
          <c:cat>
            <c:multiLvlStrRef>
              <c:f>Лист1!$E$12:$Q$13</c:f>
              <c:multiLvlStrCache>
                <c:ptCount val="13"/>
                <c:lvl>
                  <c:pt idx="0">
                    <c:v>да  </c:v>
                  </c:pt>
                  <c:pt idx="1">
                    <c:v>нет  </c:v>
                  </c:pt>
                  <c:pt idx="2">
                    <c:v>не знаю  </c:v>
                  </c:pt>
                  <c:pt idx="3">
                    <c:v>нет  </c:v>
                  </c:pt>
                  <c:pt idx="4">
                    <c:v>не знаю  </c:v>
                  </c:pt>
                  <c:pt idx="5">
                    <c:v>да, мне сдавать экзамены  </c:v>
                  </c:pt>
                  <c:pt idx="6">
                    <c:v>нет, но мне было интересно  </c:v>
                  </c:pt>
                  <c:pt idx="7">
                    <c:v>да  </c:v>
                  </c:pt>
                  <c:pt idx="8">
                    <c:v>нет  </c:v>
                  </c:pt>
                  <c:pt idx="9">
                    <c:v>не готов ответить на этот вопрос  </c:v>
                  </c:pt>
                  <c:pt idx="10">
                    <c:v>да  </c:v>
                  </c:pt>
                  <c:pt idx="11">
                    <c:v>нет  </c:v>
                  </c:pt>
                  <c:pt idx="12">
                    <c:v>может быть  </c:v>
                  </c:pt>
                </c:lvl>
                <c:lvl>
                  <c:pt idx="0">
                    <c:v>1 вопрос  </c:v>
                  </c:pt>
                  <c:pt idx="3">
                    <c:v>2 вопрос  </c:v>
                  </c:pt>
                  <c:pt idx="7">
                    <c:v>3 вопрос  </c:v>
                  </c:pt>
                  <c:pt idx="10">
                    <c:v>4 вопрос  </c:v>
                  </c:pt>
                </c:lvl>
              </c:multiLvlStrCache>
            </c:multiLvlStrRef>
          </c:cat>
          <c:val>
            <c:numRef>
              <c:f>Лист1!$E$18:$Q$18</c:f>
              <c:numCache>
                <c:formatCode>General</c:formatCode>
                <c:ptCount val="13"/>
                <c:pt idx="0">
                  <c:v>8</c:v>
                </c:pt>
                <c:pt idx="1">
                  <c:v>1</c:v>
                </c:pt>
                <c:pt idx="2">
                  <c:v>4</c:v>
                </c:pt>
                <c:pt idx="3">
                  <c:v>3</c:v>
                </c:pt>
                <c:pt idx="4">
                  <c:v>0</c:v>
                </c:pt>
                <c:pt idx="5">
                  <c:v>3</c:v>
                </c:pt>
                <c:pt idx="6">
                  <c:v>7</c:v>
                </c:pt>
                <c:pt idx="7">
                  <c:v>6</c:v>
                </c:pt>
                <c:pt idx="8">
                  <c:v>6</c:v>
                </c:pt>
                <c:pt idx="9">
                  <c:v>1</c:v>
                </c:pt>
                <c:pt idx="10">
                  <c:v>8</c:v>
                </c:pt>
                <c:pt idx="11">
                  <c:v>0</c:v>
                </c:pt>
                <c:pt idx="12">
                  <c:v>5</c:v>
                </c:pt>
              </c:numCache>
            </c:numRef>
          </c:val>
        </c:ser>
        <c:ser>
          <c:idx val="5"/>
          <c:order val="5"/>
          <c:cat>
            <c:multiLvlStrRef>
              <c:f>Лист1!$E$12:$Q$13</c:f>
              <c:multiLvlStrCache>
                <c:ptCount val="13"/>
                <c:lvl>
                  <c:pt idx="0">
                    <c:v>да  </c:v>
                  </c:pt>
                  <c:pt idx="1">
                    <c:v>нет  </c:v>
                  </c:pt>
                  <c:pt idx="2">
                    <c:v>не знаю  </c:v>
                  </c:pt>
                  <c:pt idx="3">
                    <c:v>нет  </c:v>
                  </c:pt>
                  <c:pt idx="4">
                    <c:v>не знаю  </c:v>
                  </c:pt>
                  <c:pt idx="5">
                    <c:v>да, мне сдавать экзамены  </c:v>
                  </c:pt>
                  <c:pt idx="6">
                    <c:v>нет, но мне было интересно  </c:v>
                  </c:pt>
                  <c:pt idx="7">
                    <c:v>да  </c:v>
                  </c:pt>
                  <c:pt idx="8">
                    <c:v>нет  </c:v>
                  </c:pt>
                  <c:pt idx="9">
                    <c:v>не готов ответить на этот вопрос  </c:v>
                  </c:pt>
                  <c:pt idx="10">
                    <c:v>да  </c:v>
                  </c:pt>
                  <c:pt idx="11">
                    <c:v>нет  </c:v>
                  </c:pt>
                  <c:pt idx="12">
                    <c:v>может быть  </c:v>
                  </c:pt>
                </c:lvl>
                <c:lvl>
                  <c:pt idx="0">
                    <c:v>1 вопрос  </c:v>
                  </c:pt>
                  <c:pt idx="3">
                    <c:v>2 вопрос  </c:v>
                  </c:pt>
                  <c:pt idx="7">
                    <c:v>3 вопрос  </c:v>
                  </c:pt>
                  <c:pt idx="10">
                    <c:v>4 вопрос  </c:v>
                  </c:pt>
                </c:lvl>
              </c:multiLvlStrCache>
            </c:multiLvlStrRef>
          </c:cat>
          <c:val>
            <c:numRef>
              <c:f>Лист1!$E$19:$Q$19</c:f>
              <c:numCache>
                <c:formatCode>General</c:formatCode>
                <c:ptCount val="13"/>
                <c:pt idx="0">
                  <c:v>50</c:v>
                </c:pt>
                <c:pt idx="1">
                  <c:v>7</c:v>
                </c:pt>
                <c:pt idx="2">
                  <c:v>8</c:v>
                </c:pt>
                <c:pt idx="3">
                  <c:v>12</c:v>
                </c:pt>
                <c:pt idx="4">
                  <c:v>13</c:v>
                </c:pt>
                <c:pt idx="5">
                  <c:v>12</c:v>
                </c:pt>
                <c:pt idx="6">
                  <c:v>2</c:v>
                </c:pt>
                <c:pt idx="7">
                  <c:v>39</c:v>
                </c:pt>
                <c:pt idx="8">
                  <c:v>10</c:v>
                </c:pt>
                <c:pt idx="9">
                  <c:v>15</c:v>
                </c:pt>
                <c:pt idx="10">
                  <c:v>23</c:v>
                </c:pt>
                <c:pt idx="11">
                  <c:v>6</c:v>
                </c:pt>
                <c:pt idx="12">
                  <c:v>35</c:v>
                </c:pt>
              </c:numCache>
            </c:numRef>
          </c:val>
        </c:ser>
        <c:marker val="1"/>
        <c:axId val="55875072"/>
        <c:axId val="55876608"/>
      </c:lineChart>
      <c:catAx>
        <c:axId val="55875072"/>
        <c:scaling>
          <c:orientation val="minMax"/>
        </c:scaling>
        <c:axPos val="b"/>
        <c:tickLblPos val="nextTo"/>
        <c:crossAx val="55876608"/>
        <c:crosses val="autoZero"/>
        <c:auto val="1"/>
        <c:lblAlgn val="ctr"/>
        <c:lblOffset val="100"/>
      </c:catAx>
      <c:valAx>
        <c:axId val="55876608"/>
        <c:scaling>
          <c:orientation val="minMax"/>
        </c:scaling>
        <c:axPos val="l"/>
        <c:majorGridlines/>
        <c:numFmt formatCode="General" sourceLinked="1"/>
        <c:tickLblPos val="nextTo"/>
        <c:crossAx val="55875072"/>
        <c:crosses val="autoZero"/>
        <c:crossBetween val="between"/>
      </c:valAx>
    </c:plotArea>
    <c:legend>
      <c:legendPos val="r"/>
      <c:layout/>
    </c:legend>
    <c:plotVisOnly val="1"/>
  </c:chart>
  <c:spPr>
    <a:solidFill>
      <a:schemeClr val="bg1"/>
    </a:solidFill>
    <a:ln w="28575">
      <a:solidFill>
        <a:srgbClr val="7030A0"/>
      </a:solidFill>
    </a:ln>
  </c:spPr>
  <c:externalData r:id="rId1"/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pieChart>
        <c:varyColors val="1"/>
        <c:ser>
          <c:idx val="0"/>
          <c:order val="0"/>
          <c:tx>
            <c:strRef>
              <c:f>Лист1!$C$8</c:f>
              <c:strCache>
                <c:ptCount val="1"/>
                <c:pt idx="0">
                  <c:v>%</c:v>
                </c:pt>
              </c:strCache>
            </c:strRef>
          </c:tx>
          <c:cat>
            <c:strRef>
              <c:f>Лист1!$B$9:$B$12</c:f>
              <c:strCache>
                <c:ptCount val="4"/>
                <c:pt idx="0">
                  <c:v>экологический </c:v>
                </c:pt>
                <c:pt idx="1">
                  <c:v>биологический </c:v>
                </c:pt>
                <c:pt idx="2">
                  <c:v>здравоохранение </c:v>
                </c:pt>
                <c:pt idx="3">
                  <c:v>образ жизни </c:v>
                </c:pt>
              </c:strCache>
            </c:strRef>
          </c:cat>
          <c:val>
            <c:numRef>
              <c:f>Лист1!$C$9:$C$12</c:f>
              <c:numCache>
                <c:formatCode>General</c:formatCode>
                <c:ptCount val="4"/>
                <c:pt idx="0">
                  <c:v>17</c:v>
                </c:pt>
                <c:pt idx="1">
                  <c:v>23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</c:ser>
        <c:firstSliceAng val="0"/>
      </c:pieChart>
    </c:plotArea>
    <c:legend>
      <c:legendPos val="r"/>
      <c:layout/>
    </c:legend>
    <c:plotVisOnly val="1"/>
  </c:chart>
  <c:spPr>
    <a:solidFill>
      <a:schemeClr val="bg1"/>
    </a:solidFill>
  </c:spPr>
  <c:externalData r:id="rId1"/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pieChart>
        <c:varyColors val="1"/>
        <c:ser>
          <c:idx val="0"/>
          <c:order val="0"/>
          <c:tx>
            <c:strRef>
              <c:f>Лист1!$C$8</c:f>
              <c:strCache>
                <c:ptCount val="1"/>
                <c:pt idx="0">
                  <c:v>%</c:v>
                </c:pt>
              </c:strCache>
            </c:strRef>
          </c:tx>
          <c:explosion val="25"/>
          <c:cat>
            <c:strRef>
              <c:f>Лист1!$B$9:$B$12</c:f>
              <c:strCache>
                <c:ptCount val="4"/>
                <c:pt idx="0">
                  <c:v>экологический </c:v>
                </c:pt>
                <c:pt idx="1">
                  <c:v>биологический </c:v>
                </c:pt>
                <c:pt idx="2">
                  <c:v>здравоохранение </c:v>
                </c:pt>
                <c:pt idx="3">
                  <c:v>образ жизни </c:v>
                </c:pt>
              </c:strCache>
            </c:strRef>
          </c:cat>
          <c:val>
            <c:numRef>
              <c:f>Лист1!$C$9:$C$12</c:f>
              <c:numCache>
                <c:formatCode>General</c:formatCode>
                <c:ptCount val="4"/>
                <c:pt idx="0">
                  <c:v>17</c:v>
                </c:pt>
                <c:pt idx="1">
                  <c:v>23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</c:ser>
        <c:firstSliceAng val="0"/>
      </c:pieChart>
    </c:plotArea>
    <c:legend>
      <c:legendPos val="r"/>
      <c:layout/>
    </c:legend>
    <c:plotVisOnly val="1"/>
  </c:chart>
  <c:spPr>
    <a:solidFill>
      <a:schemeClr val="bg1"/>
    </a:solidFill>
  </c:spPr>
  <c:externalData r:id="rId1"/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2.2222066687197291E-2"/>
          <c:y val="0"/>
          <c:w val="0.82722570620678149"/>
          <c:h val="1"/>
        </c:manualLayout>
      </c:layout>
      <c:pie3DChart>
        <c:varyColors val="1"/>
        <c:ser>
          <c:idx val="0"/>
          <c:order val="0"/>
          <c:tx>
            <c:strRef>
              <c:f>Лист1!$C$8</c:f>
              <c:strCache>
                <c:ptCount val="1"/>
                <c:pt idx="0">
                  <c:v>%</c:v>
                </c:pt>
              </c:strCache>
            </c:strRef>
          </c:tx>
          <c:explosion val="25"/>
          <c:cat>
            <c:strRef>
              <c:f>Лист1!$B$9:$B$12</c:f>
              <c:strCache>
                <c:ptCount val="4"/>
                <c:pt idx="0">
                  <c:v>экологический </c:v>
                </c:pt>
                <c:pt idx="1">
                  <c:v>биологический </c:v>
                </c:pt>
                <c:pt idx="2">
                  <c:v>здравоохранение </c:v>
                </c:pt>
                <c:pt idx="3">
                  <c:v>образ жизни </c:v>
                </c:pt>
              </c:strCache>
            </c:strRef>
          </c:cat>
          <c:val>
            <c:numRef>
              <c:f>Лист1!$C$9:$C$12</c:f>
              <c:numCache>
                <c:formatCode>General</c:formatCode>
                <c:ptCount val="4"/>
                <c:pt idx="0">
                  <c:v>17</c:v>
                </c:pt>
                <c:pt idx="1">
                  <c:v>23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8450033595565386"/>
          <c:y val="0.25086744799686478"/>
          <c:w val="0.12833016041882472"/>
          <c:h val="0.67034701419412812"/>
        </c:manualLayout>
      </c:layout>
    </c:legend>
    <c:plotVisOnly val="1"/>
  </c:chart>
  <c:spPr>
    <a:solidFill>
      <a:schemeClr val="bg1"/>
    </a:solidFill>
  </c:spPr>
  <c:externalData r:id="rId1"/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barChart>
        <c:barDir val="col"/>
        <c:grouping val="stacked"/>
        <c:ser>
          <c:idx val="0"/>
          <c:order val="0"/>
          <c:tx>
            <c:strRef>
              <c:f>Лист1!$C$8</c:f>
              <c:strCache>
                <c:ptCount val="1"/>
                <c:pt idx="0">
                  <c:v>%</c:v>
                </c:pt>
              </c:strCache>
            </c:strRef>
          </c:tx>
          <c:cat>
            <c:strRef>
              <c:f>Лист1!$B$9:$B$12</c:f>
              <c:strCache>
                <c:ptCount val="4"/>
                <c:pt idx="0">
                  <c:v>экологический </c:v>
                </c:pt>
                <c:pt idx="1">
                  <c:v>биологический </c:v>
                </c:pt>
                <c:pt idx="2">
                  <c:v>здравоохранение </c:v>
                </c:pt>
                <c:pt idx="3">
                  <c:v>образ жизни </c:v>
                </c:pt>
              </c:strCache>
            </c:strRef>
          </c:cat>
          <c:val>
            <c:numRef>
              <c:f>Лист1!$C$9:$C$12</c:f>
              <c:numCache>
                <c:formatCode>General</c:formatCode>
                <c:ptCount val="4"/>
                <c:pt idx="0">
                  <c:v>17</c:v>
                </c:pt>
                <c:pt idx="1">
                  <c:v>23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</c:ser>
        <c:overlap val="100"/>
        <c:axId val="66350464"/>
        <c:axId val="66372736"/>
      </c:barChart>
      <c:catAx>
        <c:axId val="66350464"/>
        <c:scaling>
          <c:orientation val="minMax"/>
        </c:scaling>
        <c:axPos val="b"/>
        <c:tickLblPos val="nextTo"/>
        <c:crossAx val="66372736"/>
        <c:crosses val="autoZero"/>
        <c:auto val="1"/>
        <c:lblAlgn val="ctr"/>
        <c:lblOffset val="100"/>
      </c:catAx>
      <c:valAx>
        <c:axId val="66372736"/>
        <c:scaling>
          <c:orientation val="minMax"/>
        </c:scaling>
        <c:axPos val="l"/>
        <c:majorGridlines/>
        <c:numFmt formatCode="General" sourceLinked="1"/>
        <c:tickLblPos val="nextTo"/>
        <c:crossAx val="66350464"/>
        <c:crosses val="autoZero"/>
        <c:crossBetween val="between"/>
      </c:valAx>
    </c:plotArea>
    <c:legend>
      <c:legendPos val="r"/>
      <c:layout/>
    </c:legend>
    <c:plotVisOnly val="1"/>
  </c:chart>
  <c:spPr>
    <a:solidFill>
      <a:schemeClr val="bg1"/>
    </a:solidFill>
  </c:spPr>
  <c:externalData r:id="rId1"/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rAngAx val="1"/>
    </c:view3D>
    <c:plotArea>
      <c:layout>
        <c:manualLayout>
          <c:layoutTarget val="inner"/>
          <c:xMode val="edge"/>
          <c:yMode val="edge"/>
          <c:x val="0.43640822334830986"/>
          <c:y val="0.12763821425571817"/>
          <c:w val="0.51181384300960853"/>
          <c:h val="0.71969137573840392"/>
        </c:manualLayout>
      </c:layout>
      <c:bar3DChart>
        <c:barDir val="bar"/>
        <c:grouping val="clustered"/>
        <c:ser>
          <c:idx val="0"/>
          <c:order val="0"/>
          <c:tx>
            <c:strRef>
              <c:f>Лист1!$C$8</c:f>
              <c:strCache>
                <c:ptCount val="1"/>
                <c:pt idx="0">
                  <c:v>%</c:v>
                </c:pt>
              </c:strCache>
            </c:strRef>
          </c:tx>
          <c:cat>
            <c:strRef>
              <c:f>Лист1!$B$9:$B$12</c:f>
              <c:strCache>
                <c:ptCount val="4"/>
                <c:pt idx="0">
                  <c:v>экологический </c:v>
                </c:pt>
                <c:pt idx="1">
                  <c:v>биологический </c:v>
                </c:pt>
                <c:pt idx="2">
                  <c:v>здравоохранение </c:v>
                </c:pt>
                <c:pt idx="3">
                  <c:v>образ жизни </c:v>
                </c:pt>
              </c:strCache>
            </c:strRef>
          </c:cat>
          <c:val>
            <c:numRef>
              <c:f>Лист1!$C$9:$C$12</c:f>
              <c:numCache>
                <c:formatCode>General</c:formatCode>
                <c:ptCount val="4"/>
                <c:pt idx="0">
                  <c:v>17</c:v>
                </c:pt>
                <c:pt idx="1">
                  <c:v>23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</c:ser>
        <c:shape val="cone"/>
        <c:axId val="66455808"/>
        <c:axId val="66461696"/>
        <c:axId val="0"/>
      </c:bar3DChart>
      <c:catAx>
        <c:axId val="66455808"/>
        <c:scaling>
          <c:orientation val="minMax"/>
        </c:scaling>
        <c:axPos val="l"/>
        <c:tickLblPos val="nextTo"/>
        <c:crossAx val="66461696"/>
        <c:crosses val="autoZero"/>
        <c:auto val="1"/>
        <c:lblAlgn val="ctr"/>
        <c:lblOffset val="100"/>
      </c:catAx>
      <c:valAx>
        <c:axId val="66461696"/>
        <c:scaling>
          <c:orientation val="minMax"/>
        </c:scaling>
        <c:axPos val="b"/>
        <c:majorGridlines/>
        <c:numFmt formatCode="General" sourceLinked="1"/>
        <c:tickLblPos val="nextTo"/>
        <c:crossAx val="66455808"/>
        <c:crosses val="autoZero"/>
        <c:crossBetween val="between"/>
      </c:valAx>
    </c:plotArea>
    <c:legend>
      <c:legendPos val="r"/>
      <c:layout/>
    </c:legend>
    <c:plotVisOnly val="1"/>
  </c:chart>
  <c:spPr>
    <a:solidFill>
      <a:schemeClr val="bg1"/>
    </a:solidFill>
  </c:spPr>
  <c:externalData r:id="rId1"/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perspective val="30"/>
    </c:view3D>
    <c:plotArea>
      <c:layout>
        <c:manualLayout>
          <c:layoutTarget val="inner"/>
          <c:xMode val="edge"/>
          <c:yMode val="edge"/>
          <c:x val="0.14927110317694278"/>
          <c:y val="2.0208762867108782E-2"/>
          <c:w val="0.70024447522228384"/>
          <c:h val="0.70841984850859274"/>
        </c:manualLayout>
      </c:layout>
      <c:area3DChart>
        <c:grouping val="standard"/>
        <c:ser>
          <c:idx val="0"/>
          <c:order val="0"/>
          <c:tx>
            <c:strRef>
              <c:f>Лист1!$C$8</c:f>
              <c:strCache>
                <c:ptCount val="1"/>
                <c:pt idx="0">
                  <c:v>%</c:v>
                </c:pt>
              </c:strCache>
            </c:strRef>
          </c:tx>
          <c:cat>
            <c:strRef>
              <c:f>Лист1!$B$9:$B$12</c:f>
              <c:strCache>
                <c:ptCount val="4"/>
                <c:pt idx="0">
                  <c:v>экологический </c:v>
                </c:pt>
                <c:pt idx="1">
                  <c:v>биологический </c:v>
                </c:pt>
                <c:pt idx="2">
                  <c:v>здравоохранение </c:v>
                </c:pt>
                <c:pt idx="3">
                  <c:v>образ жизни </c:v>
                </c:pt>
              </c:strCache>
            </c:strRef>
          </c:cat>
          <c:val>
            <c:numRef>
              <c:f>Лист1!$C$9:$C$12</c:f>
              <c:numCache>
                <c:formatCode>General</c:formatCode>
                <c:ptCount val="4"/>
                <c:pt idx="0">
                  <c:v>17</c:v>
                </c:pt>
                <c:pt idx="1">
                  <c:v>23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</c:ser>
        <c:axId val="66507136"/>
        <c:axId val="66508672"/>
        <c:axId val="66327872"/>
      </c:area3DChart>
      <c:catAx>
        <c:axId val="66507136"/>
        <c:scaling>
          <c:orientation val="minMax"/>
        </c:scaling>
        <c:axPos val="b"/>
        <c:tickLblPos val="nextTo"/>
        <c:crossAx val="66508672"/>
        <c:crosses val="autoZero"/>
        <c:auto val="1"/>
        <c:lblAlgn val="ctr"/>
        <c:lblOffset val="100"/>
      </c:catAx>
      <c:valAx>
        <c:axId val="66508672"/>
        <c:scaling>
          <c:orientation val="minMax"/>
        </c:scaling>
        <c:axPos val="l"/>
        <c:majorGridlines/>
        <c:numFmt formatCode="General" sourceLinked="1"/>
        <c:tickLblPos val="nextTo"/>
        <c:crossAx val="66507136"/>
        <c:crosses val="autoZero"/>
        <c:crossBetween val="midCat"/>
      </c:valAx>
      <c:serAx>
        <c:axId val="66327872"/>
        <c:scaling>
          <c:orientation val="minMax"/>
        </c:scaling>
        <c:axPos val="b"/>
        <c:tickLblPos val="nextTo"/>
        <c:crossAx val="66508672"/>
        <c:crosses val="autoZero"/>
      </c:serAx>
    </c:plotArea>
    <c:legend>
      <c:legendPos val="r"/>
      <c:layout>
        <c:manualLayout>
          <c:xMode val="edge"/>
          <c:yMode val="edge"/>
          <c:x val="0.87495800530813073"/>
          <c:y val="0.57737815412288862"/>
          <c:w val="0.10726424179983673"/>
          <c:h val="0.13394735030930302"/>
        </c:manualLayout>
      </c:layout>
    </c:legend>
    <c:plotVisOnly val="1"/>
  </c:chart>
  <c:spPr>
    <a:solidFill>
      <a:schemeClr val="bg1"/>
    </a:solidFill>
  </c:spPr>
  <c:externalData r:id="rId1"/>
  <c:userShapes r:id="rId2"/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pieChart>
        <c:varyColors val="1"/>
        <c:ser>
          <c:idx val="0"/>
          <c:order val="0"/>
          <c:tx>
            <c:strRef>
              <c:f>Лист1!$C$8</c:f>
              <c:strCache>
                <c:ptCount val="1"/>
                <c:pt idx="0">
                  <c:v>%</c:v>
                </c:pt>
              </c:strCache>
            </c:strRef>
          </c:tx>
          <c:cat>
            <c:strRef>
              <c:f>Лист1!$B$9:$B$12</c:f>
              <c:strCache>
                <c:ptCount val="4"/>
                <c:pt idx="0">
                  <c:v>экологический </c:v>
                </c:pt>
                <c:pt idx="1">
                  <c:v>биологический </c:v>
                </c:pt>
                <c:pt idx="2">
                  <c:v>здравоохранение </c:v>
                </c:pt>
                <c:pt idx="3">
                  <c:v>образ жизни </c:v>
                </c:pt>
              </c:strCache>
            </c:strRef>
          </c:cat>
          <c:val>
            <c:numRef>
              <c:f>Лист1!$C$9:$C$12</c:f>
              <c:numCache>
                <c:formatCode>General</c:formatCode>
                <c:ptCount val="4"/>
                <c:pt idx="0">
                  <c:v>17</c:v>
                </c:pt>
                <c:pt idx="1">
                  <c:v>23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</c:ser>
        <c:firstSliceAng val="0"/>
      </c:pieChart>
    </c:plotArea>
    <c:legend>
      <c:legendPos val="r"/>
      <c:layout/>
    </c:legend>
    <c:plotVisOnly val="1"/>
  </c:chart>
  <c:spPr>
    <a:solidFill>
      <a:schemeClr val="bg1"/>
    </a:solidFill>
  </c:spPr>
  <c:externalData r:id="rId1"/>
  <c:userShapes r:id="rId2"/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lineChart>
        <c:grouping val="standard"/>
        <c:ser>
          <c:idx val="0"/>
          <c:order val="0"/>
          <c:marker>
            <c:symbol val="none"/>
          </c:marker>
          <c:cat>
            <c:strRef>
              <c:f>Лист1!$B$9:$B$12</c:f>
              <c:strCache>
                <c:ptCount val="4"/>
                <c:pt idx="0">
                  <c:v>экологический </c:v>
                </c:pt>
                <c:pt idx="1">
                  <c:v>биологический </c:v>
                </c:pt>
                <c:pt idx="2">
                  <c:v>здравоохранение </c:v>
                </c:pt>
                <c:pt idx="3">
                  <c:v>образ жизни </c:v>
                </c:pt>
              </c:strCache>
            </c:strRef>
          </c:cat>
          <c:val>
            <c:numRef>
              <c:f>Лист1!$C$9:$C$12</c:f>
              <c:numCache>
                <c:formatCode>General</c:formatCode>
                <c:ptCount val="4"/>
                <c:pt idx="0">
                  <c:v>17</c:v>
                </c:pt>
                <c:pt idx="1">
                  <c:v>23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</c:ser>
        <c:marker val="1"/>
        <c:axId val="66574976"/>
        <c:axId val="66576768"/>
      </c:lineChart>
      <c:catAx>
        <c:axId val="66574976"/>
        <c:scaling>
          <c:orientation val="minMax"/>
        </c:scaling>
        <c:axPos val="b"/>
        <c:tickLblPos val="nextTo"/>
        <c:crossAx val="66576768"/>
        <c:crosses val="autoZero"/>
        <c:auto val="1"/>
        <c:lblAlgn val="ctr"/>
        <c:lblOffset val="100"/>
      </c:catAx>
      <c:valAx>
        <c:axId val="66576768"/>
        <c:scaling>
          <c:orientation val="minMax"/>
        </c:scaling>
        <c:axPos val="l"/>
        <c:majorGridlines/>
        <c:numFmt formatCode="General" sourceLinked="1"/>
        <c:tickLblPos val="nextTo"/>
        <c:crossAx val="66574976"/>
        <c:crosses val="autoZero"/>
        <c:crossBetween val="between"/>
      </c:valAx>
    </c:plotArea>
    <c:legend>
      <c:legendPos val="r"/>
      <c:layout/>
    </c:legend>
    <c:plotVisOnly val="1"/>
  </c:chart>
  <c:spPr>
    <a:solidFill>
      <a:schemeClr val="bg1"/>
    </a:solidFill>
  </c:spPr>
  <c:externalData r:id="rId1"/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perspective val="30"/>
    </c:view3D>
    <c:plotArea>
      <c:layout>
        <c:manualLayout>
          <c:layoutTarget val="inner"/>
          <c:xMode val="edge"/>
          <c:yMode val="edge"/>
          <c:x val="0.15105925204235354"/>
          <c:y val="6.5645070075534856E-2"/>
          <c:w val="0.5230275682697525"/>
          <c:h val="0.48293886098559341"/>
        </c:manualLayout>
      </c:layout>
      <c:bar3DChart>
        <c:barDir val="col"/>
        <c:grouping val="standard"/>
        <c:ser>
          <c:idx val="0"/>
          <c:order val="0"/>
          <c:tx>
            <c:strRef>
              <c:f>Лист1!$C$8</c:f>
              <c:strCache>
                <c:ptCount val="1"/>
                <c:pt idx="0">
                  <c:v>%</c:v>
                </c:pt>
              </c:strCache>
            </c:strRef>
          </c:tx>
          <c:cat>
            <c:strRef>
              <c:f>Лист1!$B$9:$B$12</c:f>
              <c:strCache>
                <c:ptCount val="4"/>
                <c:pt idx="0">
                  <c:v>экологический </c:v>
                </c:pt>
                <c:pt idx="1">
                  <c:v>биологический </c:v>
                </c:pt>
                <c:pt idx="2">
                  <c:v>здравоохранение </c:v>
                </c:pt>
                <c:pt idx="3">
                  <c:v>образ жизни </c:v>
                </c:pt>
              </c:strCache>
            </c:strRef>
          </c:cat>
          <c:val>
            <c:numRef>
              <c:f>Лист1!$C$9:$C$12</c:f>
              <c:numCache>
                <c:formatCode>General</c:formatCode>
                <c:ptCount val="4"/>
                <c:pt idx="0">
                  <c:v>17</c:v>
                </c:pt>
                <c:pt idx="1">
                  <c:v>23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</c:ser>
        <c:shape val="pyramid"/>
        <c:axId val="66696320"/>
        <c:axId val="66697856"/>
        <c:axId val="66511296"/>
      </c:bar3DChart>
      <c:catAx>
        <c:axId val="66696320"/>
        <c:scaling>
          <c:orientation val="minMax"/>
        </c:scaling>
        <c:axPos val="b"/>
        <c:tickLblPos val="nextTo"/>
        <c:crossAx val="66697856"/>
        <c:crosses val="autoZero"/>
        <c:auto val="1"/>
        <c:lblAlgn val="ctr"/>
        <c:lblOffset val="100"/>
      </c:catAx>
      <c:valAx>
        <c:axId val="66697856"/>
        <c:scaling>
          <c:orientation val="minMax"/>
        </c:scaling>
        <c:axPos val="l"/>
        <c:majorGridlines/>
        <c:numFmt formatCode="General" sourceLinked="1"/>
        <c:tickLblPos val="nextTo"/>
        <c:crossAx val="66696320"/>
        <c:crosses val="autoZero"/>
        <c:crossBetween val="between"/>
      </c:valAx>
      <c:serAx>
        <c:axId val="66511296"/>
        <c:scaling>
          <c:orientation val="minMax"/>
        </c:scaling>
        <c:axPos val="b"/>
        <c:tickLblPos val="nextTo"/>
        <c:crossAx val="66697856"/>
        <c:crosses val="autoZero"/>
      </c:serAx>
    </c:plotArea>
    <c:legend>
      <c:legendPos val="r"/>
      <c:layout/>
    </c:legend>
    <c:plotVisOnly val="1"/>
  </c:chart>
  <c:spPr>
    <a:solidFill>
      <a:schemeClr val="bg1"/>
    </a:solidFill>
  </c:spPr>
  <c:externalData r:id="rId1"/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0.10770974246255505"/>
          <c:y val="8.7441214926270869E-2"/>
          <c:w val="0.46808525213175006"/>
          <c:h val="0.85252925975234051"/>
        </c:manualLayout>
      </c:layout>
      <c:bubbleChart>
        <c:ser>
          <c:idx val="0"/>
          <c:order val="0"/>
          <c:tx>
            <c:strRef>
              <c:f>Лист1!$B$8</c:f>
              <c:strCache>
                <c:ptCount val="1"/>
                <c:pt idx="0">
                  <c:v>факторы</c:v>
                </c:pt>
              </c:strCache>
            </c:strRef>
          </c:tx>
          <c:yVal>
            <c:numRef>
              <c:f>Лист1!$C$8</c:f>
              <c:numCache>
                <c:formatCode>General</c:formatCode>
                <c:ptCount val="1"/>
                <c:pt idx="0">
                  <c:v>0</c:v>
                </c:pt>
              </c:numCache>
            </c:numRef>
          </c:yVal>
          <c:bubbleSize>
            <c:numRef>
              <c:f>Лист1!$C$9</c:f>
              <c:numCache>
                <c:formatCode>General</c:formatCode>
                <c:ptCount val="1"/>
                <c:pt idx="0">
                  <c:v>17</c:v>
                </c:pt>
              </c:numCache>
            </c:numRef>
          </c:bubbleSize>
          <c:bubble3D val="1"/>
        </c:ser>
        <c:ser>
          <c:idx val="1"/>
          <c:order val="1"/>
          <c:tx>
            <c:strRef>
              <c:f>Лист1!$B$10</c:f>
              <c:strCache>
                <c:ptCount val="1"/>
                <c:pt idx="0">
                  <c:v>биологический </c:v>
                </c:pt>
              </c:strCache>
            </c:strRef>
          </c:tx>
          <c:spPr>
            <a:ln w="25400">
              <a:noFill/>
            </a:ln>
          </c:spPr>
          <c:yVal>
            <c:numRef>
              <c:f>Лист1!$C$10</c:f>
              <c:numCache>
                <c:formatCode>General</c:formatCode>
                <c:ptCount val="1"/>
                <c:pt idx="0">
                  <c:v>23</c:v>
                </c:pt>
              </c:numCache>
            </c:numRef>
          </c:yVal>
          <c:bubbleSize>
            <c:numRef>
              <c:f>Лист1!$C$11</c:f>
              <c:numCache>
                <c:formatCode>General</c:formatCode>
                <c:ptCount val="1"/>
                <c:pt idx="0">
                  <c:v>10</c:v>
                </c:pt>
              </c:numCache>
            </c:numRef>
          </c:bubbleSize>
          <c:bubble3D val="1"/>
        </c:ser>
        <c:ser>
          <c:idx val="2"/>
          <c:order val="2"/>
          <c:tx>
            <c:strRef>
              <c:f>Лист1!$B$12</c:f>
              <c:strCache>
                <c:ptCount val="1"/>
                <c:pt idx="0">
                  <c:v>образ жизни </c:v>
                </c:pt>
              </c:strCache>
            </c:strRef>
          </c:tx>
          <c:spPr>
            <a:ln w="25400">
              <a:noFill/>
            </a:ln>
          </c:spPr>
          <c:yVal>
            <c:numRef>
              <c:f>Лист1!$C$12</c:f>
              <c:numCache>
                <c:formatCode>General</c:formatCode>
                <c:ptCount val="1"/>
                <c:pt idx="0">
                  <c:v>50</c:v>
                </c:pt>
              </c:numCache>
            </c:numRef>
          </c:yVal>
          <c:bubbleSize>
            <c:numLit>
              <c:formatCode>General</c:formatCode>
              <c:ptCount val="1"/>
              <c:pt idx="0">
                <c:v>1</c:v>
              </c:pt>
            </c:numLit>
          </c:bubbleSize>
          <c:bubble3D val="1"/>
        </c:ser>
        <c:bubbleScale val="100"/>
        <c:axId val="66737664"/>
        <c:axId val="66739200"/>
      </c:bubbleChart>
      <c:valAx>
        <c:axId val="66737664"/>
        <c:scaling>
          <c:orientation val="minMax"/>
        </c:scaling>
        <c:axPos val="b"/>
        <c:tickLblPos val="nextTo"/>
        <c:crossAx val="66739200"/>
        <c:crosses val="autoZero"/>
        <c:crossBetween val="midCat"/>
      </c:valAx>
      <c:valAx>
        <c:axId val="66739200"/>
        <c:scaling>
          <c:orientation val="minMax"/>
        </c:scaling>
        <c:axPos val="l"/>
        <c:majorGridlines/>
        <c:numFmt formatCode="General" sourceLinked="1"/>
        <c:tickLblPos val="nextTo"/>
        <c:crossAx val="66737664"/>
        <c:crosses val="autoZero"/>
        <c:crossBetween val="midCat"/>
      </c:valAx>
    </c:plotArea>
    <c:legend>
      <c:legendPos val="r"/>
      <c:layout/>
    </c:legend>
    <c:plotVisOnly val="1"/>
  </c:chart>
  <c:spPr>
    <a:solidFill>
      <a:schemeClr val="bg1"/>
    </a:solidFill>
  </c:sp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lineChart>
        <c:grouping val="standard"/>
        <c:ser>
          <c:idx val="0"/>
          <c:order val="0"/>
          <c:marker>
            <c:symbol val="none"/>
          </c:marker>
          <c:cat>
            <c:strRef>
              <c:f>Лист1!$B$9:$B$12</c:f>
              <c:strCache>
                <c:ptCount val="4"/>
                <c:pt idx="0">
                  <c:v>экологический </c:v>
                </c:pt>
                <c:pt idx="1">
                  <c:v>биологический </c:v>
                </c:pt>
                <c:pt idx="2">
                  <c:v>здравоохранение </c:v>
                </c:pt>
                <c:pt idx="3">
                  <c:v>образ жизни </c:v>
                </c:pt>
              </c:strCache>
            </c:strRef>
          </c:cat>
          <c:val>
            <c:numRef>
              <c:f>Лист1!$C$9:$C$12</c:f>
              <c:numCache>
                <c:formatCode>General</c:formatCode>
                <c:ptCount val="4"/>
                <c:pt idx="0">
                  <c:v>17</c:v>
                </c:pt>
                <c:pt idx="1">
                  <c:v>23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</c:ser>
        <c:marker val="1"/>
        <c:axId val="55892608"/>
        <c:axId val="56951168"/>
      </c:lineChart>
      <c:catAx>
        <c:axId val="55892608"/>
        <c:scaling>
          <c:orientation val="minMax"/>
        </c:scaling>
        <c:axPos val="b"/>
        <c:tickLblPos val="nextTo"/>
        <c:crossAx val="56951168"/>
        <c:crosses val="autoZero"/>
        <c:auto val="1"/>
        <c:lblAlgn val="ctr"/>
        <c:lblOffset val="100"/>
      </c:catAx>
      <c:valAx>
        <c:axId val="56951168"/>
        <c:scaling>
          <c:orientation val="minMax"/>
        </c:scaling>
        <c:axPos val="l"/>
        <c:majorGridlines/>
        <c:numFmt formatCode="General" sourceLinked="1"/>
        <c:tickLblPos val="nextTo"/>
        <c:crossAx val="55892608"/>
        <c:crosses val="autoZero"/>
        <c:crossBetween val="between"/>
      </c:valAx>
    </c:plotArea>
    <c:legend>
      <c:legendPos val="r"/>
      <c:layout/>
    </c:legend>
    <c:plotVisOnly val="1"/>
  </c:chart>
  <c:spPr>
    <a:solidFill>
      <a:schemeClr val="bg1"/>
    </a:solidFill>
  </c:spPr>
  <c:externalData r:id="rId1"/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perspective val="30"/>
    </c:view3D>
    <c:plotArea>
      <c:layout/>
      <c:area3DChart>
        <c:grouping val="standard"/>
        <c:ser>
          <c:idx val="0"/>
          <c:order val="0"/>
          <c:tx>
            <c:strRef>
              <c:f>Лист1!$C$8</c:f>
              <c:strCache>
                <c:ptCount val="1"/>
                <c:pt idx="0">
                  <c:v>%</c:v>
                </c:pt>
              </c:strCache>
            </c:strRef>
          </c:tx>
          <c:cat>
            <c:strRef>
              <c:f>Лист1!$B$9:$B$12</c:f>
              <c:strCache>
                <c:ptCount val="4"/>
                <c:pt idx="0">
                  <c:v>экологический </c:v>
                </c:pt>
                <c:pt idx="1">
                  <c:v>биологический </c:v>
                </c:pt>
                <c:pt idx="2">
                  <c:v>здравоохранение </c:v>
                </c:pt>
                <c:pt idx="3">
                  <c:v>образ жизни </c:v>
                </c:pt>
              </c:strCache>
            </c:strRef>
          </c:cat>
          <c:val>
            <c:numRef>
              <c:f>Лист1!$C$9:$C$12</c:f>
              <c:numCache>
                <c:formatCode>General</c:formatCode>
                <c:ptCount val="4"/>
                <c:pt idx="0">
                  <c:v>17</c:v>
                </c:pt>
                <c:pt idx="1">
                  <c:v>23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</c:ser>
        <c:axId val="66751104"/>
        <c:axId val="66761088"/>
        <c:axId val="66514432"/>
      </c:area3DChart>
      <c:catAx>
        <c:axId val="66751104"/>
        <c:scaling>
          <c:orientation val="minMax"/>
        </c:scaling>
        <c:axPos val="b"/>
        <c:tickLblPos val="nextTo"/>
        <c:crossAx val="66761088"/>
        <c:crosses val="autoZero"/>
        <c:auto val="1"/>
        <c:lblAlgn val="ctr"/>
        <c:lblOffset val="100"/>
      </c:catAx>
      <c:valAx>
        <c:axId val="66761088"/>
        <c:scaling>
          <c:orientation val="minMax"/>
        </c:scaling>
        <c:axPos val="l"/>
        <c:majorGridlines/>
        <c:numFmt formatCode="General" sourceLinked="1"/>
        <c:tickLblPos val="nextTo"/>
        <c:crossAx val="66751104"/>
        <c:crosses val="autoZero"/>
        <c:crossBetween val="midCat"/>
      </c:valAx>
      <c:serAx>
        <c:axId val="66514432"/>
        <c:scaling>
          <c:orientation val="minMax"/>
        </c:scaling>
        <c:axPos val="b"/>
        <c:tickLblPos val="nextTo"/>
        <c:crossAx val="66761088"/>
        <c:crosses val="autoZero"/>
      </c:serAx>
    </c:plotArea>
    <c:legend>
      <c:legendPos val="r"/>
      <c:layout>
        <c:manualLayout>
          <c:xMode val="edge"/>
          <c:yMode val="edge"/>
          <c:x val="0.8749580053081305"/>
          <c:y val="0.57737815412288862"/>
          <c:w val="0.10726424179983671"/>
          <c:h val="0.13394735030930299"/>
        </c:manualLayout>
      </c:layout>
    </c:legend>
    <c:plotVisOnly val="1"/>
  </c:chart>
  <c:spPr>
    <a:solidFill>
      <a:schemeClr val="bg1"/>
    </a:solidFill>
  </c:spPr>
  <c:externalData r:id="rId1"/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pieChart>
        <c:varyColors val="1"/>
        <c:ser>
          <c:idx val="0"/>
          <c:order val="0"/>
          <c:tx>
            <c:strRef>
              <c:f>Лист1!$C$8</c:f>
              <c:strCache>
                <c:ptCount val="1"/>
                <c:pt idx="0">
                  <c:v>%</c:v>
                </c:pt>
              </c:strCache>
            </c:strRef>
          </c:tx>
          <c:cat>
            <c:strRef>
              <c:f>Лист1!$B$9:$B$12</c:f>
              <c:strCache>
                <c:ptCount val="4"/>
                <c:pt idx="0">
                  <c:v>экологический </c:v>
                </c:pt>
                <c:pt idx="1">
                  <c:v>биологический </c:v>
                </c:pt>
                <c:pt idx="2">
                  <c:v>здравоохранение </c:v>
                </c:pt>
                <c:pt idx="3">
                  <c:v>образ жизни </c:v>
                </c:pt>
              </c:strCache>
            </c:strRef>
          </c:cat>
          <c:val>
            <c:numRef>
              <c:f>Лист1!$C$9:$C$12</c:f>
              <c:numCache>
                <c:formatCode>General</c:formatCode>
                <c:ptCount val="4"/>
                <c:pt idx="0">
                  <c:v>17</c:v>
                </c:pt>
                <c:pt idx="1">
                  <c:v>23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</c:ser>
        <c:firstSliceAng val="0"/>
      </c:pieChart>
    </c:plotArea>
    <c:legend>
      <c:legendPos val="r"/>
      <c:layout/>
    </c:legend>
    <c:plotVisOnly val="1"/>
  </c:chart>
  <c:spPr>
    <a:solidFill>
      <a:schemeClr val="bg1"/>
    </a:solidFill>
  </c:spPr>
  <c:externalData r:id="rId1"/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pieChart>
        <c:varyColors val="1"/>
        <c:ser>
          <c:idx val="0"/>
          <c:order val="0"/>
          <c:tx>
            <c:strRef>
              <c:f>Лист1!$C$8</c:f>
              <c:strCache>
                <c:ptCount val="1"/>
                <c:pt idx="0">
                  <c:v>%</c:v>
                </c:pt>
              </c:strCache>
            </c:strRef>
          </c:tx>
          <c:explosion val="25"/>
          <c:cat>
            <c:strRef>
              <c:f>Лист1!$B$9:$B$12</c:f>
              <c:strCache>
                <c:ptCount val="4"/>
                <c:pt idx="0">
                  <c:v>экологический </c:v>
                </c:pt>
                <c:pt idx="1">
                  <c:v>биологический </c:v>
                </c:pt>
                <c:pt idx="2">
                  <c:v>здравоохранение </c:v>
                </c:pt>
                <c:pt idx="3">
                  <c:v>образ жизни </c:v>
                </c:pt>
              </c:strCache>
            </c:strRef>
          </c:cat>
          <c:val>
            <c:numRef>
              <c:f>Лист1!$C$9:$C$12</c:f>
              <c:numCache>
                <c:formatCode>General</c:formatCode>
                <c:ptCount val="4"/>
                <c:pt idx="0">
                  <c:v>17</c:v>
                </c:pt>
                <c:pt idx="1">
                  <c:v>23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</c:ser>
        <c:firstSliceAng val="0"/>
      </c:pieChart>
    </c:plotArea>
    <c:legend>
      <c:legendPos val="r"/>
      <c:layout/>
    </c:legend>
    <c:plotVisOnly val="1"/>
  </c:chart>
  <c:spPr>
    <a:solidFill>
      <a:schemeClr val="bg1"/>
    </a:solidFill>
  </c:spPr>
  <c:externalData r:id="rId1"/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2.2222066687197291E-2"/>
          <c:y val="0"/>
          <c:w val="0.82722570620678171"/>
          <c:h val="1"/>
        </c:manualLayout>
      </c:layout>
      <c:pie3DChart>
        <c:varyColors val="1"/>
        <c:ser>
          <c:idx val="0"/>
          <c:order val="0"/>
          <c:tx>
            <c:strRef>
              <c:f>Лист1!$C$8</c:f>
              <c:strCache>
                <c:ptCount val="1"/>
                <c:pt idx="0">
                  <c:v>%</c:v>
                </c:pt>
              </c:strCache>
            </c:strRef>
          </c:tx>
          <c:explosion val="25"/>
          <c:cat>
            <c:strRef>
              <c:f>Лист1!$B$9:$B$12</c:f>
              <c:strCache>
                <c:ptCount val="4"/>
                <c:pt idx="0">
                  <c:v>экологический </c:v>
                </c:pt>
                <c:pt idx="1">
                  <c:v>биологический </c:v>
                </c:pt>
                <c:pt idx="2">
                  <c:v>здравоохранение </c:v>
                </c:pt>
                <c:pt idx="3">
                  <c:v>образ жизни </c:v>
                </c:pt>
              </c:strCache>
            </c:strRef>
          </c:cat>
          <c:val>
            <c:numRef>
              <c:f>Лист1!$C$9:$C$12</c:f>
              <c:numCache>
                <c:formatCode>General</c:formatCode>
                <c:ptCount val="4"/>
                <c:pt idx="0">
                  <c:v>17</c:v>
                </c:pt>
                <c:pt idx="1">
                  <c:v>23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8450033595565386"/>
          <c:y val="0.25086744799686483"/>
          <c:w val="0.12833016041882472"/>
          <c:h val="0.67034701419412834"/>
        </c:manualLayout>
      </c:layout>
    </c:legend>
    <c:plotVisOnly val="1"/>
  </c:chart>
  <c:spPr>
    <a:solidFill>
      <a:schemeClr val="bg1"/>
    </a:solidFill>
  </c:spPr>
  <c:externalData r:id="rId1"/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barChart>
        <c:barDir val="col"/>
        <c:grouping val="stacked"/>
        <c:ser>
          <c:idx val="0"/>
          <c:order val="0"/>
          <c:tx>
            <c:strRef>
              <c:f>Лист1!$C$8</c:f>
              <c:strCache>
                <c:ptCount val="1"/>
                <c:pt idx="0">
                  <c:v>%</c:v>
                </c:pt>
              </c:strCache>
            </c:strRef>
          </c:tx>
          <c:cat>
            <c:strRef>
              <c:f>Лист1!$B$9:$B$12</c:f>
              <c:strCache>
                <c:ptCount val="4"/>
                <c:pt idx="0">
                  <c:v>экологический </c:v>
                </c:pt>
                <c:pt idx="1">
                  <c:v>биологический </c:v>
                </c:pt>
                <c:pt idx="2">
                  <c:v>здравоохранение </c:v>
                </c:pt>
                <c:pt idx="3">
                  <c:v>образ жизни </c:v>
                </c:pt>
              </c:strCache>
            </c:strRef>
          </c:cat>
          <c:val>
            <c:numRef>
              <c:f>Лист1!$C$9:$C$12</c:f>
              <c:numCache>
                <c:formatCode>General</c:formatCode>
                <c:ptCount val="4"/>
                <c:pt idx="0">
                  <c:v>17</c:v>
                </c:pt>
                <c:pt idx="1">
                  <c:v>23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</c:ser>
        <c:overlap val="100"/>
        <c:axId val="66837504"/>
        <c:axId val="66855680"/>
      </c:barChart>
      <c:catAx>
        <c:axId val="66837504"/>
        <c:scaling>
          <c:orientation val="minMax"/>
        </c:scaling>
        <c:axPos val="b"/>
        <c:tickLblPos val="nextTo"/>
        <c:crossAx val="66855680"/>
        <c:crosses val="autoZero"/>
        <c:auto val="1"/>
        <c:lblAlgn val="ctr"/>
        <c:lblOffset val="100"/>
      </c:catAx>
      <c:valAx>
        <c:axId val="66855680"/>
        <c:scaling>
          <c:orientation val="minMax"/>
        </c:scaling>
        <c:axPos val="l"/>
        <c:majorGridlines/>
        <c:numFmt formatCode="General" sourceLinked="1"/>
        <c:tickLblPos val="nextTo"/>
        <c:crossAx val="66837504"/>
        <c:crosses val="autoZero"/>
        <c:crossBetween val="between"/>
      </c:valAx>
    </c:plotArea>
    <c:legend>
      <c:legendPos val="r"/>
      <c:layout/>
    </c:legend>
    <c:plotVisOnly val="1"/>
  </c:chart>
  <c:spPr>
    <a:solidFill>
      <a:schemeClr val="bg1"/>
    </a:solidFill>
  </c:spPr>
  <c:externalData r:id="rId1"/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rAngAx val="1"/>
    </c:view3D>
    <c:plotArea>
      <c:layout>
        <c:manualLayout>
          <c:layoutTarget val="inner"/>
          <c:xMode val="edge"/>
          <c:yMode val="edge"/>
          <c:x val="0.43640822334830992"/>
          <c:y val="0.12763821425571817"/>
          <c:w val="0.51181384300960853"/>
          <c:h val="0.71969137573840403"/>
        </c:manualLayout>
      </c:layout>
      <c:bar3DChart>
        <c:barDir val="bar"/>
        <c:grouping val="clustered"/>
        <c:ser>
          <c:idx val="0"/>
          <c:order val="0"/>
          <c:tx>
            <c:strRef>
              <c:f>Лист1!$C$8</c:f>
              <c:strCache>
                <c:ptCount val="1"/>
                <c:pt idx="0">
                  <c:v>%</c:v>
                </c:pt>
              </c:strCache>
            </c:strRef>
          </c:tx>
          <c:cat>
            <c:strRef>
              <c:f>Лист1!$B$9:$B$12</c:f>
              <c:strCache>
                <c:ptCount val="4"/>
                <c:pt idx="0">
                  <c:v>экологический </c:v>
                </c:pt>
                <c:pt idx="1">
                  <c:v>биологический </c:v>
                </c:pt>
                <c:pt idx="2">
                  <c:v>здравоохранение </c:v>
                </c:pt>
                <c:pt idx="3">
                  <c:v>образ жизни </c:v>
                </c:pt>
              </c:strCache>
            </c:strRef>
          </c:cat>
          <c:val>
            <c:numRef>
              <c:f>Лист1!$C$9:$C$12</c:f>
              <c:numCache>
                <c:formatCode>General</c:formatCode>
                <c:ptCount val="4"/>
                <c:pt idx="0">
                  <c:v>17</c:v>
                </c:pt>
                <c:pt idx="1">
                  <c:v>23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</c:ser>
        <c:shape val="cone"/>
        <c:axId val="66885504"/>
        <c:axId val="66887040"/>
        <c:axId val="0"/>
      </c:bar3DChart>
      <c:catAx>
        <c:axId val="66885504"/>
        <c:scaling>
          <c:orientation val="minMax"/>
        </c:scaling>
        <c:axPos val="l"/>
        <c:tickLblPos val="nextTo"/>
        <c:crossAx val="66887040"/>
        <c:crosses val="autoZero"/>
        <c:auto val="1"/>
        <c:lblAlgn val="ctr"/>
        <c:lblOffset val="100"/>
      </c:catAx>
      <c:valAx>
        <c:axId val="66887040"/>
        <c:scaling>
          <c:orientation val="minMax"/>
        </c:scaling>
        <c:axPos val="b"/>
        <c:majorGridlines/>
        <c:numFmt formatCode="General" sourceLinked="1"/>
        <c:tickLblPos val="nextTo"/>
        <c:crossAx val="66885504"/>
        <c:crosses val="autoZero"/>
        <c:crossBetween val="between"/>
      </c:valAx>
    </c:plotArea>
    <c:legend>
      <c:legendPos val="r"/>
      <c:layout/>
    </c:legend>
    <c:plotVisOnly val="1"/>
  </c:chart>
  <c:spPr>
    <a:solidFill>
      <a:schemeClr val="bg1"/>
    </a:solidFill>
  </c:spPr>
  <c:externalData r:id="rId1"/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pieChart>
        <c:varyColors val="1"/>
        <c:ser>
          <c:idx val="0"/>
          <c:order val="0"/>
          <c:tx>
            <c:strRef>
              <c:f>Лист1!$C$8</c:f>
              <c:strCache>
                <c:ptCount val="1"/>
                <c:pt idx="0">
                  <c:v>%</c:v>
                </c:pt>
              </c:strCache>
            </c:strRef>
          </c:tx>
          <c:explosion val="25"/>
          <c:cat>
            <c:strRef>
              <c:f>Лист1!$B$9:$B$12</c:f>
              <c:strCache>
                <c:ptCount val="4"/>
                <c:pt idx="0">
                  <c:v>экологический </c:v>
                </c:pt>
                <c:pt idx="1">
                  <c:v>биологический </c:v>
                </c:pt>
                <c:pt idx="2">
                  <c:v>здравоохранение </c:v>
                </c:pt>
                <c:pt idx="3">
                  <c:v>образ жизни </c:v>
                </c:pt>
              </c:strCache>
            </c:strRef>
          </c:cat>
          <c:val>
            <c:numRef>
              <c:f>Лист1!$C$9:$C$12</c:f>
              <c:numCache>
                <c:formatCode>General</c:formatCode>
                <c:ptCount val="4"/>
                <c:pt idx="0">
                  <c:v>17</c:v>
                </c:pt>
                <c:pt idx="1">
                  <c:v>23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</c:ser>
        <c:firstSliceAng val="0"/>
      </c:pieChart>
    </c:plotArea>
    <c:legend>
      <c:legendPos val="r"/>
      <c:layout/>
    </c:legend>
    <c:plotVisOnly val="1"/>
  </c:chart>
  <c:spPr>
    <a:solidFill>
      <a:schemeClr val="bg1"/>
    </a:solidFill>
  </c:spPr>
  <c:externalData r:id="rId1"/>
  <c:userShapes r:id="rId2"/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2.2222066687197291E-2"/>
          <c:y val="0"/>
          <c:w val="0.82722570620678193"/>
          <c:h val="1"/>
        </c:manualLayout>
      </c:layout>
      <c:pie3DChart>
        <c:varyColors val="1"/>
        <c:ser>
          <c:idx val="0"/>
          <c:order val="0"/>
          <c:tx>
            <c:strRef>
              <c:f>Лист1!$C$8</c:f>
              <c:strCache>
                <c:ptCount val="1"/>
                <c:pt idx="0">
                  <c:v>%</c:v>
                </c:pt>
              </c:strCache>
            </c:strRef>
          </c:tx>
          <c:explosion val="25"/>
          <c:cat>
            <c:strRef>
              <c:f>Лист1!$B$9:$B$12</c:f>
              <c:strCache>
                <c:ptCount val="4"/>
                <c:pt idx="0">
                  <c:v>экологический </c:v>
                </c:pt>
                <c:pt idx="1">
                  <c:v>биологический </c:v>
                </c:pt>
                <c:pt idx="2">
                  <c:v>здравоохранение </c:v>
                </c:pt>
                <c:pt idx="3">
                  <c:v>образ жизни </c:v>
                </c:pt>
              </c:strCache>
            </c:strRef>
          </c:cat>
          <c:val>
            <c:numRef>
              <c:f>Лист1!$C$9:$C$12</c:f>
              <c:numCache>
                <c:formatCode>General</c:formatCode>
                <c:ptCount val="4"/>
                <c:pt idx="0">
                  <c:v>17</c:v>
                </c:pt>
                <c:pt idx="1">
                  <c:v>23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8450033595565386"/>
          <c:y val="0.25086744799686495"/>
          <c:w val="0.12833016041882472"/>
          <c:h val="0.6703470141941289"/>
        </c:manualLayout>
      </c:layout>
    </c:legend>
    <c:plotVisOnly val="1"/>
  </c:chart>
  <c:spPr>
    <a:solidFill>
      <a:schemeClr val="bg1"/>
    </a:solidFill>
  </c:spPr>
  <c:externalData r:id="rId1"/>
  <c:userShapes r:id="rId2"/>
</c:chartSpace>
</file>

<file path=ppt/charts/chart4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lineChart>
        <c:grouping val="standard"/>
        <c:ser>
          <c:idx val="0"/>
          <c:order val="0"/>
          <c:marker>
            <c:symbol val="none"/>
          </c:marker>
          <c:cat>
            <c:strRef>
              <c:f>Лист1!$B$9:$B$12</c:f>
              <c:strCache>
                <c:ptCount val="4"/>
                <c:pt idx="0">
                  <c:v>экологический </c:v>
                </c:pt>
                <c:pt idx="1">
                  <c:v>биологический </c:v>
                </c:pt>
                <c:pt idx="2">
                  <c:v>здравоохранение </c:v>
                </c:pt>
                <c:pt idx="3">
                  <c:v>образ жизни </c:v>
                </c:pt>
              </c:strCache>
            </c:strRef>
          </c:cat>
          <c:val>
            <c:numRef>
              <c:f>Лист1!$C$9:$C$12</c:f>
              <c:numCache>
                <c:formatCode>General</c:formatCode>
                <c:ptCount val="4"/>
                <c:pt idx="0">
                  <c:v>17</c:v>
                </c:pt>
                <c:pt idx="1">
                  <c:v>23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</c:ser>
        <c:marker val="1"/>
        <c:axId val="66951808"/>
        <c:axId val="67056000"/>
      </c:lineChart>
      <c:catAx>
        <c:axId val="66951808"/>
        <c:scaling>
          <c:orientation val="minMax"/>
        </c:scaling>
        <c:axPos val="b"/>
        <c:tickLblPos val="nextTo"/>
        <c:crossAx val="67056000"/>
        <c:crosses val="autoZero"/>
        <c:auto val="1"/>
        <c:lblAlgn val="ctr"/>
        <c:lblOffset val="100"/>
      </c:catAx>
      <c:valAx>
        <c:axId val="67056000"/>
        <c:scaling>
          <c:orientation val="minMax"/>
        </c:scaling>
        <c:axPos val="l"/>
        <c:majorGridlines/>
        <c:numFmt formatCode="General" sourceLinked="1"/>
        <c:tickLblPos val="nextTo"/>
        <c:crossAx val="66951808"/>
        <c:crosses val="autoZero"/>
        <c:crossBetween val="between"/>
      </c:valAx>
    </c:plotArea>
    <c:legend>
      <c:legendPos val="r"/>
      <c:layout/>
    </c:legend>
    <c:plotVisOnly val="1"/>
  </c:chart>
  <c:spPr>
    <a:solidFill>
      <a:schemeClr val="bg1"/>
    </a:solidFill>
  </c:spPr>
  <c:externalData r:id="rId1"/>
</c:chartSpace>
</file>

<file path=ppt/charts/chart4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perspective val="30"/>
    </c:view3D>
    <c:plotArea>
      <c:layout>
        <c:manualLayout>
          <c:layoutTarget val="inner"/>
          <c:xMode val="edge"/>
          <c:yMode val="edge"/>
          <c:x val="0.15105925204235357"/>
          <c:y val="6.5645070075534856E-2"/>
          <c:w val="0.5230275682697525"/>
          <c:h val="0.48293886098559347"/>
        </c:manualLayout>
      </c:layout>
      <c:bar3DChart>
        <c:barDir val="col"/>
        <c:grouping val="standard"/>
        <c:ser>
          <c:idx val="0"/>
          <c:order val="0"/>
          <c:tx>
            <c:strRef>
              <c:f>Лист1!$C$8</c:f>
              <c:strCache>
                <c:ptCount val="1"/>
                <c:pt idx="0">
                  <c:v>%</c:v>
                </c:pt>
              </c:strCache>
            </c:strRef>
          </c:tx>
          <c:cat>
            <c:strRef>
              <c:f>Лист1!$B$9:$B$12</c:f>
              <c:strCache>
                <c:ptCount val="4"/>
                <c:pt idx="0">
                  <c:v>экологический </c:v>
                </c:pt>
                <c:pt idx="1">
                  <c:v>биологический </c:v>
                </c:pt>
                <c:pt idx="2">
                  <c:v>здравоохранение </c:v>
                </c:pt>
                <c:pt idx="3">
                  <c:v>образ жизни </c:v>
                </c:pt>
              </c:strCache>
            </c:strRef>
          </c:cat>
          <c:val>
            <c:numRef>
              <c:f>Лист1!$C$9:$C$12</c:f>
              <c:numCache>
                <c:formatCode>General</c:formatCode>
                <c:ptCount val="4"/>
                <c:pt idx="0">
                  <c:v>17</c:v>
                </c:pt>
                <c:pt idx="1">
                  <c:v>23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</c:ser>
        <c:shape val="pyramid"/>
        <c:axId val="67063808"/>
        <c:axId val="67065344"/>
        <c:axId val="67051968"/>
      </c:bar3DChart>
      <c:catAx>
        <c:axId val="67063808"/>
        <c:scaling>
          <c:orientation val="minMax"/>
        </c:scaling>
        <c:axPos val="b"/>
        <c:tickLblPos val="nextTo"/>
        <c:crossAx val="67065344"/>
        <c:crosses val="autoZero"/>
        <c:auto val="1"/>
        <c:lblAlgn val="ctr"/>
        <c:lblOffset val="100"/>
      </c:catAx>
      <c:valAx>
        <c:axId val="67065344"/>
        <c:scaling>
          <c:orientation val="minMax"/>
        </c:scaling>
        <c:axPos val="l"/>
        <c:majorGridlines/>
        <c:numFmt formatCode="General" sourceLinked="1"/>
        <c:tickLblPos val="nextTo"/>
        <c:crossAx val="67063808"/>
        <c:crosses val="autoZero"/>
        <c:crossBetween val="between"/>
      </c:valAx>
      <c:serAx>
        <c:axId val="67051968"/>
        <c:scaling>
          <c:orientation val="minMax"/>
        </c:scaling>
        <c:axPos val="b"/>
        <c:tickLblPos val="nextTo"/>
        <c:crossAx val="67065344"/>
        <c:crosses val="autoZero"/>
      </c:serAx>
    </c:plotArea>
    <c:legend>
      <c:legendPos val="r"/>
      <c:layout/>
    </c:legend>
    <c:plotVisOnly val="1"/>
  </c:chart>
  <c:spPr>
    <a:solidFill>
      <a:schemeClr val="bg1"/>
    </a:solidFill>
  </c:sp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perspective val="30"/>
    </c:view3D>
    <c:plotArea>
      <c:layout>
        <c:manualLayout>
          <c:layoutTarget val="inner"/>
          <c:xMode val="edge"/>
          <c:yMode val="edge"/>
          <c:x val="0.15105925204235346"/>
          <c:y val="6.5645070075534856E-2"/>
          <c:w val="0.52302756826975261"/>
          <c:h val="0.48293886098559313"/>
        </c:manualLayout>
      </c:layout>
      <c:bar3DChart>
        <c:barDir val="col"/>
        <c:grouping val="standard"/>
        <c:ser>
          <c:idx val="0"/>
          <c:order val="0"/>
          <c:tx>
            <c:strRef>
              <c:f>Лист1!$C$8</c:f>
              <c:strCache>
                <c:ptCount val="1"/>
                <c:pt idx="0">
                  <c:v>%</c:v>
                </c:pt>
              </c:strCache>
            </c:strRef>
          </c:tx>
          <c:cat>
            <c:strRef>
              <c:f>Лист1!$B$9:$B$12</c:f>
              <c:strCache>
                <c:ptCount val="4"/>
                <c:pt idx="0">
                  <c:v>экологический </c:v>
                </c:pt>
                <c:pt idx="1">
                  <c:v>биологический </c:v>
                </c:pt>
                <c:pt idx="2">
                  <c:v>здравоохранение </c:v>
                </c:pt>
                <c:pt idx="3">
                  <c:v>образ жизни </c:v>
                </c:pt>
              </c:strCache>
            </c:strRef>
          </c:cat>
          <c:val>
            <c:numRef>
              <c:f>Лист1!$C$9:$C$12</c:f>
              <c:numCache>
                <c:formatCode>General</c:formatCode>
                <c:ptCount val="4"/>
                <c:pt idx="0">
                  <c:v>17</c:v>
                </c:pt>
                <c:pt idx="1">
                  <c:v>23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</c:ser>
        <c:shape val="pyramid"/>
        <c:axId val="56963072"/>
        <c:axId val="56964608"/>
        <c:axId val="55855744"/>
      </c:bar3DChart>
      <c:catAx>
        <c:axId val="56963072"/>
        <c:scaling>
          <c:orientation val="minMax"/>
        </c:scaling>
        <c:axPos val="b"/>
        <c:tickLblPos val="nextTo"/>
        <c:crossAx val="56964608"/>
        <c:crosses val="autoZero"/>
        <c:auto val="1"/>
        <c:lblAlgn val="ctr"/>
        <c:lblOffset val="100"/>
      </c:catAx>
      <c:valAx>
        <c:axId val="56964608"/>
        <c:scaling>
          <c:orientation val="minMax"/>
        </c:scaling>
        <c:axPos val="l"/>
        <c:majorGridlines/>
        <c:numFmt formatCode="General" sourceLinked="1"/>
        <c:tickLblPos val="nextTo"/>
        <c:crossAx val="56963072"/>
        <c:crosses val="autoZero"/>
        <c:crossBetween val="between"/>
      </c:valAx>
      <c:serAx>
        <c:axId val="55855744"/>
        <c:scaling>
          <c:orientation val="minMax"/>
        </c:scaling>
        <c:axPos val="b"/>
        <c:tickLblPos val="nextTo"/>
        <c:crossAx val="56964608"/>
        <c:crosses val="autoZero"/>
      </c:serAx>
    </c:plotArea>
    <c:legend>
      <c:legendPos val="r"/>
      <c:layout/>
    </c:legend>
    <c:plotVisOnly val="1"/>
  </c:chart>
  <c:spPr>
    <a:solidFill>
      <a:schemeClr val="bg1"/>
    </a:solidFill>
  </c:spPr>
  <c:externalData r:id="rId1"/>
</c:chartSpace>
</file>

<file path=ppt/charts/chart5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0.10770974246255509"/>
          <c:y val="8.7441214926270841E-2"/>
          <c:w val="0.46808525213175006"/>
          <c:h val="0.85252925975234051"/>
        </c:manualLayout>
      </c:layout>
      <c:bubbleChart>
        <c:ser>
          <c:idx val="0"/>
          <c:order val="0"/>
          <c:tx>
            <c:strRef>
              <c:f>Лист1!$B$8</c:f>
              <c:strCache>
                <c:ptCount val="1"/>
                <c:pt idx="0">
                  <c:v>факторы</c:v>
                </c:pt>
              </c:strCache>
            </c:strRef>
          </c:tx>
          <c:yVal>
            <c:numRef>
              <c:f>Лист1!$C$8</c:f>
              <c:numCache>
                <c:formatCode>General</c:formatCode>
                <c:ptCount val="1"/>
                <c:pt idx="0">
                  <c:v>0</c:v>
                </c:pt>
              </c:numCache>
            </c:numRef>
          </c:yVal>
          <c:bubbleSize>
            <c:numRef>
              <c:f>Лист1!$C$9</c:f>
              <c:numCache>
                <c:formatCode>General</c:formatCode>
                <c:ptCount val="1"/>
                <c:pt idx="0">
                  <c:v>17</c:v>
                </c:pt>
              </c:numCache>
            </c:numRef>
          </c:bubbleSize>
          <c:bubble3D val="1"/>
        </c:ser>
        <c:ser>
          <c:idx val="1"/>
          <c:order val="1"/>
          <c:tx>
            <c:strRef>
              <c:f>Лист1!$B$10</c:f>
              <c:strCache>
                <c:ptCount val="1"/>
                <c:pt idx="0">
                  <c:v>биологический </c:v>
                </c:pt>
              </c:strCache>
            </c:strRef>
          </c:tx>
          <c:spPr>
            <a:ln w="25400">
              <a:noFill/>
            </a:ln>
          </c:spPr>
          <c:yVal>
            <c:numRef>
              <c:f>Лист1!$C$10</c:f>
              <c:numCache>
                <c:formatCode>General</c:formatCode>
                <c:ptCount val="1"/>
                <c:pt idx="0">
                  <c:v>23</c:v>
                </c:pt>
              </c:numCache>
            </c:numRef>
          </c:yVal>
          <c:bubbleSize>
            <c:numRef>
              <c:f>Лист1!$C$11</c:f>
              <c:numCache>
                <c:formatCode>General</c:formatCode>
                <c:ptCount val="1"/>
                <c:pt idx="0">
                  <c:v>10</c:v>
                </c:pt>
              </c:numCache>
            </c:numRef>
          </c:bubbleSize>
          <c:bubble3D val="1"/>
        </c:ser>
        <c:ser>
          <c:idx val="2"/>
          <c:order val="2"/>
          <c:tx>
            <c:strRef>
              <c:f>Лист1!$B$12</c:f>
              <c:strCache>
                <c:ptCount val="1"/>
                <c:pt idx="0">
                  <c:v>образ жизни </c:v>
                </c:pt>
              </c:strCache>
            </c:strRef>
          </c:tx>
          <c:spPr>
            <a:ln w="25400">
              <a:noFill/>
            </a:ln>
          </c:spPr>
          <c:yVal>
            <c:numRef>
              <c:f>Лист1!$C$12</c:f>
              <c:numCache>
                <c:formatCode>General</c:formatCode>
                <c:ptCount val="1"/>
                <c:pt idx="0">
                  <c:v>50</c:v>
                </c:pt>
              </c:numCache>
            </c:numRef>
          </c:yVal>
          <c:bubbleSize>
            <c:numLit>
              <c:formatCode>General</c:formatCode>
              <c:ptCount val="1"/>
              <c:pt idx="0">
                <c:v>1</c:v>
              </c:pt>
            </c:numLit>
          </c:bubbleSize>
          <c:bubble3D val="1"/>
        </c:ser>
        <c:bubbleScale val="100"/>
        <c:axId val="67101056"/>
        <c:axId val="67102592"/>
      </c:bubbleChart>
      <c:valAx>
        <c:axId val="67101056"/>
        <c:scaling>
          <c:orientation val="minMax"/>
        </c:scaling>
        <c:axPos val="b"/>
        <c:tickLblPos val="nextTo"/>
        <c:crossAx val="67102592"/>
        <c:crosses val="autoZero"/>
        <c:crossBetween val="midCat"/>
      </c:valAx>
      <c:valAx>
        <c:axId val="67102592"/>
        <c:scaling>
          <c:orientation val="minMax"/>
        </c:scaling>
        <c:axPos val="l"/>
        <c:majorGridlines/>
        <c:numFmt formatCode="General" sourceLinked="1"/>
        <c:tickLblPos val="nextTo"/>
        <c:crossAx val="67101056"/>
        <c:crosses val="autoZero"/>
        <c:crossBetween val="midCat"/>
      </c:valAx>
    </c:plotArea>
    <c:legend>
      <c:legendPos val="r"/>
      <c:layout/>
    </c:legend>
    <c:plotVisOnly val="1"/>
  </c:chart>
  <c:spPr>
    <a:solidFill>
      <a:schemeClr val="bg1"/>
    </a:solidFill>
  </c:spPr>
  <c:externalData r:id="rId1"/>
</c:chartSpace>
</file>

<file path=ppt/charts/chart5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perspective val="30"/>
    </c:view3D>
    <c:plotArea>
      <c:layout/>
      <c:area3DChart>
        <c:grouping val="standard"/>
        <c:ser>
          <c:idx val="0"/>
          <c:order val="0"/>
          <c:tx>
            <c:strRef>
              <c:f>Лист1!$C$8</c:f>
              <c:strCache>
                <c:ptCount val="1"/>
                <c:pt idx="0">
                  <c:v>%</c:v>
                </c:pt>
              </c:strCache>
            </c:strRef>
          </c:tx>
          <c:cat>
            <c:strRef>
              <c:f>Лист1!$B$9:$B$12</c:f>
              <c:strCache>
                <c:ptCount val="4"/>
                <c:pt idx="0">
                  <c:v>экологический </c:v>
                </c:pt>
                <c:pt idx="1">
                  <c:v>биологический </c:v>
                </c:pt>
                <c:pt idx="2">
                  <c:v>здравоохранение </c:v>
                </c:pt>
                <c:pt idx="3">
                  <c:v>образ жизни </c:v>
                </c:pt>
              </c:strCache>
            </c:strRef>
          </c:cat>
          <c:val>
            <c:numRef>
              <c:f>Лист1!$C$9:$C$12</c:f>
              <c:numCache>
                <c:formatCode>General</c:formatCode>
                <c:ptCount val="4"/>
                <c:pt idx="0">
                  <c:v>17</c:v>
                </c:pt>
                <c:pt idx="1">
                  <c:v>23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</c:ser>
        <c:axId val="67126784"/>
        <c:axId val="67128320"/>
        <c:axId val="67055104"/>
      </c:area3DChart>
      <c:catAx>
        <c:axId val="67126784"/>
        <c:scaling>
          <c:orientation val="minMax"/>
        </c:scaling>
        <c:axPos val="b"/>
        <c:tickLblPos val="nextTo"/>
        <c:crossAx val="67128320"/>
        <c:crosses val="autoZero"/>
        <c:auto val="1"/>
        <c:lblAlgn val="ctr"/>
        <c:lblOffset val="100"/>
      </c:catAx>
      <c:valAx>
        <c:axId val="67128320"/>
        <c:scaling>
          <c:orientation val="minMax"/>
        </c:scaling>
        <c:axPos val="l"/>
        <c:majorGridlines/>
        <c:numFmt formatCode="General" sourceLinked="1"/>
        <c:tickLblPos val="nextTo"/>
        <c:crossAx val="67126784"/>
        <c:crosses val="autoZero"/>
        <c:crossBetween val="midCat"/>
      </c:valAx>
      <c:serAx>
        <c:axId val="67055104"/>
        <c:scaling>
          <c:orientation val="minMax"/>
        </c:scaling>
        <c:axPos val="b"/>
        <c:tickLblPos val="nextTo"/>
        <c:crossAx val="67128320"/>
        <c:crosses val="autoZero"/>
      </c:serAx>
    </c:plotArea>
    <c:legend>
      <c:legendPos val="r"/>
      <c:layout>
        <c:manualLayout>
          <c:xMode val="edge"/>
          <c:yMode val="edge"/>
          <c:x val="0.87495800530813073"/>
          <c:y val="0.57737815412288862"/>
          <c:w val="0.10726424179983673"/>
          <c:h val="0.13394735030930302"/>
        </c:manualLayout>
      </c:layout>
    </c:legend>
    <c:plotVisOnly val="1"/>
  </c:chart>
  <c:spPr>
    <a:solidFill>
      <a:schemeClr val="bg1"/>
    </a:solidFill>
  </c:spPr>
  <c:externalData r:id="rId1"/>
</c:chartSpace>
</file>

<file path=ppt/charts/chart5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pieChart>
        <c:varyColors val="1"/>
        <c:ser>
          <c:idx val="0"/>
          <c:order val="0"/>
          <c:tx>
            <c:strRef>
              <c:f>Лист1!$C$8</c:f>
              <c:strCache>
                <c:ptCount val="1"/>
                <c:pt idx="0">
                  <c:v>%</c:v>
                </c:pt>
              </c:strCache>
            </c:strRef>
          </c:tx>
          <c:cat>
            <c:strRef>
              <c:f>Лист1!$B$9:$B$12</c:f>
              <c:strCache>
                <c:ptCount val="4"/>
                <c:pt idx="0">
                  <c:v>экологический </c:v>
                </c:pt>
                <c:pt idx="1">
                  <c:v>биологический </c:v>
                </c:pt>
                <c:pt idx="2">
                  <c:v>здравоохранение </c:v>
                </c:pt>
                <c:pt idx="3">
                  <c:v>образ жизни </c:v>
                </c:pt>
              </c:strCache>
            </c:strRef>
          </c:cat>
          <c:val>
            <c:numRef>
              <c:f>Лист1!$C$9:$C$12</c:f>
              <c:numCache>
                <c:formatCode>General</c:formatCode>
                <c:ptCount val="4"/>
                <c:pt idx="0">
                  <c:v>17</c:v>
                </c:pt>
                <c:pt idx="1">
                  <c:v>23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</c:ser>
        <c:firstSliceAng val="0"/>
      </c:pieChart>
    </c:plotArea>
    <c:legend>
      <c:legendPos val="r"/>
      <c:layout/>
    </c:legend>
    <c:plotVisOnly val="1"/>
  </c:chart>
  <c:spPr>
    <a:solidFill>
      <a:schemeClr val="bg1"/>
    </a:solidFill>
  </c:spPr>
  <c:externalData r:id="rId1"/>
</c:chartSpace>
</file>

<file path=ppt/charts/chart5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pieChart>
        <c:varyColors val="1"/>
        <c:ser>
          <c:idx val="0"/>
          <c:order val="0"/>
          <c:tx>
            <c:strRef>
              <c:f>Лист1!$C$8</c:f>
              <c:strCache>
                <c:ptCount val="1"/>
                <c:pt idx="0">
                  <c:v>%</c:v>
                </c:pt>
              </c:strCache>
            </c:strRef>
          </c:tx>
          <c:explosion val="25"/>
          <c:cat>
            <c:strRef>
              <c:f>Лист1!$B$9:$B$12</c:f>
              <c:strCache>
                <c:ptCount val="4"/>
                <c:pt idx="0">
                  <c:v>экологический </c:v>
                </c:pt>
                <c:pt idx="1">
                  <c:v>биологический </c:v>
                </c:pt>
                <c:pt idx="2">
                  <c:v>здравоохранение </c:v>
                </c:pt>
                <c:pt idx="3">
                  <c:v>образ жизни </c:v>
                </c:pt>
              </c:strCache>
            </c:strRef>
          </c:cat>
          <c:val>
            <c:numRef>
              <c:f>Лист1!$C$9:$C$12</c:f>
              <c:numCache>
                <c:formatCode>General</c:formatCode>
                <c:ptCount val="4"/>
                <c:pt idx="0">
                  <c:v>17</c:v>
                </c:pt>
                <c:pt idx="1">
                  <c:v>23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</c:ser>
        <c:firstSliceAng val="0"/>
      </c:pieChart>
    </c:plotArea>
    <c:legend>
      <c:legendPos val="r"/>
      <c:layout/>
    </c:legend>
    <c:plotVisOnly val="1"/>
  </c:chart>
  <c:spPr>
    <a:solidFill>
      <a:schemeClr val="bg1"/>
    </a:solidFill>
  </c:spPr>
  <c:externalData r:id="rId1"/>
</c:chartSpace>
</file>

<file path=ppt/charts/chart5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2.2222066687197291E-2"/>
          <c:y val="0"/>
          <c:w val="0.82722570620678182"/>
          <c:h val="1"/>
        </c:manualLayout>
      </c:layout>
      <c:pie3DChart>
        <c:varyColors val="1"/>
        <c:ser>
          <c:idx val="0"/>
          <c:order val="0"/>
          <c:tx>
            <c:strRef>
              <c:f>Лист1!$C$8</c:f>
              <c:strCache>
                <c:ptCount val="1"/>
                <c:pt idx="0">
                  <c:v>%</c:v>
                </c:pt>
              </c:strCache>
            </c:strRef>
          </c:tx>
          <c:explosion val="25"/>
          <c:cat>
            <c:strRef>
              <c:f>Лист1!$B$9:$B$12</c:f>
              <c:strCache>
                <c:ptCount val="4"/>
                <c:pt idx="0">
                  <c:v>экологический </c:v>
                </c:pt>
                <c:pt idx="1">
                  <c:v>биологический </c:v>
                </c:pt>
                <c:pt idx="2">
                  <c:v>здравоохранение </c:v>
                </c:pt>
                <c:pt idx="3">
                  <c:v>образ жизни </c:v>
                </c:pt>
              </c:strCache>
            </c:strRef>
          </c:cat>
          <c:val>
            <c:numRef>
              <c:f>Лист1!$C$9:$C$12</c:f>
              <c:numCache>
                <c:formatCode>General</c:formatCode>
                <c:ptCount val="4"/>
                <c:pt idx="0">
                  <c:v>17</c:v>
                </c:pt>
                <c:pt idx="1">
                  <c:v>23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8450033595565386"/>
          <c:y val="0.25086744799686489"/>
          <c:w val="0.12833016041882472"/>
          <c:h val="0.67034701419412857"/>
        </c:manualLayout>
      </c:layout>
    </c:legend>
    <c:plotVisOnly val="1"/>
  </c:chart>
  <c:spPr>
    <a:solidFill>
      <a:schemeClr val="bg1"/>
    </a:solidFill>
  </c:spPr>
  <c:externalData r:id="rId1"/>
</c:chartSpace>
</file>

<file path=ppt/charts/chart5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>
        <c:manualLayout>
          <c:layoutTarget val="inner"/>
          <c:xMode val="edge"/>
          <c:yMode val="edge"/>
          <c:x val="0.12038561871515592"/>
          <c:y val="6.5645070075534856E-2"/>
          <c:w val="0.71710728104027832"/>
          <c:h val="0.46637046244813635"/>
        </c:manualLayout>
      </c:layout>
      <c:barChart>
        <c:barDir val="col"/>
        <c:grouping val="stacked"/>
        <c:ser>
          <c:idx val="0"/>
          <c:order val="0"/>
          <c:tx>
            <c:strRef>
              <c:f>Лист1!$C$8</c:f>
              <c:strCache>
                <c:ptCount val="1"/>
                <c:pt idx="0">
                  <c:v>%</c:v>
                </c:pt>
              </c:strCache>
            </c:strRef>
          </c:tx>
          <c:cat>
            <c:strRef>
              <c:f>Лист1!$B$9:$B$12</c:f>
              <c:strCache>
                <c:ptCount val="4"/>
                <c:pt idx="0">
                  <c:v>экологический </c:v>
                </c:pt>
                <c:pt idx="1">
                  <c:v>биологический </c:v>
                </c:pt>
                <c:pt idx="2">
                  <c:v>здравоохранение </c:v>
                </c:pt>
                <c:pt idx="3">
                  <c:v>образ жизни </c:v>
                </c:pt>
              </c:strCache>
            </c:strRef>
          </c:cat>
          <c:val>
            <c:numRef>
              <c:f>Лист1!$C$9:$C$12</c:f>
              <c:numCache>
                <c:formatCode>General</c:formatCode>
                <c:ptCount val="4"/>
                <c:pt idx="0">
                  <c:v>17</c:v>
                </c:pt>
                <c:pt idx="1">
                  <c:v>23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</c:ser>
        <c:overlap val="100"/>
        <c:axId val="67209088"/>
        <c:axId val="67210624"/>
      </c:barChart>
      <c:catAx>
        <c:axId val="67209088"/>
        <c:scaling>
          <c:orientation val="minMax"/>
        </c:scaling>
        <c:axPos val="b"/>
        <c:tickLblPos val="nextTo"/>
        <c:crossAx val="67210624"/>
        <c:crosses val="autoZero"/>
        <c:auto val="1"/>
        <c:lblAlgn val="ctr"/>
        <c:lblOffset val="100"/>
      </c:catAx>
      <c:valAx>
        <c:axId val="67210624"/>
        <c:scaling>
          <c:orientation val="minMax"/>
        </c:scaling>
        <c:axPos val="l"/>
        <c:majorGridlines/>
        <c:numFmt formatCode="General" sourceLinked="1"/>
        <c:tickLblPos val="nextTo"/>
        <c:crossAx val="67209088"/>
        <c:crosses val="autoZero"/>
        <c:crossBetween val="between"/>
      </c:valAx>
    </c:plotArea>
    <c:legend>
      <c:legendPos val="r"/>
      <c:layout/>
    </c:legend>
    <c:plotVisOnly val="1"/>
  </c:chart>
  <c:spPr>
    <a:solidFill>
      <a:schemeClr val="bg1"/>
    </a:solidFill>
  </c:spPr>
  <c:externalData r:id="rId1"/>
</c:chartSpace>
</file>

<file path=ppt/charts/chart5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rAngAx val="1"/>
    </c:view3D>
    <c:plotArea>
      <c:layout>
        <c:manualLayout>
          <c:layoutTarget val="inner"/>
          <c:xMode val="edge"/>
          <c:yMode val="edge"/>
          <c:x val="0.43640822334830998"/>
          <c:y val="0.12763821425571817"/>
          <c:w val="0.51181384300960853"/>
          <c:h val="0.71969137573840414"/>
        </c:manualLayout>
      </c:layout>
      <c:bar3DChart>
        <c:barDir val="bar"/>
        <c:grouping val="clustered"/>
        <c:ser>
          <c:idx val="0"/>
          <c:order val="0"/>
          <c:tx>
            <c:strRef>
              <c:f>Лист1!$C$8</c:f>
              <c:strCache>
                <c:ptCount val="1"/>
                <c:pt idx="0">
                  <c:v>%</c:v>
                </c:pt>
              </c:strCache>
            </c:strRef>
          </c:tx>
          <c:cat>
            <c:strRef>
              <c:f>Лист1!$B$9:$B$12</c:f>
              <c:strCache>
                <c:ptCount val="4"/>
                <c:pt idx="0">
                  <c:v>экологический </c:v>
                </c:pt>
                <c:pt idx="1">
                  <c:v>биологический </c:v>
                </c:pt>
                <c:pt idx="2">
                  <c:v>здравоохранение </c:v>
                </c:pt>
                <c:pt idx="3">
                  <c:v>образ жизни </c:v>
                </c:pt>
              </c:strCache>
            </c:strRef>
          </c:cat>
          <c:val>
            <c:numRef>
              <c:f>Лист1!$C$9:$C$12</c:f>
              <c:numCache>
                <c:formatCode>General</c:formatCode>
                <c:ptCount val="4"/>
                <c:pt idx="0">
                  <c:v>17</c:v>
                </c:pt>
                <c:pt idx="1">
                  <c:v>23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</c:ser>
        <c:shape val="cone"/>
        <c:axId val="67252992"/>
        <c:axId val="67254528"/>
        <c:axId val="0"/>
      </c:bar3DChart>
      <c:catAx>
        <c:axId val="67252992"/>
        <c:scaling>
          <c:orientation val="minMax"/>
        </c:scaling>
        <c:axPos val="l"/>
        <c:tickLblPos val="nextTo"/>
        <c:crossAx val="67254528"/>
        <c:crosses val="autoZero"/>
        <c:auto val="1"/>
        <c:lblAlgn val="ctr"/>
        <c:lblOffset val="100"/>
      </c:catAx>
      <c:valAx>
        <c:axId val="67254528"/>
        <c:scaling>
          <c:orientation val="minMax"/>
        </c:scaling>
        <c:axPos val="b"/>
        <c:majorGridlines/>
        <c:numFmt formatCode="General" sourceLinked="1"/>
        <c:tickLblPos val="nextTo"/>
        <c:crossAx val="67252992"/>
        <c:crosses val="autoZero"/>
        <c:crossBetween val="between"/>
      </c:valAx>
    </c:plotArea>
    <c:legend>
      <c:legendPos val="r"/>
      <c:layout/>
    </c:legend>
    <c:plotVisOnly val="1"/>
  </c:chart>
  <c:spPr>
    <a:solidFill>
      <a:schemeClr val="bg1"/>
    </a:solidFill>
  </c:spPr>
  <c:externalData r:id="rId1"/>
</c:chartSpace>
</file>

<file path=ppt/charts/chart5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barChart>
        <c:barDir val="col"/>
        <c:grouping val="stacked"/>
        <c:ser>
          <c:idx val="0"/>
          <c:order val="0"/>
          <c:tx>
            <c:strRef>
              <c:f>Лист1!$C$8</c:f>
              <c:strCache>
                <c:ptCount val="1"/>
                <c:pt idx="0">
                  <c:v>%</c:v>
                </c:pt>
              </c:strCache>
            </c:strRef>
          </c:tx>
          <c:cat>
            <c:strRef>
              <c:f>Лист1!$B$9:$B$12</c:f>
              <c:strCache>
                <c:ptCount val="4"/>
                <c:pt idx="0">
                  <c:v>экологический </c:v>
                </c:pt>
                <c:pt idx="1">
                  <c:v>биологический </c:v>
                </c:pt>
                <c:pt idx="2">
                  <c:v>здравоохранение </c:v>
                </c:pt>
                <c:pt idx="3">
                  <c:v>образ жизни </c:v>
                </c:pt>
              </c:strCache>
            </c:strRef>
          </c:cat>
          <c:val>
            <c:numRef>
              <c:f>Лист1!$C$9:$C$12</c:f>
              <c:numCache>
                <c:formatCode>General</c:formatCode>
                <c:ptCount val="4"/>
                <c:pt idx="0">
                  <c:v>17</c:v>
                </c:pt>
                <c:pt idx="1">
                  <c:v>23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</c:ser>
        <c:overlap val="100"/>
        <c:axId val="67287296"/>
        <c:axId val="67293184"/>
      </c:barChart>
      <c:catAx>
        <c:axId val="67287296"/>
        <c:scaling>
          <c:orientation val="minMax"/>
        </c:scaling>
        <c:axPos val="b"/>
        <c:tickLblPos val="nextTo"/>
        <c:crossAx val="67293184"/>
        <c:crosses val="autoZero"/>
        <c:auto val="1"/>
        <c:lblAlgn val="ctr"/>
        <c:lblOffset val="100"/>
      </c:catAx>
      <c:valAx>
        <c:axId val="67293184"/>
        <c:scaling>
          <c:orientation val="minMax"/>
        </c:scaling>
        <c:axPos val="l"/>
        <c:majorGridlines/>
        <c:numFmt formatCode="General" sourceLinked="1"/>
        <c:tickLblPos val="nextTo"/>
        <c:crossAx val="67287296"/>
        <c:crosses val="autoZero"/>
        <c:crossBetween val="between"/>
      </c:valAx>
    </c:plotArea>
    <c:legend>
      <c:legendPos val="r"/>
      <c:layout/>
    </c:legend>
    <c:plotVisOnly val="1"/>
  </c:chart>
  <c:spPr>
    <a:solidFill>
      <a:schemeClr val="bg1"/>
    </a:solidFill>
  </c:spPr>
  <c:externalData r:id="rId1"/>
  <c:userShapes r:id="rId2"/>
</c:chartSpace>
</file>

<file path=ppt/charts/chart5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lineChart>
        <c:grouping val="standard"/>
        <c:ser>
          <c:idx val="0"/>
          <c:order val="0"/>
          <c:marker>
            <c:symbol val="none"/>
          </c:marker>
          <c:cat>
            <c:strRef>
              <c:f>Лист1!$B$9:$B$12</c:f>
              <c:strCache>
                <c:ptCount val="4"/>
                <c:pt idx="0">
                  <c:v>экологический </c:v>
                </c:pt>
                <c:pt idx="1">
                  <c:v>биологический </c:v>
                </c:pt>
                <c:pt idx="2">
                  <c:v>здравоохранение </c:v>
                </c:pt>
                <c:pt idx="3">
                  <c:v>образ жизни </c:v>
                </c:pt>
              </c:strCache>
            </c:strRef>
          </c:cat>
          <c:val>
            <c:numRef>
              <c:f>Лист1!$C$9:$C$12</c:f>
              <c:numCache>
                <c:formatCode>General</c:formatCode>
                <c:ptCount val="4"/>
                <c:pt idx="0">
                  <c:v>17</c:v>
                </c:pt>
                <c:pt idx="1">
                  <c:v>23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</c:ser>
        <c:marker val="1"/>
        <c:axId val="67302528"/>
        <c:axId val="67304064"/>
      </c:lineChart>
      <c:catAx>
        <c:axId val="67302528"/>
        <c:scaling>
          <c:orientation val="minMax"/>
        </c:scaling>
        <c:axPos val="b"/>
        <c:tickLblPos val="nextTo"/>
        <c:crossAx val="67304064"/>
        <c:crosses val="autoZero"/>
        <c:auto val="1"/>
        <c:lblAlgn val="ctr"/>
        <c:lblOffset val="100"/>
      </c:catAx>
      <c:valAx>
        <c:axId val="67304064"/>
        <c:scaling>
          <c:orientation val="minMax"/>
        </c:scaling>
        <c:axPos val="l"/>
        <c:majorGridlines/>
        <c:numFmt formatCode="General" sourceLinked="1"/>
        <c:tickLblPos val="nextTo"/>
        <c:crossAx val="67302528"/>
        <c:crosses val="autoZero"/>
        <c:crossBetween val="between"/>
      </c:valAx>
    </c:plotArea>
    <c:legend>
      <c:legendPos val="r"/>
      <c:layout/>
    </c:legend>
    <c:plotVisOnly val="1"/>
  </c:chart>
  <c:spPr>
    <a:solidFill>
      <a:schemeClr val="bg1"/>
    </a:solidFill>
  </c:spPr>
  <c:externalData r:id="rId1"/>
</c:chartSpace>
</file>

<file path=ppt/charts/chart5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perspective val="30"/>
    </c:view3D>
    <c:plotArea>
      <c:layout>
        <c:manualLayout>
          <c:layoutTarget val="inner"/>
          <c:xMode val="edge"/>
          <c:yMode val="edge"/>
          <c:x val="0.15105925204235363"/>
          <c:y val="6.5645070075534856E-2"/>
          <c:w val="0.5230275682697525"/>
          <c:h val="0.48293886098559352"/>
        </c:manualLayout>
      </c:layout>
      <c:bar3DChart>
        <c:barDir val="col"/>
        <c:grouping val="standard"/>
        <c:ser>
          <c:idx val="0"/>
          <c:order val="0"/>
          <c:tx>
            <c:strRef>
              <c:f>Лист1!$C$8</c:f>
              <c:strCache>
                <c:ptCount val="1"/>
                <c:pt idx="0">
                  <c:v>%</c:v>
                </c:pt>
              </c:strCache>
            </c:strRef>
          </c:tx>
          <c:cat>
            <c:strRef>
              <c:f>Лист1!$B$9:$B$12</c:f>
              <c:strCache>
                <c:ptCount val="4"/>
                <c:pt idx="0">
                  <c:v>экологический </c:v>
                </c:pt>
                <c:pt idx="1">
                  <c:v>биологический </c:v>
                </c:pt>
                <c:pt idx="2">
                  <c:v>здравоохранение </c:v>
                </c:pt>
                <c:pt idx="3">
                  <c:v>образ жизни </c:v>
                </c:pt>
              </c:strCache>
            </c:strRef>
          </c:cat>
          <c:val>
            <c:numRef>
              <c:f>Лист1!$C$9:$C$12</c:f>
              <c:numCache>
                <c:formatCode>General</c:formatCode>
                <c:ptCount val="4"/>
                <c:pt idx="0">
                  <c:v>17</c:v>
                </c:pt>
                <c:pt idx="1">
                  <c:v>23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</c:ser>
        <c:shape val="pyramid"/>
        <c:axId val="67449216"/>
        <c:axId val="67450752"/>
        <c:axId val="67305920"/>
      </c:bar3DChart>
      <c:catAx>
        <c:axId val="67449216"/>
        <c:scaling>
          <c:orientation val="minMax"/>
        </c:scaling>
        <c:axPos val="b"/>
        <c:tickLblPos val="nextTo"/>
        <c:crossAx val="67450752"/>
        <c:crosses val="autoZero"/>
        <c:auto val="1"/>
        <c:lblAlgn val="ctr"/>
        <c:lblOffset val="100"/>
      </c:catAx>
      <c:valAx>
        <c:axId val="67450752"/>
        <c:scaling>
          <c:orientation val="minMax"/>
        </c:scaling>
        <c:axPos val="l"/>
        <c:majorGridlines/>
        <c:numFmt formatCode="General" sourceLinked="1"/>
        <c:tickLblPos val="nextTo"/>
        <c:crossAx val="67449216"/>
        <c:crosses val="autoZero"/>
        <c:crossBetween val="between"/>
      </c:valAx>
      <c:serAx>
        <c:axId val="67305920"/>
        <c:scaling>
          <c:orientation val="minMax"/>
        </c:scaling>
        <c:axPos val="b"/>
        <c:tickLblPos val="nextTo"/>
        <c:crossAx val="67450752"/>
        <c:crosses val="autoZero"/>
      </c:serAx>
    </c:plotArea>
    <c:legend>
      <c:legendPos val="r"/>
      <c:layout/>
    </c:legend>
    <c:plotVisOnly val="1"/>
  </c:chart>
  <c:spPr>
    <a:solidFill>
      <a:schemeClr val="bg1"/>
    </a:solidFill>
  </c:sp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0.10770974246255495"/>
          <c:y val="8.7441214926270938E-2"/>
          <c:w val="0.46808525213175006"/>
          <c:h val="0.85252925975234051"/>
        </c:manualLayout>
      </c:layout>
      <c:bubbleChart>
        <c:ser>
          <c:idx val="0"/>
          <c:order val="0"/>
          <c:tx>
            <c:strRef>
              <c:f>Лист1!$B$8</c:f>
              <c:strCache>
                <c:ptCount val="1"/>
                <c:pt idx="0">
                  <c:v>факторы</c:v>
                </c:pt>
              </c:strCache>
            </c:strRef>
          </c:tx>
          <c:yVal>
            <c:numRef>
              <c:f>Лист1!$C$8</c:f>
              <c:numCache>
                <c:formatCode>General</c:formatCode>
                <c:ptCount val="1"/>
                <c:pt idx="0">
                  <c:v>0</c:v>
                </c:pt>
              </c:numCache>
            </c:numRef>
          </c:yVal>
          <c:bubbleSize>
            <c:numRef>
              <c:f>Лист1!$C$9</c:f>
              <c:numCache>
                <c:formatCode>General</c:formatCode>
                <c:ptCount val="1"/>
                <c:pt idx="0">
                  <c:v>17</c:v>
                </c:pt>
              </c:numCache>
            </c:numRef>
          </c:bubbleSize>
          <c:bubble3D val="1"/>
        </c:ser>
        <c:ser>
          <c:idx val="1"/>
          <c:order val="1"/>
          <c:tx>
            <c:strRef>
              <c:f>Лист1!$B$10</c:f>
              <c:strCache>
                <c:ptCount val="1"/>
                <c:pt idx="0">
                  <c:v>биологический </c:v>
                </c:pt>
              </c:strCache>
            </c:strRef>
          </c:tx>
          <c:spPr>
            <a:ln w="25400">
              <a:noFill/>
            </a:ln>
          </c:spPr>
          <c:yVal>
            <c:numRef>
              <c:f>Лист1!$C$10</c:f>
              <c:numCache>
                <c:formatCode>General</c:formatCode>
                <c:ptCount val="1"/>
                <c:pt idx="0">
                  <c:v>23</c:v>
                </c:pt>
              </c:numCache>
            </c:numRef>
          </c:yVal>
          <c:bubbleSize>
            <c:numRef>
              <c:f>Лист1!$C$11</c:f>
              <c:numCache>
                <c:formatCode>General</c:formatCode>
                <c:ptCount val="1"/>
                <c:pt idx="0">
                  <c:v>10</c:v>
                </c:pt>
              </c:numCache>
            </c:numRef>
          </c:bubbleSize>
          <c:bubble3D val="1"/>
        </c:ser>
        <c:ser>
          <c:idx val="2"/>
          <c:order val="2"/>
          <c:tx>
            <c:strRef>
              <c:f>Лист1!$B$12</c:f>
              <c:strCache>
                <c:ptCount val="1"/>
                <c:pt idx="0">
                  <c:v>образ жизни </c:v>
                </c:pt>
              </c:strCache>
            </c:strRef>
          </c:tx>
          <c:spPr>
            <a:ln w="25400">
              <a:noFill/>
            </a:ln>
          </c:spPr>
          <c:yVal>
            <c:numRef>
              <c:f>Лист1!$C$12</c:f>
              <c:numCache>
                <c:formatCode>General</c:formatCode>
                <c:ptCount val="1"/>
                <c:pt idx="0">
                  <c:v>50</c:v>
                </c:pt>
              </c:numCache>
            </c:numRef>
          </c:yVal>
          <c:bubbleSize>
            <c:numLit>
              <c:formatCode>General</c:formatCode>
              <c:ptCount val="1"/>
              <c:pt idx="0">
                <c:v>1</c:v>
              </c:pt>
            </c:numLit>
          </c:bubbleSize>
          <c:bubble3D val="1"/>
        </c:ser>
        <c:bubbleScale val="100"/>
        <c:axId val="58069376"/>
        <c:axId val="58070912"/>
      </c:bubbleChart>
      <c:valAx>
        <c:axId val="58069376"/>
        <c:scaling>
          <c:orientation val="minMax"/>
        </c:scaling>
        <c:axPos val="b"/>
        <c:tickLblPos val="nextTo"/>
        <c:crossAx val="58070912"/>
        <c:crosses val="autoZero"/>
        <c:crossBetween val="midCat"/>
      </c:valAx>
      <c:valAx>
        <c:axId val="58070912"/>
        <c:scaling>
          <c:orientation val="minMax"/>
        </c:scaling>
        <c:axPos val="l"/>
        <c:majorGridlines/>
        <c:numFmt formatCode="General" sourceLinked="1"/>
        <c:tickLblPos val="nextTo"/>
        <c:crossAx val="58069376"/>
        <c:crosses val="autoZero"/>
        <c:crossBetween val="midCat"/>
      </c:valAx>
    </c:plotArea>
    <c:legend>
      <c:legendPos val="r"/>
      <c:layout/>
    </c:legend>
    <c:plotVisOnly val="1"/>
  </c:chart>
  <c:spPr>
    <a:solidFill>
      <a:schemeClr val="bg1"/>
    </a:solidFill>
  </c:spPr>
  <c:externalData r:id="rId1"/>
</c:chartSpace>
</file>

<file path=ppt/charts/chart6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0.10770974246255512"/>
          <c:y val="8.7441214926270813E-2"/>
          <c:w val="0.46808525213175006"/>
          <c:h val="0.85252925975234051"/>
        </c:manualLayout>
      </c:layout>
      <c:bubbleChart>
        <c:ser>
          <c:idx val="0"/>
          <c:order val="0"/>
          <c:tx>
            <c:strRef>
              <c:f>Лист1!$B$8</c:f>
              <c:strCache>
                <c:ptCount val="1"/>
                <c:pt idx="0">
                  <c:v>факторы</c:v>
                </c:pt>
              </c:strCache>
            </c:strRef>
          </c:tx>
          <c:yVal>
            <c:numRef>
              <c:f>Лист1!$C$8</c:f>
              <c:numCache>
                <c:formatCode>General</c:formatCode>
                <c:ptCount val="1"/>
                <c:pt idx="0">
                  <c:v>0</c:v>
                </c:pt>
              </c:numCache>
            </c:numRef>
          </c:yVal>
          <c:bubbleSize>
            <c:numRef>
              <c:f>Лист1!$C$9</c:f>
              <c:numCache>
                <c:formatCode>General</c:formatCode>
                <c:ptCount val="1"/>
                <c:pt idx="0">
                  <c:v>17</c:v>
                </c:pt>
              </c:numCache>
            </c:numRef>
          </c:bubbleSize>
          <c:bubble3D val="1"/>
        </c:ser>
        <c:ser>
          <c:idx val="1"/>
          <c:order val="1"/>
          <c:tx>
            <c:strRef>
              <c:f>Лист1!$B$10</c:f>
              <c:strCache>
                <c:ptCount val="1"/>
                <c:pt idx="0">
                  <c:v>биологический </c:v>
                </c:pt>
              </c:strCache>
            </c:strRef>
          </c:tx>
          <c:spPr>
            <a:ln w="25400">
              <a:noFill/>
            </a:ln>
          </c:spPr>
          <c:yVal>
            <c:numRef>
              <c:f>Лист1!$C$10</c:f>
              <c:numCache>
                <c:formatCode>General</c:formatCode>
                <c:ptCount val="1"/>
                <c:pt idx="0">
                  <c:v>23</c:v>
                </c:pt>
              </c:numCache>
            </c:numRef>
          </c:yVal>
          <c:bubbleSize>
            <c:numRef>
              <c:f>Лист1!$C$11</c:f>
              <c:numCache>
                <c:formatCode>General</c:formatCode>
                <c:ptCount val="1"/>
                <c:pt idx="0">
                  <c:v>10</c:v>
                </c:pt>
              </c:numCache>
            </c:numRef>
          </c:bubbleSize>
          <c:bubble3D val="1"/>
        </c:ser>
        <c:ser>
          <c:idx val="2"/>
          <c:order val="2"/>
          <c:tx>
            <c:strRef>
              <c:f>Лист1!$B$12</c:f>
              <c:strCache>
                <c:ptCount val="1"/>
                <c:pt idx="0">
                  <c:v>образ жизни </c:v>
                </c:pt>
              </c:strCache>
            </c:strRef>
          </c:tx>
          <c:spPr>
            <a:ln w="25400">
              <a:noFill/>
            </a:ln>
          </c:spPr>
          <c:yVal>
            <c:numRef>
              <c:f>Лист1!$C$12</c:f>
              <c:numCache>
                <c:formatCode>General</c:formatCode>
                <c:ptCount val="1"/>
                <c:pt idx="0">
                  <c:v>50</c:v>
                </c:pt>
              </c:numCache>
            </c:numRef>
          </c:yVal>
          <c:bubbleSize>
            <c:numLit>
              <c:formatCode>General</c:formatCode>
              <c:ptCount val="1"/>
              <c:pt idx="0">
                <c:v>1</c:v>
              </c:pt>
            </c:numLit>
          </c:bubbleSize>
          <c:bubble3D val="1"/>
        </c:ser>
        <c:bubbleScale val="100"/>
        <c:axId val="67474176"/>
        <c:axId val="67475712"/>
      </c:bubbleChart>
      <c:valAx>
        <c:axId val="67474176"/>
        <c:scaling>
          <c:orientation val="minMax"/>
        </c:scaling>
        <c:axPos val="b"/>
        <c:tickLblPos val="nextTo"/>
        <c:crossAx val="67475712"/>
        <c:crosses val="autoZero"/>
        <c:crossBetween val="midCat"/>
      </c:valAx>
      <c:valAx>
        <c:axId val="67475712"/>
        <c:scaling>
          <c:orientation val="minMax"/>
        </c:scaling>
        <c:axPos val="l"/>
        <c:majorGridlines/>
        <c:numFmt formatCode="General" sourceLinked="1"/>
        <c:tickLblPos val="nextTo"/>
        <c:crossAx val="67474176"/>
        <c:crosses val="autoZero"/>
        <c:crossBetween val="midCat"/>
      </c:valAx>
    </c:plotArea>
    <c:legend>
      <c:legendPos val="r"/>
      <c:layout/>
    </c:legend>
    <c:plotVisOnly val="1"/>
  </c:chart>
  <c:spPr>
    <a:solidFill>
      <a:schemeClr val="bg1"/>
    </a:solidFill>
  </c:spPr>
  <c:externalData r:id="rId1"/>
</c:chartSpace>
</file>

<file path=ppt/charts/chart6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perspective val="30"/>
    </c:view3D>
    <c:plotArea>
      <c:layout/>
      <c:area3DChart>
        <c:grouping val="standard"/>
        <c:ser>
          <c:idx val="0"/>
          <c:order val="0"/>
          <c:tx>
            <c:strRef>
              <c:f>Лист1!$C$8</c:f>
              <c:strCache>
                <c:ptCount val="1"/>
                <c:pt idx="0">
                  <c:v>%</c:v>
                </c:pt>
              </c:strCache>
            </c:strRef>
          </c:tx>
          <c:cat>
            <c:strRef>
              <c:f>Лист1!$B$9:$B$12</c:f>
              <c:strCache>
                <c:ptCount val="4"/>
                <c:pt idx="0">
                  <c:v>экологический </c:v>
                </c:pt>
                <c:pt idx="1">
                  <c:v>биологический </c:v>
                </c:pt>
                <c:pt idx="2">
                  <c:v>здравоохранение </c:v>
                </c:pt>
                <c:pt idx="3">
                  <c:v>образ жизни </c:v>
                </c:pt>
              </c:strCache>
            </c:strRef>
          </c:cat>
          <c:val>
            <c:numRef>
              <c:f>Лист1!$C$9:$C$12</c:f>
              <c:numCache>
                <c:formatCode>General</c:formatCode>
                <c:ptCount val="4"/>
                <c:pt idx="0">
                  <c:v>17</c:v>
                </c:pt>
                <c:pt idx="1">
                  <c:v>23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</c:ser>
        <c:axId val="67512192"/>
        <c:axId val="67513728"/>
        <c:axId val="67308160"/>
      </c:area3DChart>
      <c:catAx>
        <c:axId val="67512192"/>
        <c:scaling>
          <c:orientation val="minMax"/>
        </c:scaling>
        <c:axPos val="b"/>
        <c:tickLblPos val="nextTo"/>
        <c:crossAx val="67513728"/>
        <c:crosses val="autoZero"/>
        <c:auto val="1"/>
        <c:lblAlgn val="ctr"/>
        <c:lblOffset val="100"/>
      </c:catAx>
      <c:valAx>
        <c:axId val="67513728"/>
        <c:scaling>
          <c:orientation val="minMax"/>
        </c:scaling>
        <c:axPos val="l"/>
        <c:majorGridlines/>
        <c:numFmt formatCode="General" sourceLinked="1"/>
        <c:tickLblPos val="nextTo"/>
        <c:crossAx val="67512192"/>
        <c:crosses val="autoZero"/>
        <c:crossBetween val="midCat"/>
      </c:valAx>
      <c:serAx>
        <c:axId val="67308160"/>
        <c:scaling>
          <c:orientation val="minMax"/>
        </c:scaling>
        <c:axPos val="b"/>
        <c:tickLblPos val="nextTo"/>
        <c:crossAx val="67513728"/>
        <c:crosses val="autoZero"/>
      </c:serAx>
    </c:plotArea>
    <c:legend>
      <c:legendPos val="r"/>
      <c:layout>
        <c:manualLayout>
          <c:xMode val="edge"/>
          <c:yMode val="edge"/>
          <c:x val="0.87495800530813084"/>
          <c:y val="0.57737815412288862"/>
          <c:w val="0.10726424179983675"/>
          <c:h val="0.13394735030930308"/>
        </c:manualLayout>
      </c:layout>
    </c:legend>
    <c:plotVisOnly val="1"/>
  </c:chart>
  <c:spPr>
    <a:solidFill>
      <a:schemeClr val="bg1"/>
    </a:solidFill>
  </c:spPr>
  <c:externalData r:id="rId1"/>
</c:chartSpace>
</file>

<file path=ppt/charts/chart6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pieChart>
        <c:varyColors val="1"/>
        <c:ser>
          <c:idx val="0"/>
          <c:order val="0"/>
          <c:tx>
            <c:strRef>
              <c:f>Лист1!$C$8</c:f>
              <c:strCache>
                <c:ptCount val="1"/>
                <c:pt idx="0">
                  <c:v>%</c:v>
                </c:pt>
              </c:strCache>
            </c:strRef>
          </c:tx>
          <c:cat>
            <c:strRef>
              <c:f>Лист1!$B$9:$B$12</c:f>
              <c:strCache>
                <c:ptCount val="4"/>
                <c:pt idx="0">
                  <c:v>экологический </c:v>
                </c:pt>
                <c:pt idx="1">
                  <c:v>биологический </c:v>
                </c:pt>
                <c:pt idx="2">
                  <c:v>здравоохранение </c:v>
                </c:pt>
                <c:pt idx="3">
                  <c:v>образ жизни </c:v>
                </c:pt>
              </c:strCache>
            </c:strRef>
          </c:cat>
          <c:val>
            <c:numRef>
              <c:f>Лист1!$C$9:$C$12</c:f>
              <c:numCache>
                <c:formatCode>General</c:formatCode>
                <c:ptCount val="4"/>
                <c:pt idx="0">
                  <c:v>17</c:v>
                </c:pt>
                <c:pt idx="1">
                  <c:v>23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</c:ser>
        <c:firstSliceAng val="0"/>
      </c:pieChart>
    </c:plotArea>
    <c:legend>
      <c:legendPos val="r"/>
      <c:layout/>
    </c:legend>
    <c:plotVisOnly val="1"/>
  </c:chart>
  <c:spPr>
    <a:solidFill>
      <a:schemeClr val="bg1"/>
    </a:solidFill>
  </c:spPr>
  <c:externalData r:id="rId1"/>
</c:chartSpace>
</file>

<file path=ppt/charts/chart6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pieChart>
        <c:varyColors val="1"/>
        <c:ser>
          <c:idx val="0"/>
          <c:order val="0"/>
          <c:tx>
            <c:strRef>
              <c:f>Лист1!$C$8</c:f>
              <c:strCache>
                <c:ptCount val="1"/>
                <c:pt idx="0">
                  <c:v>%</c:v>
                </c:pt>
              </c:strCache>
            </c:strRef>
          </c:tx>
          <c:explosion val="25"/>
          <c:cat>
            <c:strRef>
              <c:f>Лист1!$B$9:$B$12</c:f>
              <c:strCache>
                <c:ptCount val="4"/>
                <c:pt idx="0">
                  <c:v>экологический </c:v>
                </c:pt>
                <c:pt idx="1">
                  <c:v>биологический </c:v>
                </c:pt>
                <c:pt idx="2">
                  <c:v>здравоохранение </c:v>
                </c:pt>
                <c:pt idx="3">
                  <c:v>образ жизни </c:v>
                </c:pt>
              </c:strCache>
            </c:strRef>
          </c:cat>
          <c:val>
            <c:numRef>
              <c:f>Лист1!$C$9:$C$12</c:f>
              <c:numCache>
                <c:formatCode>General</c:formatCode>
                <c:ptCount val="4"/>
                <c:pt idx="0">
                  <c:v>17</c:v>
                </c:pt>
                <c:pt idx="1">
                  <c:v>23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</c:ser>
        <c:firstSliceAng val="0"/>
      </c:pieChart>
    </c:plotArea>
    <c:legend>
      <c:legendPos val="r"/>
      <c:layout/>
    </c:legend>
    <c:plotVisOnly val="1"/>
  </c:chart>
  <c:spPr>
    <a:solidFill>
      <a:schemeClr val="bg1"/>
    </a:solidFill>
  </c:spPr>
  <c:externalData r:id="rId1"/>
</c:chartSpace>
</file>

<file path=ppt/charts/chart6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2.2222066687197291E-2"/>
          <c:y val="0"/>
          <c:w val="0.82722570620678193"/>
          <c:h val="1"/>
        </c:manualLayout>
      </c:layout>
      <c:pie3DChart>
        <c:varyColors val="1"/>
        <c:ser>
          <c:idx val="0"/>
          <c:order val="0"/>
          <c:tx>
            <c:strRef>
              <c:f>Лист1!$C$8</c:f>
              <c:strCache>
                <c:ptCount val="1"/>
                <c:pt idx="0">
                  <c:v>%</c:v>
                </c:pt>
              </c:strCache>
            </c:strRef>
          </c:tx>
          <c:explosion val="25"/>
          <c:cat>
            <c:strRef>
              <c:f>Лист1!$B$9:$B$12</c:f>
              <c:strCache>
                <c:ptCount val="4"/>
                <c:pt idx="0">
                  <c:v>экологический </c:v>
                </c:pt>
                <c:pt idx="1">
                  <c:v>биологический </c:v>
                </c:pt>
                <c:pt idx="2">
                  <c:v>здравоохранение </c:v>
                </c:pt>
                <c:pt idx="3">
                  <c:v>образ жизни </c:v>
                </c:pt>
              </c:strCache>
            </c:strRef>
          </c:cat>
          <c:val>
            <c:numRef>
              <c:f>Лист1!$C$9:$C$12</c:f>
              <c:numCache>
                <c:formatCode>General</c:formatCode>
                <c:ptCount val="4"/>
                <c:pt idx="0">
                  <c:v>17</c:v>
                </c:pt>
                <c:pt idx="1">
                  <c:v>23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8450033595565386"/>
          <c:y val="0.25086744799686495"/>
          <c:w val="0.12833016041882472"/>
          <c:h val="0.6703470141941289"/>
        </c:manualLayout>
      </c:layout>
    </c:legend>
    <c:plotVisOnly val="1"/>
  </c:chart>
  <c:spPr>
    <a:solidFill>
      <a:schemeClr val="bg1"/>
    </a:solidFill>
  </c:spPr>
  <c:externalData r:id="rId1"/>
</c:chartSpace>
</file>

<file path=ppt/charts/chart6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barChart>
        <c:barDir val="col"/>
        <c:grouping val="stacked"/>
        <c:ser>
          <c:idx val="0"/>
          <c:order val="0"/>
          <c:tx>
            <c:strRef>
              <c:f>Лист1!$C$8</c:f>
              <c:strCache>
                <c:ptCount val="1"/>
                <c:pt idx="0">
                  <c:v>%</c:v>
                </c:pt>
              </c:strCache>
            </c:strRef>
          </c:tx>
          <c:cat>
            <c:strRef>
              <c:f>Лист1!$B$9:$B$12</c:f>
              <c:strCache>
                <c:ptCount val="4"/>
                <c:pt idx="0">
                  <c:v>экологический </c:v>
                </c:pt>
                <c:pt idx="1">
                  <c:v>биологический </c:v>
                </c:pt>
                <c:pt idx="2">
                  <c:v>здравоохранение </c:v>
                </c:pt>
                <c:pt idx="3">
                  <c:v>образ жизни </c:v>
                </c:pt>
              </c:strCache>
            </c:strRef>
          </c:cat>
          <c:val>
            <c:numRef>
              <c:f>Лист1!$C$9:$C$12</c:f>
              <c:numCache>
                <c:formatCode>General</c:formatCode>
                <c:ptCount val="4"/>
                <c:pt idx="0">
                  <c:v>17</c:v>
                </c:pt>
                <c:pt idx="1">
                  <c:v>23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</c:ser>
        <c:overlap val="100"/>
        <c:axId val="67700992"/>
        <c:axId val="67702784"/>
      </c:barChart>
      <c:catAx>
        <c:axId val="67700992"/>
        <c:scaling>
          <c:orientation val="minMax"/>
        </c:scaling>
        <c:axPos val="b"/>
        <c:tickLblPos val="nextTo"/>
        <c:crossAx val="67702784"/>
        <c:crosses val="autoZero"/>
        <c:auto val="1"/>
        <c:lblAlgn val="ctr"/>
        <c:lblOffset val="100"/>
      </c:catAx>
      <c:valAx>
        <c:axId val="67702784"/>
        <c:scaling>
          <c:orientation val="minMax"/>
        </c:scaling>
        <c:axPos val="l"/>
        <c:majorGridlines/>
        <c:numFmt formatCode="General" sourceLinked="1"/>
        <c:tickLblPos val="nextTo"/>
        <c:crossAx val="67700992"/>
        <c:crosses val="autoZero"/>
        <c:crossBetween val="between"/>
      </c:valAx>
    </c:plotArea>
    <c:legend>
      <c:legendPos val="r"/>
      <c:layout/>
    </c:legend>
    <c:plotVisOnly val="1"/>
  </c:chart>
  <c:spPr>
    <a:solidFill>
      <a:schemeClr val="bg1"/>
    </a:solidFill>
  </c:spPr>
  <c:externalData r:id="rId1"/>
</c:chartSpace>
</file>

<file path=ppt/charts/chart6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rAngAx val="1"/>
    </c:view3D>
    <c:plotArea>
      <c:layout>
        <c:manualLayout>
          <c:layoutTarget val="inner"/>
          <c:xMode val="edge"/>
          <c:yMode val="edge"/>
          <c:x val="0.43640822334831003"/>
          <c:y val="0.12763821425571817"/>
          <c:w val="0.51181384300960853"/>
          <c:h val="0.71969137573840425"/>
        </c:manualLayout>
      </c:layout>
      <c:bar3DChart>
        <c:barDir val="bar"/>
        <c:grouping val="clustered"/>
        <c:ser>
          <c:idx val="0"/>
          <c:order val="0"/>
          <c:tx>
            <c:strRef>
              <c:f>Лист1!$C$8</c:f>
              <c:strCache>
                <c:ptCount val="1"/>
                <c:pt idx="0">
                  <c:v>%</c:v>
                </c:pt>
              </c:strCache>
            </c:strRef>
          </c:tx>
          <c:cat>
            <c:strRef>
              <c:f>Лист1!$B$9:$B$12</c:f>
              <c:strCache>
                <c:ptCount val="4"/>
                <c:pt idx="0">
                  <c:v>экологический </c:v>
                </c:pt>
                <c:pt idx="1">
                  <c:v>биологический </c:v>
                </c:pt>
                <c:pt idx="2">
                  <c:v>здравоохранение </c:v>
                </c:pt>
                <c:pt idx="3">
                  <c:v>образ жизни </c:v>
                </c:pt>
              </c:strCache>
            </c:strRef>
          </c:cat>
          <c:val>
            <c:numRef>
              <c:f>Лист1!$C$9:$C$12</c:f>
              <c:numCache>
                <c:formatCode>General</c:formatCode>
                <c:ptCount val="4"/>
                <c:pt idx="0">
                  <c:v>17</c:v>
                </c:pt>
                <c:pt idx="1">
                  <c:v>23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</c:ser>
        <c:shape val="cone"/>
        <c:axId val="67724416"/>
        <c:axId val="67725952"/>
        <c:axId val="0"/>
      </c:bar3DChart>
      <c:catAx>
        <c:axId val="67724416"/>
        <c:scaling>
          <c:orientation val="minMax"/>
        </c:scaling>
        <c:axPos val="l"/>
        <c:tickLblPos val="nextTo"/>
        <c:crossAx val="67725952"/>
        <c:crosses val="autoZero"/>
        <c:auto val="1"/>
        <c:lblAlgn val="ctr"/>
        <c:lblOffset val="100"/>
      </c:catAx>
      <c:valAx>
        <c:axId val="67725952"/>
        <c:scaling>
          <c:orientation val="minMax"/>
        </c:scaling>
        <c:axPos val="b"/>
        <c:majorGridlines/>
        <c:numFmt formatCode="General" sourceLinked="1"/>
        <c:tickLblPos val="nextTo"/>
        <c:crossAx val="67724416"/>
        <c:crosses val="autoZero"/>
        <c:crossBetween val="between"/>
      </c:valAx>
    </c:plotArea>
    <c:legend>
      <c:legendPos val="r"/>
      <c:layout/>
    </c:legend>
    <c:plotVisOnly val="1"/>
  </c:chart>
  <c:spPr>
    <a:solidFill>
      <a:schemeClr val="bg1"/>
    </a:solidFill>
  </c:spPr>
  <c:externalData r:id="rId1"/>
</c:chartSpace>
</file>

<file path=ppt/charts/chart6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9"/>
  <c:chart>
    <c:view3D>
      <c:rAngAx val="1"/>
    </c:view3D>
    <c:plotArea>
      <c:layout/>
      <c:bar3DChart>
        <c:barDir val="bar"/>
        <c:grouping val="stacked"/>
        <c:ser>
          <c:idx val="0"/>
          <c:order val="0"/>
          <c:cat>
            <c:strRef>
              <c:f>Лист1!$B$3:$B$9</c:f>
              <c:strCache>
                <c:ptCount val="7"/>
                <c:pt idx="0">
                  <c:v>12 лет</c:v>
                </c:pt>
                <c:pt idx="1">
                  <c:v>13 лет</c:v>
                </c:pt>
                <c:pt idx="2">
                  <c:v>13,5 лет</c:v>
                </c:pt>
                <c:pt idx="3">
                  <c:v>14 лет</c:v>
                </c:pt>
                <c:pt idx="4">
                  <c:v>14,5 лет</c:v>
                </c:pt>
                <c:pt idx="5">
                  <c:v>15 лет</c:v>
                </c:pt>
                <c:pt idx="6">
                  <c:v>16 лет</c:v>
                </c:pt>
              </c:strCache>
            </c:strRef>
          </c:cat>
          <c:val>
            <c:numRef>
              <c:f>Лист1!$C$3:$C$9</c:f>
              <c:numCache>
                <c:formatCode>General</c:formatCode>
                <c:ptCount val="7"/>
                <c:pt idx="0">
                  <c:v>120</c:v>
                </c:pt>
                <c:pt idx="1">
                  <c:v>137</c:v>
                </c:pt>
                <c:pt idx="2">
                  <c:v>138</c:v>
                </c:pt>
                <c:pt idx="3">
                  <c:v>140</c:v>
                </c:pt>
                <c:pt idx="4">
                  <c:v>159</c:v>
                </c:pt>
                <c:pt idx="5">
                  <c:v>171</c:v>
                </c:pt>
                <c:pt idx="6">
                  <c:v>178</c:v>
                </c:pt>
              </c:numCache>
            </c:numRef>
          </c:val>
        </c:ser>
        <c:shape val="pyramid"/>
        <c:axId val="59914112"/>
        <c:axId val="59915648"/>
        <c:axId val="0"/>
      </c:bar3DChart>
      <c:catAx>
        <c:axId val="59914112"/>
        <c:scaling>
          <c:orientation val="minMax"/>
        </c:scaling>
        <c:axPos val="l"/>
        <c:tickLblPos val="nextTo"/>
        <c:crossAx val="59915648"/>
        <c:crosses val="autoZero"/>
        <c:auto val="1"/>
        <c:lblAlgn val="ctr"/>
        <c:lblOffset val="100"/>
      </c:catAx>
      <c:valAx>
        <c:axId val="59915648"/>
        <c:scaling>
          <c:orientation val="minMax"/>
        </c:scaling>
        <c:axPos val="b"/>
        <c:majorGridlines/>
        <c:numFmt formatCode="General" sourceLinked="1"/>
        <c:tickLblPos val="nextTo"/>
        <c:crossAx val="59914112"/>
        <c:crosses val="autoZero"/>
        <c:crossBetween val="between"/>
      </c:valAx>
    </c:plotArea>
    <c:legend>
      <c:legendPos val="r"/>
      <c:layout/>
    </c:legend>
    <c:plotVisOnly val="1"/>
  </c:chart>
  <c:spPr>
    <a:solidFill>
      <a:schemeClr val="bg1">
        <a:lumMod val="95000"/>
      </a:schemeClr>
    </a:solidFill>
    <a:scene3d>
      <a:camera prst="orthographicFront"/>
      <a:lightRig rig="threePt" dir="t"/>
    </a:scene3d>
    <a:sp3d>
      <a:bevelT w="101600" prst="riblet"/>
    </a:sp3d>
  </c:sp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perspective val="30"/>
    </c:view3D>
    <c:plotArea>
      <c:layout/>
      <c:area3DChart>
        <c:grouping val="standard"/>
        <c:ser>
          <c:idx val="0"/>
          <c:order val="0"/>
          <c:tx>
            <c:strRef>
              <c:f>Лист1!$C$8</c:f>
              <c:strCache>
                <c:ptCount val="1"/>
                <c:pt idx="0">
                  <c:v>%</c:v>
                </c:pt>
              </c:strCache>
            </c:strRef>
          </c:tx>
          <c:cat>
            <c:strRef>
              <c:f>Лист1!$B$9:$B$12</c:f>
              <c:strCache>
                <c:ptCount val="4"/>
                <c:pt idx="0">
                  <c:v>экологический </c:v>
                </c:pt>
                <c:pt idx="1">
                  <c:v>биологический </c:v>
                </c:pt>
                <c:pt idx="2">
                  <c:v>здравоохранение </c:v>
                </c:pt>
                <c:pt idx="3">
                  <c:v>образ жизни </c:v>
                </c:pt>
              </c:strCache>
            </c:strRef>
          </c:cat>
          <c:val>
            <c:numRef>
              <c:f>Лист1!$C$9:$C$12</c:f>
              <c:numCache>
                <c:formatCode>General</c:formatCode>
                <c:ptCount val="4"/>
                <c:pt idx="0">
                  <c:v>17</c:v>
                </c:pt>
                <c:pt idx="1">
                  <c:v>23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</c:ser>
        <c:axId val="58082816"/>
        <c:axId val="58084352"/>
        <c:axId val="55899904"/>
      </c:area3DChart>
      <c:catAx>
        <c:axId val="58082816"/>
        <c:scaling>
          <c:orientation val="minMax"/>
        </c:scaling>
        <c:axPos val="b"/>
        <c:tickLblPos val="nextTo"/>
        <c:crossAx val="58084352"/>
        <c:crosses val="autoZero"/>
        <c:auto val="1"/>
        <c:lblAlgn val="ctr"/>
        <c:lblOffset val="100"/>
      </c:catAx>
      <c:valAx>
        <c:axId val="58084352"/>
        <c:scaling>
          <c:orientation val="minMax"/>
        </c:scaling>
        <c:axPos val="l"/>
        <c:majorGridlines/>
        <c:numFmt formatCode="General" sourceLinked="1"/>
        <c:tickLblPos val="nextTo"/>
        <c:crossAx val="58082816"/>
        <c:crosses val="autoZero"/>
        <c:crossBetween val="midCat"/>
      </c:valAx>
      <c:serAx>
        <c:axId val="55899904"/>
        <c:scaling>
          <c:orientation val="minMax"/>
        </c:scaling>
        <c:axPos val="b"/>
        <c:tickLblPos val="nextTo"/>
        <c:crossAx val="58084352"/>
        <c:crosses val="autoZero"/>
      </c:serAx>
    </c:plotArea>
    <c:legend>
      <c:legendPos val="r"/>
      <c:layout>
        <c:manualLayout>
          <c:xMode val="edge"/>
          <c:yMode val="edge"/>
          <c:x val="0.87495800530812995"/>
          <c:y val="0.57737815412288862"/>
          <c:w val="0.10726424179983664"/>
          <c:h val="0.13394735030930288"/>
        </c:manualLayout>
      </c:layout>
    </c:legend>
    <c:plotVisOnly val="1"/>
  </c:chart>
  <c:spPr>
    <a:solidFill>
      <a:schemeClr val="bg1"/>
    </a:solidFill>
  </c:sp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pieChart>
        <c:varyColors val="1"/>
        <c:ser>
          <c:idx val="0"/>
          <c:order val="0"/>
          <c:tx>
            <c:strRef>
              <c:f>Лист1!$C$8</c:f>
              <c:strCache>
                <c:ptCount val="1"/>
                <c:pt idx="0">
                  <c:v>%</c:v>
                </c:pt>
              </c:strCache>
            </c:strRef>
          </c:tx>
          <c:cat>
            <c:strRef>
              <c:f>Лист1!$B$9:$B$12</c:f>
              <c:strCache>
                <c:ptCount val="4"/>
                <c:pt idx="0">
                  <c:v>экологический </c:v>
                </c:pt>
                <c:pt idx="1">
                  <c:v>биологический </c:v>
                </c:pt>
                <c:pt idx="2">
                  <c:v>здравоохранение </c:v>
                </c:pt>
                <c:pt idx="3">
                  <c:v>образ жизни </c:v>
                </c:pt>
              </c:strCache>
            </c:strRef>
          </c:cat>
          <c:val>
            <c:numRef>
              <c:f>Лист1!$C$9:$C$12</c:f>
              <c:numCache>
                <c:formatCode>General</c:formatCode>
                <c:ptCount val="4"/>
                <c:pt idx="0">
                  <c:v>17</c:v>
                </c:pt>
                <c:pt idx="1">
                  <c:v>23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</c:ser>
        <c:firstSliceAng val="0"/>
      </c:pieChart>
    </c:plotArea>
    <c:legend>
      <c:legendPos val="r"/>
      <c:layout/>
    </c:legend>
    <c:plotVisOnly val="1"/>
  </c:chart>
  <c:spPr>
    <a:solidFill>
      <a:schemeClr val="bg1"/>
    </a:solidFill>
  </c:sp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plotArea>
      <c:layout/>
      <c:pieChart>
        <c:varyColors val="1"/>
        <c:ser>
          <c:idx val="0"/>
          <c:order val="0"/>
          <c:tx>
            <c:strRef>
              <c:f>Лист1!$C$8</c:f>
              <c:strCache>
                <c:ptCount val="1"/>
                <c:pt idx="0">
                  <c:v>%</c:v>
                </c:pt>
              </c:strCache>
            </c:strRef>
          </c:tx>
          <c:explosion val="25"/>
          <c:cat>
            <c:strRef>
              <c:f>Лист1!$B$9:$B$12</c:f>
              <c:strCache>
                <c:ptCount val="4"/>
                <c:pt idx="0">
                  <c:v>экологический </c:v>
                </c:pt>
                <c:pt idx="1">
                  <c:v>биологический </c:v>
                </c:pt>
                <c:pt idx="2">
                  <c:v>здравоохранение </c:v>
                </c:pt>
                <c:pt idx="3">
                  <c:v>образ жизни </c:v>
                </c:pt>
              </c:strCache>
            </c:strRef>
          </c:cat>
          <c:val>
            <c:numRef>
              <c:f>Лист1!$C$9:$C$12</c:f>
              <c:numCache>
                <c:formatCode>General</c:formatCode>
                <c:ptCount val="4"/>
                <c:pt idx="0">
                  <c:v>17</c:v>
                </c:pt>
                <c:pt idx="1">
                  <c:v>23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</c:ser>
        <c:firstSliceAng val="0"/>
      </c:pieChart>
    </c:plotArea>
    <c:legend>
      <c:legendPos val="r"/>
      <c:layout/>
    </c:legend>
    <c:plotVisOnly val="1"/>
  </c:chart>
  <c:spPr>
    <a:solidFill>
      <a:schemeClr val="bg1"/>
    </a:solidFill>
  </c:sp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0.88216</cdr:x>
      <cdr:y>0.04761</cdr:y>
    </cdr:from>
    <cdr:to>
      <cdr:x>0.98094</cdr:x>
      <cdr:y>0.17071</cdr:y>
    </cdr:to>
    <cdr:sp macro="" textlink="">
      <cdr:nvSpPr>
        <cdr:cNvPr id="2" name="TextBox 14"/>
        <cdr:cNvSpPr txBox="1"/>
      </cdr:nvSpPr>
      <cdr:spPr>
        <a:xfrm xmlns:a="http://schemas.openxmlformats.org/drawingml/2006/main">
          <a:off x="4812692" y="142851"/>
          <a:ext cx="538930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ru-RU" dirty="0" smtClean="0">
              <a:solidFill>
                <a:srgbClr val="FF0000"/>
              </a:solidFill>
            </a:rPr>
            <a:t>№2</a:t>
          </a:r>
          <a:endParaRPr lang="ru-RU" dirty="0">
            <a:solidFill>
              <a:srgbClr val="FF0000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0.85742</cdr:x>
      <cdr:y>0.03637</cdr:y>
    </cdr:from>
    <cdr:to>
      <cdr:x>0.97293</cdr:x>
      <cdr:y>0.13037</cdr:y>
    </cdr:to>
    <cdr:sp macro="" textlink="">
      <cdr:nvSpPr>
        <cdr:cNvPr id="2" name="TextBox 16"/>
        <cdr:cNvSpPr txBox="1"/>
      </cdr:nvSpPr>
      <cdr:spPr>
        <a:xfrm xmlns:a="http://schemas.openxmlformats.org/drawingml/2006/main">
          <a:off x="4000496" y="142900"/>
          <a:ext cx="538930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ru-RU" dirty="0" smtClean="0">
              <a:solidFill>
                <a:srgbClr val="FF0000"/>
              </a:solidFill>
            </a:rPr>
            <a:t>№4</a:t>
          </a:r>
          <a:endParaRPr lang="ru-RU" dirty="0">
            <a:solidFill>
              <a:srgbClr val="FF0000"/>
            </a:solidFill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0.85294</cdr:x>
      <cdr:y>0.03922</cdr:y>
    </cdr:from>
    <cdr:to>
      <cdr:x>0.96388</cdr:x>
      <cdr:y>0.14059</cdr:y>
    </cdr:to>
    <cdr:sp macro="" textlink="">
      <cdr:nvSpPr>
        <cdr:cNvPr id="2" name="TextBox 20"/>
        <cdr:cNvSpPr txBox="1"/>
      </cdr:nvSpPr>
      <cdr:spPr>
        <a:xfrm xmlns:a="http://schemas.openxmlformats.org/drawingml/2006/main">
          <a:off x="4143372" y="142876"/>
          <a:ext cx="538930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ru-RU" dirty="0" smtClean="0">
              <a:solidFill>
                <a:srgbClr val="FF0000"/>
              </a:solidFill>
            </a:rPr>
            <a:t>№8</a:t>
          </a:r>
          <a:endParaRPr lang="ru-RU" dirty="0">
            <a:solidFill>
              <a:srgbClr val="FF0000"/>
            </a:solidFill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0.84314</cdr:x>
      <cdr:y>0.04444</cdr:y>
    </cdr:from>
    <cdr:to>
      <cdr:x>0.96148</cdr:x>
      <cdr:y>0.15933</cdr:y>
    </cdr:to>
    <cdr:sp macro="" textlink="">
      <cdr:nvSpPr>
        <cdr:cNvPr id="2" name="TextBox 18"/>
        <cdr:cNvSpPr txBox="1"/>
      </cdr:nvSpPr>
      <cdr:spPr>
        <a:xfrm xmlns:a="http://schemas.openxmlformats.org/drawingml/2006/main">
          <a:off x="3839767" y="142852"/>
          <a:ext cx="538930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ru-RU" dirty="0" smtClean="0">
              <a:solidFill>
                <a:srgbClr val="FF0000"/>
              </a:solidFill>
            </a:rPr>
            <a:t>№6</a:t>
          </a:r>
          <a:endParaRPr lang="ru-RU" dirty="0">
            <a:solidFill>
              <a:srgbClr val="FF0000"/>
            </a:solidFill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0.85294</cdr:x>
      <cdr:y>0.03137</cdr:y>
    </cdr:from>
    <cdr:to>
      <cdr:x>0.96388</cdr:x>
      <cdr:y>0.12768</cdr:y>
    </cdr:to>
    <cdr:sp macro="" textlink="">
      <cdr:nvSpPr>
        <cdr:cNvPr id="2" name="TextBox 19"/>
        <cdr:cNvSpPr txBox="1"/>
      </cdr:nvSpPr>
      <cdr:spPr>
        <a:xfrm xmlns:a="http://schemas.openxmlformats.org/drawingml/2006/main">
          <a:off x="4143372" y="120317"/>
          <a:ext cx="538930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ru-RU" dirty="0" smtClean="0">
              <a:solidFill>
                <a:srgbClr val="FF0000"/>
              </a:solidFill>
            </a:rPr>
            <a:t>№7</a:t>
          </a:r>
          <a:endParaRPr lang="ru-RU" dirty="0">
            <a:solidFill>
              <a:srgbClr val="FF0000"/>
            </a:solidFill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0.85247</cdr:x>
      <cdr:y>0.04117</cdr:y>
    </cdr:from>
    <cdr:to>
      <cdr:x>0.97614</cdr:x>
      <cdr:y>0.14761</cdr:y>
    </cdr:to>
    <cdr:sp macro="" textlink="">
      <cdr:nvSpPr>
        <cdr:cNvPr id="2" name="TextBox 13"/>
        <cdr:cNvSpPr txBox="1"/>
      </cdr:nvSpPr>
      <cdr:spPr>
        <a:xfrm xmlns:a="http://schemas.openxmlformats.org/drawingml/2006/main">
          <a:off x="3714776" y="142853"/>
          <a:ext cx="538930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ru-RU" dirty="0" smtClean="0">
              <a:solidFill>
                <a:srgbClr val="FF0000"/>
              </a:solidFill>
            </a:rPr>
            <a:t>№1</a:t>
          </a:r>
          <a:endParaRPr lang="ru-RU" dirty="0">
            <a:solidFill>
              <a:srgbClr val="FF0000"/>
            </a:solidFill>
          </a:endParaRP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0.65306</cdr:x>
      <cdr:y>0.04082</cdr:y>
    </cdr:from>
    <cdr:to>
      <cdr:x>0.7557</cdr:x>
      <cdr:y>0.14633</cdr:y>
    </cdr:to>
    <cdr:sp macro="" textlink="">
      <cdr:nvSpPr>
        <cdr:cNvPr id="2" name="TextBox 21"/>
        <cdr:cNvSpPr txBox="1"/>
      </cdr:nvSpPr>
      <cdr:spPr>
        <a:xfrm xmlns:a="http://schemas.openxmlformats.org/drawingml/2006/main">
          <a:off x="3428992" y="142876"/>
          <a:ext cx="538930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ru-RU" dirty="0" smtClean="0">
              <a:solidFill>
                <a:srgbClr val="FF0000"/>
              </a:solidFill>
            </a:rPr>
            <a:t>№9</a:t>
          </a:r>
          <a:endParaRPr lang="ru-RU" dirty="0">
            <a:solidFill>
              <a:srgbClr val="FF0000"/>
            </a:solidFill>
          </a:endParaRP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0.85715</cdr:x>
      <cdr:y>0.03571</cdr:y>
    </cdr:from>
    <cdr:to>
      <cdr:x>0.96492</cdr:x>
      <cdr:y>0.12803</cdr:y>
    </cdr:to>
    <cdr:sp macro="" textlink="">
      <cdr:nvSpPr>
        <cdr:cNvPr id="2" name="TextBox 17"/>
        <cdr:cNvSpPr txBox="1"/>
      </cdr:nvSpPr>
      <cdr:spPr>
        <a:xfrm xmlns:a="http://schemas.openxmlformats.org/drawingml/2006/main">
          <a:off x="4286282" y="142852"/>
          <a:ext cx="538930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ru-RU" dirty="0" smtClean="0">
              <a:solidFill>
                <a:srgbClr val="FF0000"/>
              </a:solidFill>
            </a:rPr>
            <a:t>№5</a:t>
          </a:r>
          <a:endParaRPr lang="ru-RU" dirty="0">
            <a:solidFill>
              <a:srgbClr val="FF0000"/>
            </a:solidFill>
          </a:endParaRP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0.86667</cdr:x>
      <cdr:y>0.04444</cdr:y>
    </cdr:from>
    <cdr:to>
      <cdr:x>0.97844</cdr:x>
      <cdr:y>0.15933</cdr:y>
    </cdr:to>
    <cdr:sp macro="" textlink="">
      <cdr:nvSpPr>
        <cdr:cNvPr id="2" name="TextBox 15"/>
        <cdr:cNvSpPr txBox="1"/>
      </cdr:nvSpPr>
      <cdr:spPr>
        <a:xfrm xmlns:a="http://schemas.openxmlformats.org/drawingml/2006/main">
          <a:off x="4179126" y="142852"/>
          <a:ext cx="538930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ru-RU" dirty="0" smtClean="0">
              <a:solidFill>
                <a:srgbClr val="FF0000"/>
              </a:solidFill>
            </a:rPr>
            <a:t>№3</a:t>
          </a:r>
          <a:endParaRPr lang="ru-RU" dirty="0">
            <a:solidFill>
              <a:srgbClr val="FF0000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48C6F7-035B-4439-8329-D1AB1B4A14C5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D2E6A8-2C57-4EDE-8B07-828AA08AEFD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96D41-2BA9-47E0-9E84-4CE8707CF221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B4092-BAEF-40A3-984E-758727563E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96D41-2BA9-47E0-9E84-4CE8707CF221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B4092-BAEF-40A3-984E-758727563E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96D41-2BA9-47E0-9E84-4CE8707CF221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B4092-BAEF-40A3-984E-758727563E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96D41-2BA9-47E0-9E84-4CE8707CF221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B4092-BAEF-40A3-984E-758727563E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96D41-2BA9-47E0-9E84-4CE8707CF221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B4092-BAEF-40A3-984E-758727563E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96D41-2BA9-47E0-9E84-4CE8707CF221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B4092-BAEF-40A3-984E-758727563E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96D41-2BA9-47E0-9E84-4CE8707CF221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B4092-BAEF-40A3-984E-758727563E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96D41-2BA9-47E0-9E84-4CE8707CF221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B4092-BAEF-40A3-984E-758727563E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96D41-2BA9-47E0-9E84-4CE8707CF221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B4092-BAEF-40A3-984E-758727563E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96D41-2BA9-47E0-9E84-4CE8707CF221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B4092-BAEF-40A3-984E-758727563E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96D41-2BA9-47E0-9E84-4CE8707CF221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B4092-BAEF-40A3-984E-758727563E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E96D41-2BA9-47E0-9E84-4CE8707CF221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BB4092-BAEF-40A3-984E-758727563E5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pn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0.xml"/><Relationship Id="rId3" Type="http://schemas.openxmlformats.org/officeDocument/2006/relationships/chart" Target="../charts/chart5.xml"/><Relationship Id="rId7" Type="http://schemas.openxmlformats.org/officeDocument/2006/relationships/chart" Target="../charts/chart9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8.xml"/><Relationship Id="rId5" Type="http://schemas.openxmlformats.org/officeDocument/2006/relationships/chart" Target="../charts/chart7.xml"/><Relationship Id="rId10" Type="http://schemas.openxmlformats.org/officeDocument/2006/relationships/chart" Target="../charts/chart12.xml"/><Relationship Id="rId4" Type="http://schemas.openxmlformats.org/officeDocument/2006/relationships/chart" Target="../charts/chart6.xml"/><Relationship Id="rId9" Type="http://schemas.openxmlformats.org/officeDocument/2006/relationships/chart" Target="../charts/char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1.xml"/><Relationship Id="rId3" Type="http://schemas.openxmlformats.org/officeDocument/2006/relationships/chart" Target="../charts/chart16.xml"/><Relationship Id="rId7" Type="http://schemas.openxmlformats.org/officeDocument/2006/relationships/chart" Target="../charts/chart20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9.xml"/><Relationship Id="rId5" Type="http://schemas.openxmlformats.org/officeDocument/2006/relationships/chart" Target="../charts/chart18.xml"/><Relationship Id="rId10" Type="http://schemas.openxmlformats.org/officeDocument/2006/relationships/chart" Target="../charts/chart23.xml"/><Relationship Id="rId4" Type="http://schemas.openxmlformats.org/officeDocument/2006/relationships/chart" Target="../charts/chart17.xml"/><Relationship Id="rId9" Type="http://schemas.openxmlformats.org/officeDocument/2006/relationships/chart" Target="../charts/chart2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5.xml"/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2.xml"/><Relationship Id="rId3" Type="http://schemas.openxmlformats.org/officeDocument/2006/relationships/chart" Target="../charts/chart27.xml"/><Relationship Id="rId7" Type="http://schemas.openxmlformats.org/officeDocument/2006/relationships/chart" Target="../charts/chart31.xml"/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0.xml"/><Relationship Id="rId5" Type="http://schemas.openxmlformats.org/officeDocument/2006/relationships/chart" Target="../charts/chart29.xml"/><Relationship Id="rId10" Type="http://schemas.openxmlformats.org/officeDocument/2006/relationships/chart" Target="../charts/chart34.xml"/><Relationship Id="rId4" Type="http://schemas.openxmlformats.org/officeDocument/2006/relationships/chart" Target="../charts/chart28.xml"/><Relationship Id="rId9" Type="http://schemas.openxmlformats.org/officeDocument/2006/relationships/chart" Target="../charts/chart3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6.xml"/><Relationship Id="rId2" Type="http://schemas.openxmlformats.org/officeDocument/2006/relationships/chart" Target="../charts/chart3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3.xml"/><Relationship Id="rId3" Type="http://schemas.openxmlformats.org/officeDocument/2006/relationships/chart" Target="../charts/chart38.xml"/><Relationship Id="rId7" Type="http://schemas.openxmlformats.org/officeDocument/2006/relationships/chart" Target="../charts/chart42.xml"/><Relationship Id="rId2" Type="http://schemas.openxmlformats.org/officeDocument/2006/relationships/chart" Target="../charts/chart37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1.xml"/><Relationship Id="rId5" Type="http://schemas.openxmlformats.org/officeDocument/2006/relationships/chart" Target="../charts/chart40.xml"/><Relationship Id="rId10" Type="http://schemas.openxmlformats.org/officeDocument/2006/relationships/chart" Target="../charts/chart45.xml"/><Relationship Id="rId4" Type="http://schemas.openxmlformats.org/officeDocument/2006/relationships/chart" Target="../charts/chart39.xml"/><Relationship Id="rId9" Type="http://schemas.openxmlformats.org/officeDocument/2006/relationships/chart" Target="../charts/chart4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7.xml"/><Relationship Id="rId2" Type="http://schemas.openxmlformats.org/officeDocument/2006/relationships/chart" Target="../charts/chart4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4.xml"/><Relationship Id="rId3" Type="http://schemas.openxmlformats.org/officeDocument/2006/relationships/chart" Target="../charts/chart49.xml"/><Relationship Id="rId7" Type="http://schemas.openxmlformats.org/officeDocument/2006/relationships/chart" Target="../charts/chart53.xml"/><Relationship Id="rId2" Type="http://schemas.openxmlformats.org/officeDocument/2006/relationships/chart" Target="../charts/chart48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2.xml"/><Relationship Id="rId5" Type="http://schemas.openxmlformats.org/officeDocument/2006/relationships/chart" Target="../charts/chart51.xml"/><Relationship Id="rId10" Type="http://schemas.openxmlformats.org/officeDocument/2006/relationships/chart" Target="../charts/chart56.xml"/><Relationship Id="rId4" Type="http://schemas.openxmlformats.org/officeDocument/2006/relationships/chart" Target="../charts/chart50.xml"/><Relationship Id="rId9" Type="http://schemas.openxmlformats.org/officeDocument/2006/relationships/chart" Target="../charts/chart5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chart" Target="../charts/chart57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4.xml"/><Relationship Id="rId3" Type="http://schemas.openxmlformats.org/officeDocument/2006/relationships/chart" Target="../charts/chart59.xml"/><Relationship Id="rId7" Type="http://schemas.openxmlformats.org/officeDocument/2006/relationships/chart" Target="../charts/chart63.xml"/><Relationship Id="rId2" Type="http://schemas.openxmlformats.org/officeDocument/2006/relationships/chart" Target="../charts/chart58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62.xml"/><Relationship Id="rId5" Type="http://schemas.openxmlformats.org/officeDocument/2006/relationships/chart" Target="../charts/chart61.xml"/><Relationship Id="rId10" Type="http://schemas.openxmlformats.org/officeDocument/2006/relationships/chart" Target="../charts/chart66.xml"/><Relationship Id="rId4" Type="http://schemas.openxmlformats.org/officeDocument/2006/relationships/chart" Target="../charts/chart60.xml"/><Relationship Id="rId9" Type="http://schemas.openxmlformats.org/officeDocument/2006/relationships/chart" Target="../charts/chart6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gif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5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png"/><Relationship Id="rId7" Type="http://schemas.openxmlformats.org/officeDocument/2006/relationships/image" Target="../media/image15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C:\Users\user\Desktop\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390106">
            <a:off x="369715" y="1449109"/>
            <a:ext cx="1571636" cy="1181237"/>
          </a:xfrm>
          <a:prstGeom prst="rect">
            <a:avLst/>
          </a:prstGeom>
          <a:noFill/>
        </p:spPr>
      </p:pic>
      <p:pic>
        <p:nvPicPr>
          <p:cNvPr id="2051" name="Picture 3" descr="C:\Users\user\Desktop\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428604"/>
            <a:ext cx="6260390" cy="6525850"/>
          </a:xfrm>
          <a:prstGeom prst="rect">
            <a:avLst/>
          </a:prstGeom>
          <a:noFill/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357158" y="571480"/>
            <a:ext cx="39004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500034" y="3143248"/>
            <a:ext cx="39004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285720" y="2071678"/>
            <a:ext cx="39004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-285784" y="1500174"/>
            <a:ext cx="39004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0" y="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 algn="ctr">
              <a:spcBef>
                <a:spcPct val="0"/>
              </a:spcBef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Области применения графиков и диаграмм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44946" y="1571612"/>
            <a:ext cx="1473408" cy="1071562"/>
          </a:xfrm>
        </p:spPr>
        <p:txBody>
          <a:bodyPr>
            <a:norm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Обработка лабораторных исследований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4286248" y="1142984"/>
            <a:ext cx="1643074" cy="13378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Рассчитать бухгалтерский баланс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1500166" y="3163658"/>
            <a:ext cx="1643074" cy="14083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Проектно-сметные работы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6000760" y="2643182"/>
            <a:ext cx="157163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Планирование распределения ресурсов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2223461" y="4929198"/>
            <a:ext cx="1866332" cy="13573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Инженерно-технические расчеты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4214810" y="5396793"/>
            <a:ext cx="1616295" cy="1175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Исследование динамических процессов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6" name="Заголовок 1"/>
          <p:cNvSpPr txBox="1">
            <a:spLocks/>
          </p:cNvSpPr>
          <p:nvPr/>
        </p:nvSpPr>
        <p:spPr>
          <a:xfrm>
            <a:off x="5715008" y="4143372"/>
            <a:ext cx="1518056" cy="12858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Обработка больших массивов информации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052" name="Picture 4" descr="C:\Users\user\Desktop\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387019">
            <a:off x="5915574" y="5684137"/>
            <a:ext cx="1646450" cy="1119821"/>
          </a:xfrm>
          <a:prstGeom prst="rect">
            <a:avLst/>
          </a:prstGeom>
          <a:noFill/>
        </p:spPr>
      </p:pic>
      <p:pic>
        <p:nvPicPr>
          <p:cNvPr id="2053" name="Picture 5" descr="C:\Users\user\Desktop\3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86512" y="1071546"/>
            <a:ext cx="1428760" cy="1273383"/>
          </a:xfrm>
          <a:prstGeom prst="rect">
            <a:avLst/>
          </a:prstGeom>
          <a:noFill/>
        </p:spPr>
      </p:pic>
      <p:pic>
        <p:nvPicPr>
          <p:cNvPr id="2055" name="Picture 7" descr="C:\Users\user\Desktop\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0114841">
            <a:off x="404642" y="5056460"/>
            <a:ext cx="1565257" cy="1252750"/>
          </a:xfrm>
          <a:prstGeom prst="rect">
            <a:avLst/>
          </a:prstGeom>
          <a:noFill/>
        </p:spPr>
      </p:pic>
      <p:pic>
        <p:nvPicPr>
          <p:cNvPr id="2057" name="Picture 9" descr="C:\Users\user\Desktop\7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784562">
            <a:off x="7442058" y="4014813"/>
            <a:ext cx="1520732" cy="1144953"/>
          </a:xfrm>
          <a:prstGeom prst="rect">
            <a:avLst/>
          </a:prstGeom>
          <a:noFill/>
        </p:spPr>
      </p:pic>
      <p:pic>
        <p:nvPicPr>
          <p:cNvPr id="2058" name="Picture 10" descr="C:\Users\user\Desktop\8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6F6F4"/>
              </a:clrFrom>
              <a:clrTo>
                <a:srgbClr val="F6F6F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44" y="3286124"/>
            <a:ext cx="1285884" cy="1285884"/>
          </a:xfrm>
          <a:prstGeom prst="rect">
            <a:avLst/>
          </a:prstGeom>
          <a:noFill/>
        </p:spPr>
      </p:pic>
      <p:sp>
        <p:nvSpPr>
          <p:cNvPr id="34" name="Заголовок 1"/>
          <p:cNvSpPr txBox="1">
            <a:spLocks/>
          </p:cNvSpPr>
          <p:nvPr/>
        </p:nvSpPr>
        <p:spPr>
          <a:xfrm>
            <a:off x="7358082" y="5143512"/>
            <a:ext cx="1518056" cy="12858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714488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Построение  </a:t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графиков и диаграмм </a:t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user\Desktop\1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E8E8E8"/>
              </a:clrFrom>
              <a:clrTo>
                <a:srgbClr val="E8E8E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9256" y="3701491"/>
            <a:ext cx="3289294" cy="2894579"/>
          </a:xfrm>
          <a:prstGeom prst="rect">
            <a:avLst/>
          </a:prstGeom>
          <a:noFill/>
        </p:spPr>
      </p:pic>
      <p:pic>
        <p:nvPicPr>
          <p:cNvPr id="2052" name="Picture 4" descr="C:\Users\user\Desktop\1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7F7F5"/>
              </a:clrFrom>
              <a:clrTo>
                <a:srgbClr val="F7F7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3643314"/>
            <a:ext cx="3214710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6"/>
          <p:cNvGraphicFramePr>
            <a:graphicFrameLocks/>
          </p:cNvGraphicFramePr>
          <p:nvPr/>
        </p:nvGraphicFramePr>
        <p:xfrm>
          <a:off x="500034" y="214290"/>
          <a:ext cx="8143932" cy="2786085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549740"/>
                <a:gridCol w="375722"/>
                <a:gridCol w="467345"/>
                <a:gridCol w="560287"/>
                <a:gridCol w="560287"/>
                <a:gridCol w="751443"/>
                <a:gridCol w="751443"/>
                <a:gridCol w="751443"/>
                <a:gridCol w="375722"/>
                <a:gridCol w="751443"/>
                <a:gridCol w="751443"/>
                <a:gridCol w="375722"/>
                <a:gridCol w="560946"/>
                <a:gridCol w="560946"/>
              </a:tblGrid>
              <a:tr h="211937"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100" dirty="0">
                        <a:latin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 grid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 dirty="0"/>
                        <a:t>1 вопрос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2 вопрос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 dirty="0"/>
                        <a:t>3 вопрос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 dirty="0"/>
                        <a:t>4 вопрос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212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 dirty="0"/>
                        <a:t>да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 dirty="0"/>
                        <a:t>нет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 dirty="0"/>
                        <a:t>не знаю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 dirty="0"/>
                        <a:t>нет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 dirty="0"/>
                        <a:t>не знаю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 dirty="0"/>
                        <a:t>да, мне сдавать экзамены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 dirty="0"/>
                        <a:t>нет, но мне было интересно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 dirty="0"/>
                        <a:t>да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 dirty="0"/>
                        <a:t>нет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 dirty="0"/>
                        <a:t>не готов ответить на этот вопрос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да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 dirty="0"/>
                        <a:t>нет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может быть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</a:tr>
              <a:tr h="29214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 dirty="0"/>
                        <a:t>8 А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 dirty="0"/>
                        <a:t>10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 dirty="0"/>
                        <a:t>3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 dirty="0"/>
                        <a:t>2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 dirty="0"/>
                        <a:t>3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 dirty="0"/>
                        <a:t>6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 dirty="0"/>
                        <a:t>0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 dirty="0"/>
                        <a:t>6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 dirty="0"/>
                        <a:t>9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 dirty="0"/>
                        <a:t>0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 dirty="0"/>
                        <a:t>6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 dirty="0"/>
                        <a:t>3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 dirty="0"/>
                        <a:t>1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 dirty="0"/>
                        <a:t>11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</a:tr>
              <a:tr h="29214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8Б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8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0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0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0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3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2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3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7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0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1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4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 dirty="0"/>
                        <a:t>2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 dirty="0"/>
                        <a:t>2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</a:tr>
              <a:tr h="29214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9А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10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1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 dirty="0"/>
                        <a:t>1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1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1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5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5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8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2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2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4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 dirty="0"/>
                        <a:t>2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 dirty="0"/>
                        <a:t>6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</a:tr>
              <a:tr h="29214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9Б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14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1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1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5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3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2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6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9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2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5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4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 dirty="0"/>
                        <a:t>1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 dirty="0"/>
                        <a:t>11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</a:tr>
              <a:tr h="29214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10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8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1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4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3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0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3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7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6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6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1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8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0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 dirty="0"/>
                        <a:t>5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</a:tr>
              <a:tr h="29214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Итого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50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7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8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12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 dirty="0"/>
                        <a:t>13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12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2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 dirty="0"/>
                        <a:t>39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10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 dirty="0"/>
                        <a:t>15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23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/>
                        <a:t>6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000" dirty="0"/>
                        <a:t>35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75" marR="79375" marT="7620" marB="0"/>
                </a:tc>
              </a:tr>
            </a:tbl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4518906" y="3571876"/>
          <a:ext cx="4625094" cy="2857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/>
          <p:nvPr/>
        </p:nvGraphicFramePr>
        <p:xfrm>
          <a:off x="0" y="3571876"/>
          <a:ext cx="4572000" cy="2857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-632" r="53551" b="46966"/>
          <a:stretch>
            <a:fillRect/>
          </a:stretch>
        </p:blipFill>
        <p:spPr bwMode="auto">
          <a:xfrm>
            <a:off x="142844" y="928670"/>
            <a:ext cx="8891919" cy="5778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450"/>
              </a:spcBef>
              <a:spcAft>
                <a:spcPts val="450"/>
              </a:spcAft>
            </a:pPr>
            <a:r>
              <a:rPr lang="ru-RU" sz="3600" u="sng" dirty="0" smtClean="0">
                <a:latin typeface="Times New Roman" pitchFamily="18" charset="0"/>
                <a:cs typeface="Times New Roman" pitchFamily="18" charset="0"/>
              </a:rPr>
              <a:t>Мастер диаграмм </a:t>
            </a:r>
            <a:endParaRPr lang="ru-RU" sz="3600" u="sng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357298"/>
            <a:ext cx="8229600" cy="1143000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Наше здоровье зависит от различных факторов.                   Ученые считают, что 17% всех воздействий на здоровье человека оказывают экологические факторы, 23 % - биологические (наследственность), 10 % -здравоохранение (качество медицинского обслуживания) и 50 % – образ жизни человека.</a:t>
            </a:r>
            <a:r>
              <a:rPr lang="ru-RU" sz="4800" dirty="0" smtClean="0"/>
              <a:t/>
            </a:r>
            <a:br>
              <a:rPr lang="ru-RU" sz="4800" dirty="0" smtClean="0"/>
            </a:b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4" y="314324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3286124"/>
            <a:ext cx="415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</a:t>
            </a:r>
            <a:endParaRPr lang="ru-RU" sz="24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571604" y="3500438"/>
          <a:ext cx="5660730" cy="213360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193291"/>
                <a:gridCol w="2467439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/>
                        <a:t>факторы</a:t>
                      </a:r>
                      <a:endParaRPr lang="ru-RU" sz="2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/>
                        <a:t>%</a:t>
                      </a:r>
                      <a:endParaRPr lang="ru-RU" sz="2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экологический</a:t>
                      </a:r>
                      <a:endParaRPr lang="ru-RU" sz="2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17</a:t>
                      </a:r>
                      <a:endParaRPr lang="ru-RU" sz="2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биологический</a:t>
                      </a:r>
                      <a:endParaRPr lang="ru-RU" sz="2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23</a:t>
                      </a:r>
                      <a:endParaRPr lang="ru-RU" sz="2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здравоохранение</a:t>
                      </a:r>
                      <a:endParaRPr lang="ru-RU" sz="2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10</a:t>
                      </a:r>
                      <a:endParaRPr lang="ru-RU" sz="2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образ </a:t>
                      </a:r>
                      <a:r>
                        <a:rPr lang="ru-RU" sz="2800" dirty="0"/>
                        <a:t>жизни</a:t>
                      </a:r>
                      <a:endParaRPr lang="ru-RU" sz="2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50</a:t>
                      </a:r>
                      <a:endParaRPr lang="ru-RU" sz="2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-632" r="53551" b="46966"/>
          <a:stretch>
            <a:fillRect/>
          </a:stretch>
        </p:blipFill>
        <p:spPr bwMode="auto">
          <a:xfrm>
            <a:off x="142844" y="928670"/>
            <a:ext cx="8891919" cy="5778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Овал 4"/>
          <p:cNvSpPr/>
          <p:nvPr/>
        </p:nvSpPr>
        <p:spPr>
          <a:xfrm>
            <a:off x="1285852" y="1142984"/>
            <a:ext cx="785818" cy="50006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7429520" y="2143116"/>
            <a:ext cx="500066" cy="35719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2143108" y="1500174"/>
            <a:ext cx="5214974" cy="78581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450"/>
              </a:spcBef>
              <a:spcAft>
                <a:spcPts val="450"/>
              </a:spcAft>
            </a:pPr>
            <a:r>
              <a:rPr lang="ru-RU" sz="3600" u="sng" dirty="0" smtClean="0">
                <a:latin typeface="Times New Roman" pitchFamily="18" charset="0"/>
                <a:cs typeface="Times New Roman" pitchFamily="18" charset="0"/>
              </a:rPr>
              <a:t>Мастер диаграмм </a:t>
            </a:r>
            <a:endParaRPr lang="ru-RU" sz="3600" u="sng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/>
        </p:nvGraphicFramePr>
        <p:xfrm>
          <a:off x="2857488" y="0"/>
          <a:ext cx="2857520" cy="2143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/>
          <p:nvPr/>
        </p:nvGraphicFramePr>
        <p:xfrm>
          <a:off x="2857488" y="4714884"/>
          <a:ext cx="2857488" cy="2143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5905493" y="2285992"/>
          <a:ext cx="3238507" cy="2286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Диаграмма 7"/>
          <p:cNvGraphicFramePr/>
          <p:nvPr/>
        </p:nvGraphicFramePr>
        <p:xfrm>
          <a:off x="0" y="4714884"/>
          <a:ext cx="2714612" cy="2143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9" name="Диаграмма 8"/>
          <p:cNvGraphicFramePr/>
          <p:nvPr/>
        </p:nvGraphicFramePr>
        <p:xfrm>
          <a:off x="0" y="0"/>
          <a:ext cx="2691442" cy="2143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0" name="Диаграмма 9"/>
          <p:cNvGraphicFramePr/>
          <p:nvPr/>
        </p:nvGraphicFramePr>
        <p:xfrm>
          <a:off x="5929322" y="4714884"/>
          <a:ext cx="3214678" cy="2143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2" name="Диаграмма 11"/>
          <p:cNvGraphicFramePr/>
          <p:nvPr/>
        </p:nvGraphicFramePr>
        <p:xfrm>
          <a:off x="2857488" y="2285992"/>
          <a:ext cx="2857520" cy="2286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3" name="Диаграмма 12"/>
          <p:cNvGraphicFramePr/>
          <p:nvPr/>
        </p:nvGraphicFramePr>
        <p:xfrm>
          <a:off x="5929322" y="0"/>
          <a:ext cx="3214678" cy="2143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000232" y="0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№1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43504" y="0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№2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429652" y="0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№3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43504" y="2285992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№5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429652" y="2285992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№6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214546" y="4714884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№7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143504" y="4714884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№8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501090" y="4714884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№9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24" name="Диаграмма 23"/>
          <p:cNvGraphicFramePr/>
          <p:nvPr/>
        </p:nvGraphicFramePr>
        <p:xfrm>
          <a:off x="0" y="2357430"/>
          <a:ext cx="2714612" cy="2286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2071670" y="2428868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№4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3186106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Пара №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688398" y="1"/>
          <a:ext cx="5455601" cy="30003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0" y="2928910"/>
          <a:ext cx="4665739" cy="39290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/>
        </p:nvGraphicFramePr>
        <p:xfrm>
          <a:off x="2857488" y="0"/>
          <a:ext cx="2857520" cy="2143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/>
          <p:nvPr/>
        </p:nvGraphicFramePr>
        <p:xfrm>
          <a:off x="2857488" y="4714884"/>
          <a:ext cx="2857488" cy="2143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5905493" y="2285992"/>
          <a:ext cx="3238507" cy="2286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Диаграмма 7"/>
          <p:cNvGraphicFramePr/>
          <p:nvPr/>
        </p:nvGraphicFramePr>
        <p:xfrm>
          <a:off x="0" y="4714884"/>
          <a:ext cx="2714612" cy="2143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9" name="Диаграмма 8"/>
          <p:cNvGraphicFramePr/>
          <p:nvPr/>
        </p:nvGraphicFramePr>
        <p:xfrm>
          <a:off x="0" y="0"/>
          <a:ext cx="2691442" cy="2143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0" name="Диаграмма 9"/>
          <p:cNvGraphicFramePr/>
          <p:nvPr/>
        </p:nvGraphicFramePr>
        <p:xfrm>
          <a:off x="5929322" y="4714884"/>
          <a:ext cx="3214678" cy="2143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2" name="Диаграмма 11"/>
          <p:cNvGraphicFramePr/>
          <p:nvPr/>
        </p:nvGraphicFramePr>
        <p:xfrm>
          <a:off x="2857488" y="2285992"/>
          <a:ext cx="2857520" cy="2286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3" name="Диаграмма 12"/>
          <p:cNvGraphicFramePr/>
          <p:nvPr/>
        </p:nvGraphicFramePr>
        <p:xfrm>
          <a:off x="5929322" y="0"/>
          <a:ext cx="3214678" cy="2143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000232" y="0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№1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43504" y="0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№2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429652" y="0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№3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43504" y="2285992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№5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429652" y="2285992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№6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214546" y="4714884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№7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143504" y="4714884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№8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501090" y="4714884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№9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24" name="Диаграмма 23"/>
          <p:cNvGraphicFramePr/>
          <p:nvPr/>
        </p:nvGraphicFramePr>
        <p:xfrm>
          <a:off x="0" y="2357430"/>
          <a:ext cx="2714612" cy="2286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2071670" y="2428868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№4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28916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Пара №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0" y="3214686"/>
          <a:ext cx="4857752" cy="36433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/>
          <p:nvPr/>
        </p:nvGraphicFramePr>
        <p:xfrm>
          <a:off x="4589885" y="0"/>
          <a:ext cx="4554116" cy="32146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35729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Букву нужную найди, а грамматика подскажет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слово.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4786314" y="1643050"/>
            <a:ext cx="2643206" cy="158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61534" y="2786058"/>
            <a:ext cx="115288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sz="8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285852" y="2748503"/>
            <a:ext cx="88998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endParaRPr lang="ru-RU" sz="80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214546" y="2748503"/>
            <a:ext cx="98296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8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286116" y="2748503"/>
            <a:ext cx="92525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80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357686" y="2748503"/>
            <a:ext cx="81144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sz="80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143504" y="2748503"/>
            <a:ext cx="83708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endParaRPr lang="ru-RU" sz="80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929322" y="2786058"/>
            <a:ext cx="92525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80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858016" y="2786058"/>
            <a:ext cx="115288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sz="80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8072462" y="2786058"/>
            <a:ext cx="92525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8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/>
        </p:nvGraphicFramePr>
        <p:xfrm>
          <a:off x="2857488" y="0"/>
          <a:ext cx="2857520" cy="2143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/>
          <p:nvPr/>
        </p:nvGraphicFramePr>
        <p:xfrm>
          <a:off x="2857488" y="4714884"/>
          <a:ext cx="2857488" cy="2143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5905493" y="2285992"/>
          <a:ext cx="3238507" cy="2286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Диаграмма 7"/>
          <p:cNvGraphicFramePr/>
          <p:nvPr/>
        </p:nvGraphicFramePr>
        <p:xfrm>
          <a:off x="0" y="4714884"/>
          <a:ext cx="2714612" cy="2143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9" name="Диаграмма 8"/>
          <p:cNvGraphicFramePr/>
          <p:nvPr/>
        </p:nvGraphicFramePr>
        <p:xfrm>
          <a:off x="0" y="0"/>
          <a:ext cx="2691442" cy="2143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0" name="Диаграмма 9"/>
          <p:cNvGraphicFramePr/>
          <p:nvPr/>
        </p:nvGraphicFramePr>
        <p:xfrm>
          <a:off x="5929322" y="4714884"/>
          <a:ext cx="3214678" cy="2143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2" name="Диаграмма 11"/>
          <p:cNvGraphicFramePr/>
          <p:nvPr/>
        </p:nvGraphicFramePr>
        <p:xfrm>
          <a:off x="2857488" y="2285992"/>
          <a:ext cx="2857520" cy="2286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3" name="Диаграмма 12"/>
          <p:cNvGraphicFramePr/>
          <p:nvPr/>
        </p:nvGraphicFramePr>
        <p:xfrm>
          <a:off x="5929322" y="0"/>
          <a:ext cx="3214678" cy="2143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000232" y="0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№1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43504" y="0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№2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429652" y="0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№3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43504" y="2285992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№5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429652" y="2285992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№6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214546" y="4714884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№7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143504" y="4714884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№8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501090" y="4714884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№9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24" name="Диаграмма 23"/>
          <p:cNvGraphicFramePr/>
          <p:nvPr/>
        </p:nvGraphicFramePr>
        <p:xfrm>
          <a:off x="0" y="2357430"/>
          <a:ext cx="2714612" cy="2286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2071670" y="2428868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№4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257412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Пара №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0" y="3022931"/>
          <a:ext cx="4857752" cy="38350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/>
          <p:nvPr/>
        </p:nvGraphicFramePr>
        <p:xfrm>
          <a:off x="4786314" y="-1"/>
          <a:ext cx="4357686" cy="34698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/>
        </p:nvGraphicFramePr>
        <p:xfrm>
          <a:off x="2857488" y="0"/>
          <a:ext cx="2857520" cy="2143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/>
          <p:nvPr/>
        </p:nvGraphicFramePr>
        <p:xfrm>
          <a:off x="2857488" y="4714884"/>
          <a:ext cx="2857488" cy="2143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5905493" y="2285992"/>
          <a:ext cx="3238507" cy="2286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Диаграмма 7"/>
          <p:cNvGraphicFramePr/>
          <p:nvPr/>
        </p:nvGraphicFramePr>
        <p:xfrm>
          <a:off x="0" y="4714884"/>
          <a:ext cx="2714612" cy="2143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9" name="Диаграмма 8"/>
          <p:cNvGraphicFramePr/>
          <p:nvPr/>
        </p:nvGraphicFramePr>
        <p:xfrm>
          <a:off x="0" y="0"/>
          <a:ext cx="2691442" cy="2143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0" name="Диаграмма 9"/>
          <p:cNvGraphicFramePr/>
          <p:nvPr/>
        </p:nvGraphicFramePr>
        <p:xfrm>
          <a:off x="5929322" y="4714884"/>
          <a:ext cx="3214678" cy="2143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2" name="Диаграмма 11"/>
          <p:cNvGraphicFramePr/>
          <p:nvPr/>
        </p:nvGraphicFramePr>
        <p:xfrm>
          <a:off x="2857488" y="2285992"/>
          <a:ext cx="2857520" cy="2286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3" name="Диаграмма 12"/>
          <p:cNvGraphicFramePr/>
          <p:nvPr/>
        </p:nvGraphicFramePr>
        <p:xfrm>
          <a:off x="5929322" y="0"/>
          <a:ext cx="3214678" cy="2143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000232" y="0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№1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43504" y="0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№2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429652" y="0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№3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43504" y="2285992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№5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429652" y="2285992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№6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214546" y="4714884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№7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143504" y="4714884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№8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501090" y="4714884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№9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24" name="Диаграмма 23"/>
          <p:cNvGraphicFramePr/>
          <p:nvPr/>
        </p:nvGraphicFramePr>
        <p:xfrm>
          <a:off x="0" y="2357430"/>
          <a:ext cx="2714612" cy="2286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2071670" y="2428868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№4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686040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Пара №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0" y="3357562"/>
          <a:ext cx="5250663" cy="3500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/>
          <p:nvPr/>
        </p:nvGraphicFramePr>
        <p:xfrm>
          <a:off x="4143370" y="0"/>
          <a:ext cx="5000630" cy="4000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/>
        </p:nvGraphicFramePr>
        <p:xfrm>
          <a:off x="2857488" y="0"/>
          <a:ext cx="2857520" cy="2143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/>
          <p:nvPr/>
        </p:nvGraphicFramePr>
        <p:xfrm>
          <a:off x="2857488" y="4714884"/>
          <a:ext cx="2857488" cy="2143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5905493" y="2285992"/>
          <a:ext cx="3238507" cy="2286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Диаграмма 7"/>
          <p:cNvGraphicFramePr/>
          <p:nvPr/>
        </p:nvGraphicFramePr>
        <p:xfrm>
          <a:off x="0" y="4714884"/>
          <a:ext cx="2714612" cy="2143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9" name="Диаграмма 8"/>
          <p:cNvGraphicFramePr/>
          <p:nvPr/>
        </p:nvGraphicFramePr>
        <p:xfrm>
          <a:off x="0" y="0"/>
          <a:ext cx="2691442" cy="2143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0" name="Диаграмма 9"/>
          <p:cNvGraphicFramePr/>
          <p:nvPr/>
        </p:nvGraphicFramePr>
        <p:xfrm>
          <a:off x="5929322" y="4714884"/>
          <a:ext cx="3214678" cy="2143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2" name="Диаграмма 11"/>
          <p:cNvGraphicFramePr/>
          <p:nvPr/>
        </p:nvGraphicFramePr>
        <p:xfrm>
          <a:off x="2857488" y="2285992"/>
          <a:ext cx="2857520" cy="2286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3" name="Диаграмма 12"/>
          <p:cNvGraphicFramePr/>
          <p:nvPr/>
        </p:nvGraphicFramePr>
        <p:xfrm>
          <a:off x="5929322" y="0"/>
          <a:ext cx="3214678" cy="2143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000232" y="0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№1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43504" y="0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№2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605070" y="0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№3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43504" y="2285992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№5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429652" y="2285992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№6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214546" y="4714884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№7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143504" y="4714884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№8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501090" y="4714884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№9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24" name="Диаграмма 23"/>
          <p:cNvGraphicFramePr/>
          <p:nvPr/>
        </p:nvGraphicFramePr>
        <p:xfrm>
          <a:off x="0" y="2357430"/>
          <a:ext cx="2714612" cy="2286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2071670" y="2428868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№4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471726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Пара №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4321964" y="0"/>
          <a:ext cx="4822035" cy="32146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 l="36914" t="40625" r="36719" b="37500"/>
          <a:stretch>
            <a:fillRect/>
          </a:stretch>
        </p:blipFill>
        <p:spPr bwMode="auto">
          <a:xfrm>
            <a:off x="0" y="3929066"/>
            <a:ext cx="6276287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/>
        </p:nvGraphicFramePr>
        <p:xfrm>
          <a:off x="2857488" y="0"/>
          <a:ext cx="2857520" cy="2143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/>
          <p:nvPr/>
        </p:nvGraphicFramePr>
        <p:xfrm>
          <a:off x="2857488" y="4714884"/>
          <a:ext cx="2857488" cy="2143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5905493" y="2285992"/>
          <a:ext cx="3238507" cy="2286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Диаграмма 7"/>
          <p:cNvGraphicFramePr/>
          <p:nvPr/>
        </p:nvGraphicFramePr>
        <p:xfrm>
          <a:off x="0" y="4714884"/>
          <a:ext cx="2714612" cy="2143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9" name="Диаграмма 8"/>
          <p:cNvGraphicFramePr/>
          <p:nvPr/>
        </p:nvGraphicFramePr>
        <p:xfrm>
          <a:off x="0" y="0"/>
          <a:ext cx="2691442" cy="2143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0" name="Диаграмма 9"/>
          <p:cNvGraphicFramePr/>
          <p:nvPr/>
        </p:nvGraphicFramePr>
        <p:xfrm>
          <a:off x="5929322" y="4714884"/>
          <a:ext cx="3214678" cy="2143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2" name="Диаграмма 11"/>
          <p:cNvGraphicFramePr/>
          <p:nvPr/>
        </p:nvGraphicFramePr>
        <p:xfrm>
          <a:off x="2857488" y="2285992"/>
          <a:ext cx="2857520" cy="2286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3" name="Диаграмма 12"/>
          <p:cNvGraphicFramePr/>
          <p:nvPr/>
        </p:nvGraphicFramePr>
        <p:xfrm>
          <a:off x="5929322" y="0"/>
          <a:ext cx="3214678" cy="2143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000232" y="0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№1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43504" y="0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№2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429652" y="0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№3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43504" y="2285992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№5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429652" y="2285992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№6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214546" y="4714884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№7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143504" y="4714884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№8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501090" y="4714884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№9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24" name="Диаграмма 23"/>
          <p:cNvGraphicFramePr/>
          <p:nvPr/>
        </p:nvGraphicFramePr>
        <p:xfrm>
          <a:off x="0" y="2357430"/>
          <a:ext cx="2714612" cy="2286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2071670" y="2428868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№4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92867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тема урока: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71504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sz="5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 graph</a:t>
            </a:r>
            <a:endParaRPr lang="ru-RU" sz="5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5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pie chart</a:t>
            </a:r>
            <a:endParaRPr lang="ru-RU" sz="52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5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пицца</a:t>
            </a:r>
          </a:p>
          <a:p>
            <a:pPr algn="ctr">
              <a:buNone/>
            </a:pP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5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камамбер  </a:t>
            </a:r>
            <a:endParaRPr lang="en-US" sz="52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714488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Построение  </a:t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графиков и диаграмм </a:t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user\Desktop\1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E8E8E8"/>
              </a:clrFrom>
              <a:clrTo>
                <a:srgbClr val="E8E8E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9256" y="3701491"/>
            <a:ext cx="3289294" cy="2894579"/>
          </a:xfrm>
          <a:prstGeom prst="rect">
            <a:avLst/>
          </a:prstGeom>
          <a:noFill/>
        </p:spPr>
      </p:pic>
      <p:pic>
        <p:nvPicPr>
          <p:cNvPr id="2052" name="Picture 4" descr="C:\Users\user\Desktop\1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7F7F5"/>
              </a:clrFrom>
              <a:clrTo>
                <a:srgbClr val="F7F7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3643314"/>
            <a:ext cx="3214710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Сегодня на уроке: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66" y="1214422"/>
            <a:ext cx="7429552" cy="3954459"/>
          </a:xfrm>
        </p:spPr>
        <p:txBody>
          <a:bodyPr>
            <a:no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Думаю, что на уроке…..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Иногда мне казалось…..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 я хотел бы….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Гордость переполняет за….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Рекомендую своим одноклассникам…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 я на уроке узнал….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Мое отношение к данной теме…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Мне было понятно….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 мне сегодня понравилось….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C:\Users\user\Desktop\7494901_c7d23a60.gif"/>
          <p:cNvPicPr>
            <a:picLocks noChangeAspect="1" noChangeArrowheads="1" noCrop="1"/>
          </p:cNvPicPr>
          <p:nvPr/>
        </p:nvPicPr>
        <p:blipFill>
          <a:blip r:embed="rId2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06" y="0"/>
            <a:ext cx="1500178" cy="15001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История гласит…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643702" y="1623656"/>
            <a:ext cx="2062850" cy="280547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6858016" y="4714884"/>
            <a:ext cx="164820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Франсуа́ Виет</a:t>
            </a: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664550"/>
            <a:ext cx="2000264" cy="262170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785786" y="4572008"/>
            <a:ext cx="15224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Рене́ Декарт</a:t>
            </a:r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44" y="2500306"/>
            <a:ext cx="1925405" cy="2643182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786182" y="5429264"/>
            <a:ext cx="200026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Пьер де Ферма́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9" descr="C:\Users\user\Desktop\1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CCCCCC"/>
              </a:clrFrom>
              <a:clrTo>
                <a:srgbClr val="CCCC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628" y="3709039"/>
            <a:ext cx="4071934" cy="3148962"/>
          </a:xfrm>
          <a:prstGeom prst="snip2DiagRect">
            <a:avLst>
              <a:gd name="adj1" fmla="val 19176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929750" cy="1428736"/>
          </a:xfrm>
        </p:spPr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Графики и диаграммы 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 электронных таблицах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6" name="Picture 2" descr="C:\Users\user\Desktop\6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C1C8C1"/>
              </a:clrFrom>
              <a:clrTo>
                <a:srgbClr val="C1C8C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357298"/>
            <a:ext cx="4340574" cy="2214578"/>
          </a:xfrm>
          <a:prstGeom prst="rect">
            <a:avLst/>
          </a:prstGeom>
          <a:noFill/>
        </p:spPr>
      </p:pic>
      <p:pic>
        <p:nvPicPr>
          <p:cNvPr id="31747" name="Picture 3" descr="C:\Users\user\Desktop\9.gif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CCCCCC"/>
              </a:clrFrom>
              <a:clrTo>
                <a:srgbClr val="CCCC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29190" y="3679057"/>
            <a:ext cx="4143372" cy="3107529"/>
          </a:xfrm>
          <a:prstGeom prst="snip2DiagRect">
            <a:avLst>
              <a:gd name="adj1" fmla="val 15823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1748" name="Picture 4" descr="C:\Users\user\Desktop\2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CBCBCB"/>
              </a:clrFrom>
              <a:clrTo>
                <a:srgbClr val="CBCBC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14346" y="3929066"/>
            <a:ext cx="4357686" cy="3106815"/>
          </a:xfrm>
          <a:prstGeom prst="rect">
            <a:avLst/>
          </a:prstGeom>
          <a:noFill/>
        </p:spPr>
      </p:pic>
      <p:pic>
        <p:nvPicPr>
          <p:cNvPr id="31749" name="Picture 5" descr="C:\Users\user\Desktop\10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125" b="3125"/>
          <a:stretch>
            <a:fillRect/>
          </a:stretch>
        </p:blipFill>
        <p:spPr bwMode="auto">
          <a:xfrm>
            <a:off x="6500826" y="1142984"/>
            <a:ext cx="2286016" cy="2143140"/>
          </a:xfrm>
          <a:prstGeom prst="rect">
            <a:avLst/>
          </a:prstGeom>
          <a:noFill/>
        </p:spPr>
      </p:pic>
      <p:pic>
        <p:nvPicPr>
          <p:cNvPr id="16" name="Picture 10" descr="C:\Users\user\Desktop\4.jpg"/>
          <p:cNvPicPr>
            <a:picLocks noGrp="1" noChangeAspect="1" noChangeArrowheads="1"/>
          </p:cNvPicPr>
          <p:nvPr>
            <p:ph idx="1"/>
          </p:nvPr>
        </p:nvPicPr>
        <p:blipFill>
          <a:blip r:embed="rId7">
            <a:clrChange>
              <a:clrFrom>
                <a:srgbClr val="000182"/>
              </a:clrFrom>
              <a:clrTo>
                <a:srgbClr val="00018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64" y="1643050"/>
            <a:ext cx="3143272" cy="3031012"/>
          </a:xfrm>
          <a:prstGeom prst="snip2DiagRect">
            <a:avLst>
              <a:gd name="adj1" fmla="val 17098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Picture 7" descr="C:\Users\user\Desktop\7.gif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0066FF"/>
              </a:clrFrom>
              <a:clrTo>
                <a:srgbClr val="0066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44" y="642918"/>
            <a:ext cx="3360958" cy="2714620"/>
          </a:xfrm>
          <a:prstGeom prst="snip2DiagRect">
            <a:avLst>
              <a:gd name="adj1" fmla="val 16842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1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" dur="1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1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5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5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785926"/>
            <a:ext cx="822960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user\Desktop\111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35255" y="-24"/>
            <a:ext cx="4707255" cy="2928958"/>
          </a:xfrm>
          <a:prstGeom prst="rect">
            <a:avLst/>
          </a:prstGeom>
          <a:noFill/>
        </p:spPr>
      </p:pic>
      <p:pic>
        <p:nvPicPr>
          <p:cNvPr id="3075" name="Picture 3" descr="C:\Users\user\Desktop\17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578" t="28547" r="18082" b="18556"/>
          <a:stretch>
            <a:fillRect/>
          </a:stretch>
        </p:blipFill>
        <p:spPr bwMode="auto">
          <a:xfrm>
            <a:off x="4393415" y="214314"/>
            <a:ext cx="4750585" cy="2714620"/>
          </a:xfrm>
          <a:prstGeom prst="rect">
            <a:avLst/>
          </a:prstGeom>
          <a:noFill/>
        </p:spPr>
      </p:pic>
      <p:pic>
        <p:nvPicPr>
          <p:cNvPr id="3076" name="Picture 4" descr="C:\Users\user\Desktop\13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446" t="11067" r="19960" b="5928"/>
          <a:stretch>
            <a:fillRect/>
          </a:stretch>
        </p:blipFill>
        <p:spPr bwMode="auto">
          <a:xfrm>
            <a:off x="4883266" y="3214686"/>
            <a:ext cx="4337308" cy="3571900"/>
          </a:xfrm>
          <a:prstGeom prst="rect">
            <a:avLst/>
          </a:prstGeom>
          <a:noFill/>
        </p:spPr>
      </p:pic>
      <p:pic>
        <p:nvPicPr>
          <p:cNvPr id="3077" name="Picture 5" descr="C:\Users\user\Desktop\6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503" y="3356146"/>
            <a:ext cx="4452935" cy="3544713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9" name="Picture 3" descr="C:\Users\user\Desktop\0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C1C8C1"/>
              </a:clrFrom>
              <a:clrTo>
                <a:srgbClr val="C1C8C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08645" y="4071942"/>
            <a:ext cx="5880777" cy="3000396"/>
          </a:xfrm>
          <a:prstGeom prst="rect">
            <a:avLst/>
          </a:prstGeom>
          <a:noFill/>
        </p:spPr>
      </p:pic>
      <p:pic>
        <p:nvPicPr>
          <p:cNvPr id="4100" name="Picture 4" descr="C:\Users\user\Desktop\8.gif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604" t="9551" r="18646" b="5542"/>
          <a:stretch>
            <a:fillRect/>
          </a:stretch>
        </p:blipFill>
        <p:spPr bwMode="auto">
          <a:xfrm>
            <a:off x="214282" y="-142900"/>
            <a:ext cx="4857784" cy="3429024"/>
          </a:xfrm>
          <a:prstGeom prst="rect">
            <a:avLst/>
          </a:prstGeom>
          <a:noFill/>
        </p:spPr>
      </p:pic>
      <p:pic>
        <p:nvPicPr>
          <p:cNvPr id="4101" name="Picture 5" descr="C:\Users\user\Desktop\77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9025" t="60732" r="26100" b="915"/>
          <a:stretch>
            <a:fillRect/>
          </a:stretch>
        </p:blipFill>
        <p:spPr bwMode="auto">
          <a:xfrm>
            <a:off x="5357818" y="142876"/>
            <a:ext cx="3690936" cy="3214686"/>
          </a:xfrm>
          <a:prstGeom prst="rect">
            <a:avLst/>
          </a:prstGeom>
          <a:noFill/>
        </p:spPr>
      </p:pic>
      <p:pic>
        <p:nvPicPr>
          <p:cNvPr id="4102" name="Picture 6" descr="C:\Users\user\Desktop\11.pn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15" t="7663" r="54103" b="51517"/>
          <a:stretch>
            <a:fillRect/>
          </a:stretch>
        </p:blipFill>
        <p:spPr bwMode="auto">
          <a:xfrm>
            <a:off x="5286380" y="3786190"/>
            <a:ext cx="4025131" cy="307181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user\Desktop\12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62"/>
              </a:clrFrom>
              <a:clrTo>
                <a:srgbClr val="FFFF62">
                  <a:alpha val="0"/>
                </a:srgbClr>
              </a:clrTo>
            </a:clrChange>
          </a:blip>
          <a:srcRect l="11445" t="10379" r="4621" b="11777"/>
          <a:stretch>
            <a:fillRect/>
          </a:stretch>
        </p:blipFill>
        <p:spPr bwMode="auto">
          <a:xfrm>
            <a:off x="285720" y="357166"/>
            <a:ext cx="3714776" cy="25328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123" name="Picture 3" descr="C:\Users\user\Desktop\14.jpg"/>
          <p:cNvPicPr>
            <a:picLocks noChangeAspect="1" noChangeArrowheads="1"/>
          </p:cNvPicPr>
          <p:nvPr/>
        </p:nvPicPr>
        <p:blipFill>
          <a:blip r:embed="rId3"/>
          <a:srcRect l="18944" t="20057" r="8555" b="5267"/>
          <a:stretch>
            <a:fillRect/>
          </a:stretch>
        </p:blipFill>
        <p:spPr bwMode="auto">
          <a:xfrm rot="419076">
            <a:off x="5010381" y="412686"/>
            <a:ext cx="3428992" cy="2719545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</p:pic>
      <p:pic>
        <p:nvPicPr>
          <p:cNvPr id="5124" name="Picture 4" descr="C:\Users\user\Desktop\9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783799">
            <a:off x="758288" y="3148160"/>
            <a:ext cx="3357554" cy="3301698"/>
          </a:xfrm>
          <a:prstGeom prst="rect">
            <a:avLst/>
          </a:prstGeom>
          <a:noFill/>
        </p:spPr>
      </p:pic>
      <p:pic>
        <p:nvPicPr>
          <p:cNvPr id="5125" name="Picture 5" descr="C:\Users\user\Desktop\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308292">
            <a:off x="4988735" y="3312449"/>
            <a:ext cx="3084864" cy="308486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user\Desktop\1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815" t="47696" r="10161" b="12976"/>
          <a:stretch>
            <a:fillRect/>
          </a:stretch>
        </p:blipFill>
        <p:spPr bwMode="auto">
          <a:xfrm>
            <a:off x="500034" y="142851"/>
            <a:ext cx="2786082" cy="2719697"/>
          </a:xfrm>
          <a:prstGeom prst="rect">
            <a:avLst/>
          </a:prstGeom>
          <a:noFill/>
        </p:spPr>
      </p:pic>
      <p:pic>
        <p:nvPicPr>
          <p:cNvPr id="1028" name="Picture 4" descr="C:\Users\user\Desktop\3.jpg"/>
          <p:cNvPicPr>
            <a:picLocks noChangeAspect="1" noChangeArrowheads="1"/>
          </p:cNvPicPr>
          <p:nvPr/>
        </p:nvPicPr>
        <p:blipFill>
          <a:blip r:embed="rId3"/>
          <a:srcRect l="1480" t="42798" r="62375"/>
          <a:stretch>
            <a:fillRect/>
          </a:stretch>
        </p:blipFill>
        <p:spPr bwMode="auto">
          <a:xfrm>
            <a:off x="5072066" y="319083"/>
            <a:ext cx="3643338" cy="31347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29" name="Picture 5" descr="C:\Users\user\Desktop\4.png"/>
          <p:cNvPicPr>
            <a:picLocks noChangeAspect="1" noChangeArrowheads="1"/>
          </p:cNvPicPr>
          <p:nvPr/>
        </p:nvPicPr>
        <p:blipFill>
          <a:blip r:embed="rId4"/>
          <a:srcRect l="11758" t="9707" r="22644" b="18864"/>
          <a:stretch>
            <a:fillRect/>
          </a:stretch>
        </p:blipFill>
        <p:spPr bwMode="auto">
          <a:xfrm rot="632330">
            <a:off x="1128918" y="3370132"/>
            <a:ext cx="3437439" cy="297911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0" name="Picture 6" descr="C:\Users\user\Desktop\5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8" y="3762385"/>
            <a:ext cx="3024201" cy="3024201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user\Desktop\8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06" y="71414"/>
            <a:ext cx="4000528" cy="32311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user\Desktop\6.jpg"/>
          <p:cNvPicPr>
            <a:picLocks noChangeAspect="1" noChangeArrowheads="1"/>
          </p:cNvPicPr>
          <p:nvPr/>
        </p:nvPicPr>
        <p:blipFill>
          <a:blip r:embed="rId3"/>
          <a:srcRect l="54406" t="37617" r="4812" b="14922"/>
          <a:stretch>
            <a:fillRect/>
          </a:stretch>
        </p:blipFill>
        <p:spPr bwMode="auto">
          <a:xfrm>
            <a:off x="5786446" y="142852"/>
            <a:ext cx="3214710" cy="2993006"/>
          </a:xfrm>
          <a:prstGeom prst="snip2DiagRect">
            <a:avLst>
              <a:gd name="adj1" fmla="val 17442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 descr="C:\Users\user\Desktop\7.jpg"/>
          <p:cNvPicPr>
            <a:picLocks noChangeAspect="1" noChangeArrowheads="1"/>
          </p:cNvPicPr>
          <p:nvPr/>
        </p:nvPicPr>
        <p:blipFill>
          <a:blip r:embed="rId4"/>
          <a:srcRect r="34188" b="7147"/>
          <a:stretch>
            <a:fillRect/>
          </a:stretch>
        </p:blipFill>
        <p:spPr bwMode="auto">
          <a:xfrm>
            <a:off x="285720" y="3071810"/>
            <a:ext cx="3714776" cy="3529007"/>
          </a:xfrm>
          <a:prstGeom prst="snip2DiagRect">
            <a:avLst>
              <a:gd name="adj1" fmla="val 11589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3" name="Picture 5" descr="C:\Users\user\Desktop\9.pn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370" b="2471"/>
          <a:stretch>
            <a:fillRect/>
          </a:stretch>
        </p:blipFill>
        <p:spPr bwMode="auto">
          <a:xfrm>
            <a:off x="4214810" y="3046411"/>
            <a:ext cx="3884608" cy="38830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user\Desktop\учитель года 2020\Урок\задания к уроку\2. задание в группах\3. соответствие\1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992" y="25082"/>
            <a:ext cx="4433570" cy="340391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 descr="C:\Users\user\Desktop\учитель года 2020\Урок\задания к уроку\2. задание в группах\3. соответствие\1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8" y="4572008"/>
            <a:ext cx="4429124" cy="221455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graphicFrame>
        <p:nvGraphicFramePr>
          <p:cNvPr id="7" name="Диаграмма 6"/>
          <p:cNvGraphicFramePr/>
          <p:nvPr/>
        </p:nvGraphicFramePr>
        <p:xfrm>
          <a:off x="4572000" y="200024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714488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Построение  </a:t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графиков и диаграмм </a:t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user\Desktop\1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E8E8E8"/>
              </a:clrFrom>
              <a:clrTo>
                <a:srgbClr val="E8E8E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9256" y="3701491"/>
            <a:ext cx="3289294" cy="2894579"/>
          </a:xfrm>
          <a:prstGeom prst="rect">
            <a:avLst/>
          </a:prstGeom>
          <a:noFill/>
        </p:spPr>
      </p:pic>
      <p:pic>
        <p:nvPicPr>
          <p:cNvPr id="2052" name="Picture 4" descr="C:\Users\user\Desktop\1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7F7F5"/>
              </a:clrFrom>
              <a:clrTo>
                <a:srgbClr val="F7F7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3643314"/>
            <a:ext cx="3214710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Цель урока: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64" y="1214422"/>
            <a:ext cx="8715436" cy="4525963"/>
          </a:xfrm>
        </p:spPr>
        <p:txBody>
          <a:bodyPr>
            <a:normAutofit/>
          </a:bodyPr>
          <a:lstStyle/>
          <a:p>
            <a:pPr marL="514350" indent="-51435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повторить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 обобщить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знания по теме урока. </a:t>
            </a:r>
          </a:p>
          <a:p>
            <a:pPr marL="514350" indent="-51435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закрепить умение читать графики и диаграммы. </a:t>
            </a:r>
          </a:p>
          <a:p>
            <a:pPr marL="514350" indent="-51435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закрепить умение строить графики и диаграммы.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3074" name="Picture 2" descr="C:\Users\user\Desktop\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960257">
            <a:off x="302958" y="3615135"/>
            <a:ext cx="4443566" cy="2742792"/>
          </a:xfrm>
          <a:prstGeom prst="rect">
            <a:avLst/>
          </a:prstGeom>
          <a:noFill/>
        </p:spPr>
      </p:pic>
      <p:pic>
        <p:nvPicPr>
          <p:cNvPr id="3075" name="Picture 3" descr="C:\Users\user\Desktop\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900727">
            <a:off x="4809822" y="3434281"/>
            <a:ext cx="3961462" cy="29611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31085" t="10526" r="31908" b="3947"/>
          <a:stretch>
            <a:fillRect/>
          </a:stretch>
        </p:blipFill>
        <p:spPr bwMode="auto">
          <a:xfrm>
            <a:off x="1857356" y="0"/>
            <a:ext cx="5286412" cy="6872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Овал 4"/>
          <p:cNvSpPr/>
          <p:nvPr/>
        </p:nvSpPr>
        <p:spPr>
          <a:xfrm>
            <a:off x="2071670" y="714356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2071670" y="2000240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071670" y="3286124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071670" y="5143512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2071670" y="6286520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72208" y="1428736"/>
            <a:ext cx="2971792" cy="475775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Лепестковая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Линейчатая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Гистограмма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Пузырьковая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 Биржевая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6. Круговая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7. Круговая объемная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8. График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Users\user\Desktop\учитель года 2020\Урок\задания к уроку\2. задание в группах\3. соответствие\1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0"/>
            <a:ext cx="2157550" cy="10936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C:\Users\user\Desktop\учитель года 2020\Урок\задания к уроку\2. задание в группах\3. соответствие\15.png"/>
          <p:cNvPicPr/>
          <p:nvPr/>
        </p:nvPicPr>
        <p:blipFill>
          <a:blip r:embed="rId3"/>
          <a:srcRect l="7605" t="13772" r="10957" b="10852"/>
          <a:stretch>
            <a:fillRect/>
          </a:stretch>
        </p:blipFill>
        <p:spPr bwMode="auto">
          <a:xfrm>
            <a:off x="1500166" y="357166"/>
            <a:ext cx="1857388" cy="10001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C:\Users\user\Desktop\учитель года 2020\Урок\задания к уроку\2. задание в группах\3. соответствие\11.jpg"/>
          <p:cNvPicPr/>
          <p:nvPr/>
        </p:nvPicPr>
        <p:blipFill>
          <a:blip r:embed="rId4"/>
          <a:srcRect l="3697" t="21497" r="34685" b="7548"/>
          <a:stretch>
            <a:fillRect/>
          </a:stretch>
        </p:blipFill>
        <p:spPr bwMode="auto">
          <a:xfrm>
            <a:off x="428596" y="1142984"/>
            <a:ext cx="1428760" cy="12858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C:\Users\user\Desktop\учитель года 2020\Урок\задания к уроку\2. задание в группах\3. соответствие\6.pn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10" y="2500306"/>
            <a:ext cx="1643074" cy="11430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C:\Users\user\Desktop\учитель года 2020\Урок\задания к уроку\2. задание в группах\3. соответствие\21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3643314"/>
            <a:ext cx="1428760" cy="12144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C:\Users\user\Desktop\учитель года 2020\Урок\задания к уроку\2. задание в группах\3. соответствие\7.gif"/>
          <p:cNvPicPr/>
          <p:nvPr/>
        </p:nvPicPr>
        <p:blipFill>
          <a:blip r:embed="rId7"/>
          <a:srcRect l="4347" r="4574" b="5574"/>
          <a:stretch>
            <a:fillRect/>
          </a:stretch>
        </p:blipFill>
        <p:spPr bwMode="auto">
          <a:xfrm>
            <a:off x="500034" y="4857760"/>
            <a:ext cx="1714512" cy="11354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C:\Users\user\Desktop\учитель года 2020\Урок\задания к уроку\2. задание в группах\3. соответствие\13.jpg"/>
          <p:cNvPicPr/>
          <p:nvPr/>
        </p:nvPicPr>
        <p:blipFill>
          <a:blip r:embed="rId8"/>
          <a:srcRect l="11226" t="31617" r="7567"/>
          <a:stretch>
            <a:fillRect/>
          </a:stretch>
        </p:blipFill>
        <p:spPr bwMode="auto">
          <a:xfrm>
            <a:off x="1643042" y="5715016"/>
            <a:ext cx="1806188" cy="1142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user\Desktop\учитель года 2020\Урок\задания к уроку\2. задание в группах\3. соответствие\3.jpg"/>
          <p:cNvPicPr/>
          <p:nvPr/>
        </p:nvPicPr>
        <p:blipFill>
          <a:blip r:embed="rId9"/>
          <a:srcRect l="5509" t="4904" r="2988" b="13220"/>
          <a:stretch>
            <a:fillRect/>
          </a:stretch>
        </p:blipFill>
        <p:spPr bwMode="auto">
          <a:xfrm>
            <a:off x="3643306" y="5786454"/>
            <a:ext cx="1857388" cy="9994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5214942" y="785794"/>
            <a:ext cx="327025" cy="3270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1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3000364" y="1071546"/>
            <a:ext cx="327025" cy="32861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2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1530331" y="2071678"/>
            <a:ext cx="327025" cy="3270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3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2000232" y="3357562"/>
            <a:ext cx="328613" cy="32861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4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428596" y="3643314"/>
            <a:ext cx="327025" cy="3270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5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1885933" y="4786322"/>
            <a:ext cx="328613" cy="3270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6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3071802" y="6457974"/>
            <a:ext cx="327025" cy="32861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7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5214942" y="6530975"/>
            <a:ext cx="327025" cy="3270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8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2" name="Прямая со стрелкой 21"/>
          <p:cNvCxnSpPr/>
          <p:nvPr/>
        </p:nvCxnSpPr>
        <p:spPr>
          <a:xfrm>
            <a:off x="3428992" y="1428736"/>
            <a:ext cx="2786082" cy="1714512"/>
          </a:xfrm>
          <a:prstGeom prst="straightConnector1">
            <a:avLst/>
          </a:prstGeom>
          <a:ln w="38100">
            <a:solidFill>
              <a:srgbClr val="C0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V="1">
            <a:off x="2357422" y="1714488"/>
            <a:ext cx="3857652" cy="1357322"/>
          </a:xfrm>
          <a:prstGeom prst="straightConnector1">
            <a:avLst/>
          </a:prstGeom>
          <a:ln w="38100">
            <a:solidFill>
              <a:srgbClr val="C0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1714480" y="4357694"/>
            <a:ext cx="4500594" cy="1214446"/>
          </a:xfrm>
          <a:prstGeom prst="straightConnector1">
            <a:avLst/>
          </a:prstGeom>
          <a:ln w="38100">
            <a:solidFill>
              <a:srgbClr val="C0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V="1">
            <a:off x="2285984" y="3714752"/>
            <a:ext cx="3929090" cy="1571636"/>
          </a:xfrm>
          <a:prstGeom prst="straightConnector1">
            <a:avLst/>
          </a:prstGeom>
          <a:ln w="38100">
            <a:solidFill>
              <a:srgbClr val="C0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1928794" y="1785926"/>
            <a:ext cx="4286280" cy="2357454"/>
          </a:xfrm>
          <a:prstGeom prst="straightConnector1">
            <a:avLst/>
          </a:prstGeom>
          <a:ln w="38100">
            <a:solidFill>
              <a:srgbClr val="C0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V="1">
            <a:off x="4643438" y="4714884"/>
            <a:ext cx="1643074" cy="1071570"/>
          </a:xfrm>
          <a:prstGeom prst="straightConnector1">
            <a:avLst/>
          </a:prstGeom>
          <a:ln w="38100">
            <a:solidFill>
              <a:srgbClr val="C0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4357686" y="1142984"/>
            <a:ext cx="1857388" cy="1500198"/>
          </a:xfrm>
          <a:prstGeom prst="straightConnector1">
            <a:avLst/>
          </a:prstGeom>
          <a:ln w="38100">
            <a:solidFill>
              <a:srgbClr val="C0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rot="5400000" flipH="1" flipV="1">
            <a:off x="2750331" y="2250273"/>
            <a:ext cx="3500462" cy="3429024"/>
          </a:xfrm>
          <a:prstGeom prst="straightConnector1">
            <a:avLst/>
          </a:prstGeom>
          <a:ln w="38100">
            <a:solidFill>
              <a:srgbClr val="C0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user\Desktop\учитель года 2020\Урок\задания к уроку\2. задание в группах\3. соответствие\1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992" y="25082"/>
            <a:ext cx="4433570" cy="340391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 descr="C:\Users\user\Desktop\учитель года 2020\Урок\задания к уроку\2. задание в группах\3. соответствие\1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8" y="4572008"/>
            <a:ext cx="4429124" cy="221455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graphicFrame>
        <p:nvGraphicFramePr>
          <p:cNvPr id="7" name="Диаграмма 6"/>
          <p:cNvGraphicFramePr/>
          <p:nvPr/>
        </p:nvGraphicFramePr>
        <p:xfrm>
          <a:off x="4572000" y="200024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14282" y="0"/>
            <a:ext cx="8643998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Задание «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Лови ошибку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Иногда представление информации в виде таблицы бывает очень удобно. Если вы согласны, то приведите пример.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На графике изображают две координатные оси под любым углом наклона друг к другу. На них откладываются значения двух величин.                                    Обе величины являются зависимыми друг от друга.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С помощью графика или диаграммы можно представить внешний вид объекта и его структуру.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6286512" y="2928934"/>
            <a:ext cx="857256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3000364" y="3571876"/>
            <a:ext cx="1285884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2343</TotalTime>
  <Words>627</Words>
  <Application>Microsoft Office PowerPoint</Application>
  <PresentationFormat>Экран (4:3)</PresentationFormat>
  <Paragraphs>307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Слайд 1</vt:lpstr>
      <vt:lpstr>Букву нужную найди, а грамматика подскажет слово. </vt:lpstr>
      <vt:lpstr>История гласит…</vt:lpstr>
      <vt:lpstr>Построение   графиков и диаграмм  </vt:lpstr>
      <vt:lpstr>Цель урока:</vt:lpstr>
      <vt:lpstr>Слайд 6</vt:lpstr>
      <vt:lpstr>Слайд 7</vt:lpstr>
      <vt:lpstr>Слайд 8</vt:lpstr>
      <vt:lpstr>Слайд 9</vt:lpstr>
      <vt:lpstr>Обработка лабораторных исследований</vt:lpstr>
      <vt:lpstr>Построение   графиков и диаграмм  </vt:lpstr>
      <vt:lpstr>Слайд 12</vt:lpstr>
      <vt:lpstr>Мастер диаграмм </vt:lpstr>
      <vt:lpstr>1. Наше здоровье зависит от различных факторов.                   Ученые считают, что 17% всех воздействий на здоровье человека оказывают экологические факторы, 23 % - биологические (наследственность), 10 % -здравоохранение (качество медицинского обслуживания) и 50 % – образ жизни человека. </vt:lpstr>
      <vt:lpstr>Мастер диаграмм </vt:lpstr>
      <vt:lpstr>Слайд 16</vt:lpstr>
      <vt:lpstr>Пара №1</vt:lpstr>
      <vt:lpstr>Слайд 18</vt:lpstr>
      <vt:lpstr>Пара №2</vt:lpstr>
      <vt:lpstr>Слайд 20</vt:lpstr>
      <vt:lpstr>Пара №3</vt:lpstr>
      <vt:lpstr>Слайд 22</vt:lpstr>
      <vt:lpstr>Пара №4</vt:lpstr>
      <vt:lpstr>Слайд 24</vt:lpstr>
      <vt:lpstr>Пара №5</vt:lpstr>
      <vt:lpstr>Слайд 26</vt:lpstr>
      <vt:lpstr>тема урока:</vt:lpstr>
      <vt:lpstr>Построение   графиков и диаграмм  </vt:lpstr>
      <vt:lpstr>Сегодня на уроке:  </vt:lpstr>
      <vt:lpstr>Графики и диаграммы  в электронных таблицах</vt:lpstr>
      <vt:lpstr>Слайд 31</vt:lpstr>
      <vt:lpstr>Слайд 32</vt:lpstr>
      <vt:lpstr>Слайд 33</vt:lpstr>
      <vt:lpstr>Слайд 34</vt:lpstr>
      <vt:lpstr>Слайд 35</vt:lpstr>
      <vt:lpstr>Слайд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Построение  диаграмм и графиков  в электронных таблицах</dc:title>
  <dc:creator>user</dc:creator>
  <cp:lastModifiedBy>user</cp:lastModifiedBy>
  <cp:revision>39</cp:revision>
  <dcterms:created xsi:type="dcterms:W3CDTF">2014-01-23T10:25:55Z</dcterms:created>
  <dcterms:modified xsi:type="dcterms:W3CDTF">2020-02-02T16:01:48Z</dcterms:modified>
</cp:coreProperties>
</file>