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  <p:sldId id="263" r:id="rId10"/>
    <p:sldId id="274" r:id="rId11"/>
    <p:sldId id="284" r:id="rId12"/>
    <p:sldId id="283" r:id="rId13"/>
    <p:sldId id="285" r:id="rId14"/>
    <p:sldId id="276" r:id="rId15"/>
    <p:sldId id="268" r:id="rId16"/>
    <p:sldId id="266" r:id="rId17"/>
    <p:sldId id="270" r:id="rId18"/>
    <p:sldId id="271" r:id="rId19"/>
    <p:sldId id="272" r:id="rId20"/>
    <p:sldId id="273" r:id="rId21"/>
    <p:sldId id="277" r:id="rId22"/>
    <p:sldId id="278" r:id="rId23"/>
    <p:sldId id="279" r:id="rId24"/>
    <p:sldId id="282" r:id="rId25"/>
    <p:sldId id="280" r:id="rId26"/>
    <p:sldId id="265" r:id="rId27"/>
    <p:sldId id="281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3B5E9"/>
    <a:srgbClr val="FF3399"/>
    <a:srgbClr val="CC3399"/>
    <a:srgbClr val="D68B1C"/>
    <a:srgbClr val="CAB4EA"/>
    <a:srgbClr val="F1FF9B"/>
    <a:srgbClr val="FFE0A3"/>
    <a:srgbClr val="70AC2E"/>
    <a:srgbClr val="C19FFF"/>
    <a:srgbClr val="D0005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577" autoAdjust="0"/>
  </p:normalViewPr>
  <p:slideViewPr>
    <p:cSldViewPr>
      <p:cViewPr>
        <p:scale>
          <a:sx n="78" d="100"/>
          <a:sy n="78" d="100"/>
        </p:scale>
        <p:origin x="-113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муж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жен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22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dLbls/>
        <c:axId val="70809472"/>
        <c:axId val="70811008"/>
      </c:barChart>
      <c:catAx>
        <c:axId val="7080947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70811008"/>
        <c:crosses val="autoZero"/>
        <c:auto val="1"/>
        <c:lblAlgn val="ctr"/>
        <c:lblOffset val="100"/>
      </c:catAx>
      <c:valAx>
        <c:axId val="7081100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080947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9"/>
  <c:chart>
    <c:title>
      <c:layout>
        <c:manualLayout>
          <c:xMode val="edge"/>
          <c:yMode val="edge"/>
          <c:x val="0.24664292981804595"/>
          <c:y val="1.4414313526830664E-2"/>
        </c:manualLayout>
      </c:layout>
      <c:txPr>
        <a:bodyPr/>
        <a:lstStyle/>
        <a:p>
          <a:pPr algn="ctr">
            <a:defRPr/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6.883982235828251E-2"/>
          <c:y val="0.13625725728528168"/>
          <c:w val="0.61430389058387636"/>
          <c:h val="0.4297226549879201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вы считаете, какие места нашего города наиболее замусорены?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улицы</c:v>
                </c:pt>
                <c:pt idx="1">
                  <c:v>дворы жилых домов</c:v>
                </c:pt>
                <c:pt idx="2">
                  <c:v>центры</c:v>
                </c:pt>
                <c:pt idx="3">
                  <c:v>школьные территории</c:v>
                </c:pt>
                <c:pt idx="4">
                  <c:v>зоны отдыха горожан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40</c:v>
                </c:pt>
                <c:pt idx="1">
                  <c:v>33</c:v>
                </c:pt>
                <c:pt idx="2">
                  <c:v>17</c:v>
                </c:pt>
                <c:pt idx="3">
                  <c:v>28</c:v>
                </c:pt>
                <c:pt idx="4">
                  <c:v>30</c:v>
                </c:pt>
              </c:numCache>
            </c:numRef>
          </c:val>
        </c:ser>
        <c:dLbls/>
        <c:axId val="71134592"/>
        <c:axId val="71308416"/>
      </c:barChart>
      <c:catAx>
        <c:axId val="71134592"/>
        <c:scaling>
          <c:orientation val="minMax"/>
        </c:scaling>
        <c:axPos val="b"/>
        <c:tickLblPos val="nextTo"/>
        <c:crossAx val="71308416"/>
        <c:crosses val="autoZero"/>
        <c:auto val="1"/>
        <c:lblAlgn val="ctr"/>
        <c:lblOffset val="100"/>
      </c:catAx>
      <c:valAx>
        <c:axId val="71308416"/>
        <c:scaling>
          <c:orientation val="minMax"/>
        </c:scaling>
        <c:axPos val="l"/>
        <c:majorGridlines/>
        <c:numFmt formatCode="General" sourceLinked="1"/>
        <c:tickLblPos val="nextTo"/>
        <c:crossAx val="7113459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>
              <a:lumMod val="95000"/>
              <a:lumOff val="5000"/>
            </a:schemeClr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  <c:txPr>
        <a:bodyPr/>
        <a:lstStyle/>
        <a:p>
          <a:pPr>
            <a:defRPr sz="2800">
              <a:solidFill>
                <a:srgbClr val="FF0000"/>
              </a:solidFill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вы считаете, кто больше всего мусорит?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дошкольники и ученики младших классов</c:v>
                </c:pt>
                <c:pt idx="1">
                  <c:v>подростки</c:v>
                </c:pt>
                <c:pt idx="2">
                  <c:v>молодёжь</c:v>
                </c:pt>
                <c:pt idx="3">
                  <c:v>взрослые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</c:v>
                </c:pt>
                <c:pt idx="1">
                  <c:v>28</c:v>
                </c:pt>
                <c:pt idx="2">
                  <c:v>41</c:v>
                </c:pt>
                <c:pt idx="3">
                  <c:v>26</c:v>
                </c:pt>
              </c:numCache>
            </c:numRef>
          </c:val>
        </c:ser>
        <c:dLbls/>
        <c:firstSliceAng val="0"/>
      </c:pie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Чтобы вы выбросили, не задумываясь, в общественном месте?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пустую картонную коробку</c:v>
                </c:pt>
                <c:pt idx="1">
                  <c:v>пустую банку или бутылку</c:v>
                </c:pt>
                <c:pt idx="2">
                  <c:v>обёртку от жевательной резинки</c:v>
                </c:pt>
                <c:pt idx="3">
                  <c:v>шкурки от банана, апельсина и т.д.</c:v>
                </c:pt>
                <c:pt idx="4">
                  <c:v>ничего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15</c:v>
                </c:pt>
                <c:pt idx="3">
                  <c:v>7</c:v>
                </c:pt>
                <c:pt idx="4">
                  <c:v>36</c:v>
                </c:pt>
              </c:numCache>
            </c:numRef>
          </c:val>
        </c:ser>
        <c:dLbls/>
        <c:firstSliceAng val="0"/>
      </c:pie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3200" dirty="0">
                <a:solidFill>
                  <a:srgbClr val="FF0000"/>
                </a:solidFill>
              </a:rPr>
              <a:t>В чём, по-вашему, главная причина замусоривания нашего города?</a:t>
            </a:r>
          </a:p>
        </c:rich>
      </c:tx>
      <c:layout>
        <c:manualLayout>
          <c:xMode val="edge"/>
          <c:yMode val="edge"/>
          <c:x val="0.2761614311079576"/>
          <c:y val="4.7760987471578481E-3"/>
        </c:manualLayout>
      </c:layout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 чём, по-вашему, главная причина замусоривания нашего города?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недостаточное количество контейнеров для мусора</c:v>
                </c:pt>
                <c:pt idx="1">
                  <c:v>низкий уровень культуры жителей нашего города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</c:v>
                </c:pt>
                <c:pt idx="1">
                  <c:v>42</c:v>
                </c:pt>
              </c:numCache>
            </c:numRef>
          </c:val>
        </c:ser>
        <c:dLbls/>
        <c:firstSliceAng val="0"/>
      </c:pie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BF8B2A-6201-4BD8-BBA1-4625421A6463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DE961-F061-4B04-A91C-136FEB59841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703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BDE961-F061-4B04-A91C-136FEB598419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0509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5261460"/>
            <a:ext cx="7772400" cy="76352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4192525"/>
            <a:ext cx="6400800" cy="1068935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</a:t>
            </a:r>
          </a:p>
          <a:p>
            <a:r>
              <a:rPr lang="en-US" dirty="0" smtClean="0"/>
              <a:t>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29600" cy="458115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7080" y="1901950"/>
            <a:ext cx="7329840" cy="3970329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7016195" cy="4581150"/>
          </a:xfrm>
        </p:spPr>
        <p:txBody>
          <a:bodyPr/>
          <a:lstStyle>
            <a:lvl1pPr>
              <a:defRPr sz="2800">
                <a:solidFill>
                  <a:srgbClr val="0070C0"/>
                </a:solidFill>
              </a:defRPr>
            </a:lvl1pPr>
            <a:lvl2pPr>
              <a:defRPr>
                <a:solidFill>
                  <a:srgbClr val="0070C0"/>
                </a:solidFill>
              </a:defRPr>
            </a:lvl2pPr>
            <a:lvl3pPr>
              <a:defRPr>
                <a:solidFill>
                  <a:srgbClr val="0070C0"/>
                </a:solidFill>
              </a:defRPr>
            </a:lvl3pPr>
            <a:lvl4pPr>
              <a:defRPr>
                <a:solidFill>
                  <a:srgbClr val="0070C0"/>
                </a:solidFill>
              </a:defRPr>
            </a:lvl4pPr>
            <a:lvl5pPr>
              <a:defRPr>
                <a:solidFill>
                  <a:srgbClr val="0070C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40" y="1291130"/>
            <a:ext cx="8076895" cy="61082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90195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531813"/>
            <a:ext cx="4040188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90195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31813"/>
            <a:ext cx="4041775" cy="3035058"/>
          </a:xfrm>
        </p:spPr>
        <p:txBody>
          <a:bodyPr/>
          <a:lstStyle>
            <a:lvl1pPr>
              <a:defRPr sz="2400">
                <a:solidFill>
                  <a:srgbClr val="0070C0"/>
                </a:solidFill>
              </a:defRPr>
            </a:lvl1pPr>
            <a:lvl2pPr>
              <a:defRPr sz="2000">
                <a:solidFill>
                  <a:srgbClr val="0070C0"/>
                </a:solidFill>
              </a:defRPr>
            </a:lvl2pPr>
            <a:lvl3pPr>
              <a:defRPr sz="1800">
                <a:solidFill>
                  <a:srgbClr val="0070C0"/>
                </a:solidFill>
              </a:defRPr>
            </a:lvl3pPr>
            <a:lvl4pPr>
              <a:defRPr sz="1600">
                <a:solidFill>
                  <a:srgbClr val="0070C0"/>
                </a:solidFill>
              </a:defRPr>
            </a:lvl4pPr>
            <a:lvl5pPr>
              <a:defRPr sz="1600">
                <a:solidFill>
                  <a:srgbClr val="0070C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jpeg"/><Relationship Id="rId4" Type="http://schemas.openxmlformats.org/officeDocument/2006/relationships/image" Target="../media/image4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akunb.altlib.ru/images/ecol/074.jpg" TargetMode="External"/><Relationship Id="rId3" Type="http://schemas.openxmlformats.org/officeDocument/2006/relationships/image" Target="../media/image8.jpeg"/><Relationship Id="rId7" Type="http://schemas.openxmlformats.org/officeDocument/2006/relationships/image" Target="../media/image10.jpeg"/><Relationship Id="rId2" Type="http://schemas.openxmlformats.org/officeDocument/2006/relationships/hyperlink" Target="http://akunb.altlib.ru/images/ecol/07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kunb.altlib.ru/images/ecol/076.jpg" TargetMode="External"/><Relationship Id="rId5" Type="http://schemas.openxmlformats.org/officeDocument/2006/relationships/image" Target="../media/image9.jpeg"/><Relationship Id="rId4" Type="http://schemas.openxmlformats.org/officeDocument/2006/relationships/hyperlink" Target="http://akunb.altlib.ru/images/ecol/068.jpg" TargetMode="External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868" y="214290"/>
            <a:ext cx="542515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4143380"/>
            <a:ext cx="34290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</a:t>
            </a:r>
          </a:p>
          <a:p>
            <a:pPr algn="ctr"/>
            <a:r>
              <a:rPr lang="ru-RU" sz="2000" b="1" dirty="0" smtClean="0"/>
              <a:t>Саранчук Екатерина</a:t>
            </a:r>
            <a:r>
              <a:rPr lang="ru-RU" sz="2000" dirty="0" smtClean="0"/>
              <a:t>,</a:t>
            </a:r>
          </a:p>
          <a:p>
            <a:pPr algn="ctr"/>
            <a:r>
              <a:rPr lang="ru-RU" sz="2000" dirty="0" smtClean="0"/>
              <a:t> учащаяся </a:t>
            </a:r>
            <a:r>
              <a:rPr lang="ru-RU" sz="2000" b="1" dirty="0" smtClean="0"/>
              <a:t>9 «А»</a:t>
            </a:r>
            <a:r>
              <a:rPr lang="ru-RU" sz="2000" dirty="0" smtClean="0"/>
              <a:t> класса</a:t>
            </a:r>
          </a:p>
          <a:p>
            <a:pPr algn="ctr"/>
            <a:r>
              <a:rPr lang="ru-RU" sz="2000" b="1" dirty="0" smtClean="0"/>
              <a:t>МБОУ «СОШ №18»</a:t>
            </a:r>
          </a:p>
          <a:p>
            <a:pPr algn="ctr"/>
            <a:r>
              <a:rPr lang="ru-RU" sz="2000" dirty="0" smtClean="0"/>
              <a:t>Руководитель: </a:t>
            </a:r>
          </a:p>
          <a:p>
            <a:pPr algn="ctr"/>
            <a:r>
              <a:rPr lang="ru-RU" sz="2000" b="1" dirty="0" smtClean="0"/>
              <a:t>Михайлова О.В., </a:t>
            </a:r>
          </a:p>
          <a:p>
            <a:pPr algn="ctr"/>
            <a:r>
              <a:rPr lang="ru-RU" sz="2000" dirty="0" smtClean="0"/>
              <a:t>учитель биологии</a:t>
            </a:r>
          </a:p>
          <a:p>
            <a:pPr algn="ctr"/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85728"/>
            <a:ext cx="83999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Бытовые отходы человечества.</a:t>
            </a:r>
          </a:p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Как спасти свой город от мусора?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60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240" y="142852"/>
            <a:ext cx="5437646" cy="4078235"/>
          </a:xfrm>
          <a:prstGeom prst="rect">
            <a:avLst/>
          </a:prstGeom>
        </p:spPr>
      </p:pic>
      <p:pic>
        <p:nvPicPr>
          <p:cNvPr id="5" name="Рисунок 4" descr="IMG_6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2837047"/>
            <a:ext cx="4921881" cy="36914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0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Ул. </a:t>
            </a:r>
            <a:r>
              <a:rPr lang="ru-RU" sz="2400" b="1" dirty="0" err="1" smtClean="0">
                <a:solidFill>
                  <a:schemeClr val="bg1"/>
                </a:solidFill>
              </a:rPr>
              <a:t>Ипподромская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3068960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Ул. Пугачёва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0766" y="48090"/>
            <a:ext cx="4663234" cy="39569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3729" y="48091"/>
            <a:ext cx="4350271" cy="93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64" y="2636912"/>
            <a:ext cx="5976664" cy="3789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1" y="2566193"/>
            <a:ext cx="4543172" cy="982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99274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96752"/>
            <a:ext cx="3209925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4768"/>
            <a:ext cx="2558058" cy="4041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8362" y="548680"/>
            <a:ext cx="1962150" cy="2943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6062" y="2708920"/>
            <a:ext cx="2668426" cy="3970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53242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0695" y="386172"/>
            <a:ext cx="4705265" cy="6139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71760" cy="6749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3147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477664"/>
            <a:ext cx="60007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Courier New" pitchFamily="49" charset="0"/>
              <a:buChar char="o"/>
            </a:pPr>
            <a:r>
              <a:rPr lang="ru-RU" sz="40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Опрос населения</a:t>
            </a:r>
            <a:endParaRPr lang="ru-RU" sz="40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0596" y="980728"/>
            <a:ext cx="71594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buFont typeface="Courier New" pitchFamily="49" charset="0"/>
              <a:buChar char="o"/>
            </a:pPr>
            <a:r>
              <a:rPr lang="ru-RU" sz="3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Практическая работа </a:t>
            </a:r>
          </a:p>
          <a:p>
            <a:pPr algn="ctr"/>
            <a:r>
              <a:rPr lang="ru-RU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«Бытовые отходы нашей семьи»</a:t>
            </a:r>
            <a:endParaRPr lang="ru-RU" sz="36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395472"/>
            <a:ext cx="702997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Courier New" pitchFamily="49" charset="0"/>
              <a:buChar char="o"/>
            </a:pPr>
            <a:r>
              <a:rPr lang="ru-RU" sz="36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 </a:t>
            </a:r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3399"/>
                </a:solidFill>
              </a:rPr>
              <a:t>Р</a:t>
            </a:r>
            <a:r>
              <a:rPr lang="ru-RU" sz="36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3399"/>
                </a:solidFill>
                <a:effectLst/>
              </a:rPr>
              <a:t>ациональные пути решения проблемы</a:t>
            </a:r>
          </a:p>
          <a:p>
            <a:pPr algn="ctr"/>
            <a:r>
              <a:rPr lang="ru-RU" sz="36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3399"/>
                </a:solidFill>
              </a:rPr>
              <a:t>мусорного загрязнения</a:t>
            </a:r>
            <a:endParaRPr lang="ru-RU" sz="36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3399"/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3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365104"/>
            <a:ext cx="75724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провели опрос и получили следующие результаты:</a:t>
            </a:r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2579154"/>
            <a:ext cx="1785950" cy="1785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8144"/>
            <a:ext cx="3428992" cy="3141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8" y="332656"/>
            <a:ext cx="3498808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/>
        </p:nvGraphicFramePr>
        <p:xfrm>
          <a:off x="714348" y="1857364"/>
          <a:ext cx="8001056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46992" y="620688"/>
            <a:ext cx="52149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Считаете ли вы, что наш город замусорен?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3520885763"/>
              </p:ext>
            </p:extLst>
          </p:nvPr>
        </p:nvGraphicFramePr>
        <p:xfrm>
          <a:off x="0" y="1357298"/>
          <a:ext cx="8977322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478447854"/>
              </p:ext>
            </p:extLst>
          </p:nvPr>
        </p:nvGraphicFramePr>
        <p:xfrm>
          <a:off x="1524000" y="1397000"/>
          <a:ext cx="7262842" cy="496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214414" y="928670"/>
          <a:ext cx="7643866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59632" y="285728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Чтобы вы выбросили, не задумываясь, в общественном месте?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2" y="1988840"/>
            <a:ext cx="9144000" cy="397032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На окраине нашего города ежегодно появляются новые свалки, кучи мусора, состоящие из бытовых отходов, которые негативно влияют на окружающую среду. Привычные места отдыха превращаются в опасную зону и для человека. </a:t>
            </a:r>
          </a:p>
          <a:p>
            <a:pPr algn="ctr">
              <a:buNone/>
            </a:pPr>
            <a:endParaRPr lang="ru-RU" sz="2400" b="1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None/>
            </a:pPr>
            <a:r>
              <a:rPr lang="ru-RU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Ниже мы рассмотрим одну из проблем влияния человека на окружающую среду – проблему бытовых отходов.</a:t>
            </a:r>
          </a:p>
          <a:p>
            <a:pPr algn="ctr"/>
            <a:endParaRPr lang="en-US" sz="2400" b="1" i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24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458115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4188486738"/>
              </p:ext>
            </p:extLst>
          </p:nvPr>
        </p:nvGraphicFramePr>
        <p:xfrm>
          <a:off x="1547664" y="1052736"/>
          <a:ext cx="7119966" cy="5318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2000240"/>
            <a:ext cx="75009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Font typeface="+mj-lt"/>
              <a:buAutoNum type="arabicPeriod"/>
            </a:pPr>
            <a:r>
              <a:rPr lang="ru-RU" sz="4000" b="1" dirty="0" smtClean="0">
                <a:solidFill>
                  <a:srgbClr val="7030A0"/>
                </a:solidFill>
              </a:rPr>
              <a:t>пищевые отходы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ru-RU" sz="4000" b="1" dirty="0" smtClean="0">
                <a:solidFill>
                  <a:srgbClr val="7030A0"/>
                </a:solidFill>
              </a:rPr>
              <a:t>пластмасса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ru-RU" sz="4000" b="1" dirty="0" smtClean="0">
                <a:solidFill>
                  <a:srgbClr val="7030A0"/>
                </a:solidFill>
              </a:rPr>
              <a:t>стекло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357166"/>
            <a:ext cx="650085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неделю в каждой семье накапливалось примерно от 5 до 10 кг мусора.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IMG_6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3754566"/>
            <a:ext cx="3419872" cy="2860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154311"/>
            <a:ext cx="3312368" cy="37394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 descr="Kormushka-dlya-ptits-iz-butylo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880" y="119670"/>
            <a:ext cx="4733938" cy="3571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 descr="Tsvety-iz-plastikovykh-butylo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48" y="38442"/>
            <a:ext cx="3857652" cy="3626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1071546"/>
            <a:ext cx="58945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Пути решения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500306"/>
            <a:ext cx="824729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FF0000"/>
                </a:solidFill>
              </a:rPr>
              <a:t>Ликвидация мусора на несанкционированных свалках силами молодёжи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FFC000"/>
                </a:solidFill>
              </a:rPr>
              <a:t>Контроль со стороны администрации города за процессом вывоза мусора в установленное место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</a:rPr>
              <a:t>Установка штрафов за нарушения</a:t>
            </a:r>
          </a:p>
          <a:p>
            <a:pPr marL="342900" indent="-342900">
              <a:buAutoNum type="arabicPeriod"/>
            </a:pPr>
            <a:r>
              <a:rPr lang="ru-RU" sz="2800" b="1" i="1" dirty="0" smtClean="0">
                <a:solidFill>
                  <a:srgbClr val="002060"/>
                </a:solidFill>
              </a:rPr>
              <a:t>Вторичная переработка мусора</a:t>
            </a:r>
          </a:p>
          <a:p>
            <a:pPr marL="342900" indent="-342900"/>
            <a:endParaRPr lang="ru-RU" sz="2800" b="1" i="1" dirty="0"/>
          </a:p>
        </p:txBody>
      </p:sp>
      <p:pic>
        <p:nvPicPr>
          <p:cNvPr id="1026" name="Picture 2" descr="C:\Program Files\Microsoft Office\MEDIA\CAGCAT10\j028536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2285984" cy="267093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6344" y="0"/>
            <a:ext cx="3203848" cy="42717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71843"/>
            <a:ext cx="3193032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753" y="2868594"/>
            <a:ext cx="5163699" cy="38727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7373"/>
            <a:ext cx="3096344" cy="3823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44255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928670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B050"/>
                </a:solidFill>
              </a:rPr>
              <a:t>Заключение:</a:t>
            </a:r>
            <a:endParaRPr lang="ru-RU" sz="3600" b="1" i="1" dirty="0">
              <a:solidFill>
                <a:srgbClr val="00B05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632" y="2564904"/>
            <a:ext cx="8260348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Я никогда не останусь равнодушной к проблемам окружающей среды!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Рисунок 3" descr="i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12" y="0"/>
            <a:ext cx="2708920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4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40"/>
                            </p:stCondLst>
                            <p:childTnLst>
                              <p:par>
                                <p:cTn id="2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hool04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834" y="1500174"/>
            <a:ext cx="1357318" cy="1785945"/>
          </a:xfrm>
          <a:prstGeom prst="rect">
            <a:avLst/>
          </a:prstGeom>
        </p:spPr>
      </p:pic>
      <p:pic>
        <p:nvPicPr>
          <p:cNvPr id="4" name="Рисунок 3" descr="school04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86303"/>
            <a:ext cx="1836905" cy="2071697"/>
          </a:xfrm>
          <a:prstGeom prst="rect">
            <a:avLst/>
          </a:prstGeom>
        </p:spPr>
      </p:pic>
      <p:pic>
        <p:nvPicPr>
          <p:cNvPr id="5" name="Рисунок 4" descr="hhnj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5214950"/>
            <a:ext cx="1533525" cy="14097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85984" y="285728"/>
            <a:ext cx="531523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Использованная 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литература: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Рисунок 6" descr="school200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2357430"/>
            <a:ext cx="1743084" cy="235551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285984" y="2393146"/>
            <a:ext cx="16776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altairegion22.ru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97116" y="2393146"/>
            <a:ext cx="1466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saveplanet.su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285984" y="2796960"/>
            <a:ext cx="23573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otherreferats.allbest.ru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712959" y="2808966"/>
            <a:ext cx="15317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3399"/>
                </a:solidFill>
              </a:rPr>
              <a:t>unstats.un.org</a:t>
            </a:r>
            <a:endParaRPr lang="ru-RU" dirty="0">
              <a:solidFill>
                <a:srgbClr val="FF3399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09437" y="3286119"/>
            <a:ext cx="1277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</a:rPr>
              <a:t>ecoschet.ru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38924" y="3286119"/>
            <a:ext cx="2413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D3B5E9"/>
                </a:solidFill>
              </a:rPr>
              <a:t>design.eco-tehnika.com</a:t>
            </a:r>
            <a:endParaRPr lang="ru-RU" dirty="0">
              <a:solidFill>
                <a:srgbClr val="D3B5E9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138924" y="3789040"/>
            <a:ext cx="40719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Журналы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Биология в школе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№3, 5, 6. 2007.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4413011"/>
            <a:ext cx="66773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Э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.В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. Сазонов «Экология городской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среды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</a:t>
            </a:r>
          </a:p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Б.Б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. Бобович «Управление отходами»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13024" cy="5542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4418068"/>
            <a:ext cx="8215370" cy="170914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oubleWave1">
              <a:avLst/>
            </a:prstTxWarp>
            <a:spAutoFit/>
            <a:scene3d>
              <a:camera prst="perspectiveLef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Спасибо за внимание!!!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016195" cy="61082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b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214414" y="1142984"/>
            <a:ext cx="7016195" cy="458115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/>
              <a:t> изучение проблем утилизации бытового мусора в городе, в семье</a:t>
            </a:r>
            <a:endParaRPr lang="ru-RU" sz="3600" dirty="0" smtClean="0"/>
          </a:p>
          <a:p>
            <a:endParaRPr lang="en-US" sz="3600" dirty="0" smtClean="0"/>
          </a:p>
        </p:txBody>
      </p:sp>
      <p:pic>
        <p:nvPicPr>
          <p:cNvPr id="6" name="Рисунок 5" descr="school03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312" y="4653136"/>
            <a:ext cx="1599254" cy="164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699792" y="1124744"/>
            <a:ext cx="4040188" cy="63976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1647839" y="1340768"/>
            <a:ext cx="6542098" cy="3035058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3200" dirty="0" smtClean="0"/>
              <a:t>Показать разнообразие бытового и строительного мусора, встречающегося на свалках;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D68B1C"/>
                </a:solidFill>
              </a:rPr>
              <a:t>Определить проблемы утилизации мусора;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 smtClean="0">
                <a:solidFill>
                  <a:srgbClr val="00B050"/>
                </a:solidFill>
              </a:rPr>
              <a:t>Социологическое исследование населения;</a:t>
            </a:r>
          </a:p>
          <a:p>
            <a:pPr lvl="0">
              <a:buFont typeface="Wingdings" pitchFamily="2" charset="2"/>
              <a:buChar char="Ø"/>
            </a:pPr>
            <a:r>
              <a:rPr lang="ru-RU" sz="3200" dirty="0">
                <a:solidFill>
                  <a:srgbClr val="CC3399"/>
                </a:solidFill>
              </a:rPr>
              <a:t>Найти решение проблемы утилизации мусора;</a:t>
            </a:r>
          </a:p>
          <a:p>
            <a:pPr lvl="0">
              <a:buFont typeface="Wingdings" pitchFamily="2" charset="2"/>
              <a:buChar char="Ø"/>
            </a:pPr>
            <a:endParaRPr lang="ru-RU" sz="3200" dirty="0" smtClean="0">
              <a:solidFill>
                <a:srgbClr val="CC3399"/>
              </a:solidFill>
            </a:endParaRPr>
          </a:p>
          <a:p>
            <a:pPr>
              <a:buFont typeface="Wingdings" pitchFamily="2" charset="2"/>
              <a:buChar char="Ø"/>
            </a:pPr>
            <a:endParaRPr lang="en-US" sz="3200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idx="1"/>
          </p:nvPr>
        </p:nvSpPr>
        <p:spPr>
          <a:xfrm>
            <a:off x="2500298" y="4857760"/>
            <a:ext cx="4040188" cy="639762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endParaRPr lang="en-US" sz="3200" dirty="0"/>
          </a:p>
        </p:txBody>
      </p:sp>
      <p:sp>
        <p:nvSpPr>
          <p:cNvPr id="13" name="Text Placeholder 4"/>
          <p:cNvSpPr>
            <a:spLocks noGrp="1"/>
          </p:cNvSpPr>
          <p:nvPr>
            <p:ph type="body" idx="1"/>
          </p:nvPr>
        </p:nvSpPr>
        <p:spPr>
          <a:xfrm>
            <a:off x="2652698" y="5010160"/>
            <a:ext cx="4040188" cy="639762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endParaRPr lang="en-US" sz="3200" dirty="0"/>
          </a:p>
        </p:txBody>
      </p:sp>
      <p:sp>
        <p:nvSpPr>
          <p:cNvPr id="14" name="Text Placeholder 4"/>
          <p:cNvSpPr>
            <a:spLocks noGrp="1"/>
          </p:cNvSpPr>
          <p:nvPr>
            <p:ph type="body" idx="1"/>
          </p:nvPr>
        </p:nvSpPr>
        <p:spPr>
          <a:xfrm>
            <a:off x="2805098" y="5162560"/>
            <a:ext cx="4040188" cy="639762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endParaRPr lang="en-US" sz="3200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idx="1"/>
          </p:nvPr>
        </p:nvSpPr>
        <p:spPr>
          <a:xfrm>
            <a:off x="2714612" y="4857760"/>
            <a:ext cx="4040188" cy="639762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endParaRPr lang="en-US" sz="3200" dirty="0"/>
          </a:p>
        </p:txBody>
      </p:sp>
      <p:pic>
        <p:nvPicPr>
          <p:cNvPr id="8" name="Рисунок 7" descr="imgpreview (1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312" y="4711428"/>
            <a:ext cx="161925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783713"/>
      </p:ext>
    </p:extLst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643314"/>
            <a:ext cx="8229600" cy="45811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Предмет исследования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4286256"/>
            <a:ext cx="6000792" cy="164307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мусорные свалки в городе</a:t>
            </a:r>
          </a:p>
          <a:p>
            <a:pPr algn="ctr"/>
            <a:endParaRPr lang="ru-RU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2571736" y="785794"/>
            <a:ext cx="45576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(Основной текст)"/>
                <a:ea typeface="Calibri" pitchFamily="34" charset="0"/>
                <a:cs typeface="Times New Roman" pitchFamily="18" charset="0"/>
              </a:rPr>
              <a:t>Объект исследования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1357298"/>
            <a:ext cx="53840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Calibri (Основной текст)"/>
                <a:cs typeface="Arial" pitchFamily="34" charset="0"/>
              </a:rPr>
              <a:t>Несанкционированные свалки мусора на улицах нашего города</a:t>
            </a:r>
          </a:p>
        </p:txBody>
      </p:sp>
      <p:pic>
        <p:nvPicPr>
          <p:cNvPr id="6" name="Рисунок 5" descr="kljlkl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958" y="4000504"/>
            <a:ext cx="1000125" cy="120967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1032" y="2204864"/>
            <a:ext cx="842968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увеличение количества мусора в окрестностях города Рубцовска  может привести к ухудшению здоровья и жизни населения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43174" y="857232"/>
            <a:ext cx="47149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Проблема:</a:t>
            </a:r>
            <a:r>
              <a:rPr lang="ru-RU" sz="5400" b="1" u="sng" dirty="0" smtClean="0">
                <a:solidFill>
                  <a:srgbClr val="444444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54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4891952"/>
            <a:ext cx="81011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Место проведения исследования:</a:t>
            </a:r>
            <a:r>
              <a:rPr lang="ru-RU" sz="3200" dirty="0" smtClean="0"/>
              <a:t> </a:t>
            </a:r>
          </a:p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город Рубцовск  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Рисунок 5" descr="98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5206" y="571480"/>
            <a:ext cx="1425510" cy="1534146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akunb.altlib.ru/images/ecol/073.jpg">
            <a:hlinkClick r:id="rId2" tgtFrame="&quot;_blank&quot;" tooltip="&quot;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86248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Рубцовск">
            <a:hlinkClick r:id="rId4" tgtFrame="&quot;_blank&quot;" tooltip="&quot;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0504"/>
            <a:ext cx="4357686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akunb.altlib.ru/images/ecol/076.jpg">
            <a:hlinkClick r:id="rId6" tgtFrame="&quot;_blank&quot;" tooltip="&quot;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48" y="0"/>
            <a:ext cx="4857752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kunb.altlib.ru/images/ecol/074.jpg">
            <a:hlinkClick r:id="rId8" tgtFrame="&quot;_blank&quot;" tooltip="&quot;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7686" y="4000504"/>
            <a:ext cx="4786314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-142908" y="3071810"/>
            <a:ext cx="9429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Территория:  </a:t>
            </a:r>
            <a:r>
              <a:rPr lang="ru-RU" sz="2800" i="1" dirty="0" smtClean="0"/>
              <a:t>100 кв. км         </a:t>
            </a:r>
            <a:r>
              <a:rPr lang="ru-RU" sz="2800" dirty="0" smtClean="0"/>
              <a:t>	</a:t>
            </a:r>
            <a:r>
              <a:rPr lang="ru-RU" sz="2800" b="1" dirty="0" smtClean="0"/>
              <a:t>Население:</a:t>
            </a:r>
            <a:r>
              <a:rPr lang="ru-RU" sz="2800" dirty="0" smtClean="0"/>
              <a:t> </a:t>
            </a:r>
            <a:r>
              <a:rPr lang="ru-RU" sz="2800" i="1" dirty="0" smtClean="0"/>
              <a:t>146 тыс. человек</a:t>
            </a:r>
            <a:endParaRPr lang="ru-RU" sz="2800" i="1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Только моя))\Документы\Карта Рубцовска\Photo\dkatz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" y="-27040"/>
            <a:ext cx="4617826" cy="3463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 descr="D:\Только моя))\Документы\Карта Рубцовска\Photo\maria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6850" y="-24"/>
            <a:ext cx="4357686" cy="3268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D:\Только моя))\Документы\Карта Рубцовска\Photo\osb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329" y="3186812"/>
            <a:ext cx="4429167" cy="332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 descr="D:\Только моя))\Документы\Карта Рубцовска\Photo\melnik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5976" y="3186812"/>
            <a:ext cx="4457435" cy="3343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88023" cy="3300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90" y="3295550"/>
            <a:ext cx="4702034" cy="33967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888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6912" y="3277998"/>
            <a:ext cx="4405080" cy="33038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19672" y="2364526"/>
            <a:ext cx="6760569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Река Алей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365</Words>
  <Application>Microsoft Office PowerPoint</Application>
  <PresentationFormat>Экран (4:3)</PresentationFormat>
  <Paragraphs>68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Office Theme</vt:lpstr>
      <vt:lpstr>Слайд 1</vt:lpstr>
      <vt:lpstr>Актуальность</vt:lpstr>
      <vt:lpstr>Цель: </vt:lpstr>
      <vt:lpstr>Слайд 4</vt:lpstr>
      <vt:lpstr>Предмет исследования: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Пользователь</cp:lastModifiedBy>
  <cp:revision>96</cp:revision>
  <dcterms:created xsi:type="dcterms:W3CDTF">2013-08-21T19:17:07Z</dcterms:created>
  <dcterms:modified xsi:type="dcterms:W3CDTF">2015-03-20T06:39:00Z</dcterms:modified>
</cp:coreProperties>
</file>