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1" r:id="rId5"/>
    <p:sldId id="258" r:id="rId6"/>
    <p:sldId id="260" r:id="rId7"/>
    <p:sldId id="259" r:id="rId8"/>
    <p:sldId id="272" r:id="rId9"/>
    <p:sldId id="273" r:id="rId10"/>
    <p:sldId id="274" r:id="rId11"/>
    <p:sldId id="277" r:id="rId12"/>
    <p:sldId id="278" r:id="rId13"/>
    <p:sldId id="281" r:id="rId14"/>
    <p:sldId id="286" r:id="rId15"/>
    <p:sldId id="287" r:id="rId16"/>
    <p:sldId id="284" r:id="rId17"/>
    <p:sldId id="283" r:id="rId18"/>
    <p:sldId id="282" r:id="rId19"/>
    <p:sldId id="280" r:id="rId20"/>
    <p:sldId id="279" r:id="rId21"/>
    <p:sldId id="285" r:id="rId22"/>
    <p:sldId id="288" r:id="rId23"/>
    <p:sldId id="275" r:id="rId24"/>
    <p:sldId id="276" r:id="rId25"/>
    <p:sldId id="263" r:id="rId26"/>
    <p:sldId id="269" r:id="rId27"/>
    <p:sldId id="27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353"/>
    <a:srgbClr val="D3C50B"/>
    <a:srgbClr val="D9CF05"/>
    <a:srgbClr val="000000"/>
    <a:srgbClr val="EBE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33" autoAdjust="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mp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floor>
      <c:spPr>
        <a:solidFill>
          <a:srgbClr val="FFC000"/>
        </a:solidFill>
      </c:spPr>
    </c:floor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окт.18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56</c:v>
                </c:pt>
                <c:pt idx="2">
                  <c:v>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апр.19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 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34</c:v>
                </c:pt>
                <c:pt idx="1">
                  <c:v>47</c:v>
                </c:pt>
                <c:pt idx="2">
                  <c:v>19</c:v>
                </c:pt>
              </c:numCache>
            </c:numRef>
          </c:val>
        </c:ser>
        <c:shape val="cone"/>
        <c:axId val="77518720"/>
        <c:axId val="77701120"/>
        <c:axId val="77664256"/>
      </c:bar3DChart>
      <c:catAx>
        <c:axId val="77518720"/>
        <c:scaling>
          <c:orientation val="minMax"/>
        </c:scaling>
        <c:axPos val="b"/>
        <c:tickLblPos val="nextTo"/>
        <c:crossAx val="77701120"/>
        <c:crosses val="autoZero"/>
        <c:auto val="1"/>
        <c:lblAlgn val="ctr"/>
        <c:lblOffset val="100"/>
      </c:catAx>
      <c:valAx>
        <c:axId val="77701120"/>
        <c:scaling>
          <c:orientation val="minMax"/>
        </c:scaling>
        <c:axPos val="l"/>
        <c:majorGridlines/>
        <c:numFmt formatCode="General" sourceLinked="1"/>
        <c:tickLblPos val="nextTo"/>
        <c:crossAx val="77518720"/>
        <c:crosses val="autoZero"/>
        <c:crossBetween val="between"/>
      </c:valAx>
      <c:serAx>
        <c:axId val="77664256"/>
        <c:scaling>
          <c:orientation val="minMax"/>
        </c:scaling>
        <c:delete val="1"/>
        <c:axPos val="b"/>
        <c:tickLblPos val="none"/>
        <c:crossAx val="77701120"/>
        <c:crosses val="autoZero"/>
      </c:ser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30D8A-AC4D-42BB-969F-8C9245B446AB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54BD2-FBB8-4C67-85B7-E01C59551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4866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« Мы совсем  уже большие»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Совместный проект взрослых и детей второй младшей группы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2019-2020 г.г. 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</a:rPr>
              <a:t>Пономарева И.Г.- старший воспитатель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 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 Игровая образовательная ситуация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«Салфетка для куклы Кати»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3074" name="Picture 2" descr="C:\Users\Comp\Desktop\Фото Младшая  гр\Фото Открытый просмотр ИОС Салфетка для Кати 12.04.2019 г\IMG_2019-04-12_09230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412776"/>
            <a:ext cx="6840760" cy="5130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Учимся одеваться и раздеваться…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1026" name="Picture 2" descr="C:\Users\Comp\Desktop\Фото Младшая  гр\Дети в яслях2017-2018гг\DSCN07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836712"/>
            <a:ext cx="4176464" cy="3077600"/>
          </a:xfrm>
          <a:prstGeom prst="rect">
            <a:avLst/>
          </a:prstGeom>
          <a:noFill/>
        </p:spPr>
      </p:pic>
      <p:pic>
        <p:nvPicPr>
          <p:cNvPr id="1027" name="Picture 3" descr="C:\Users\Comp\Desktop\Фото Младшая  гр\Дети в яслях2017-2018гг\DSCN08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85828" y="836712"/>
            <a:ext cx="4128977" cy="3096344"/>
          </a:xfrm>
          <a:prstGeom prst="rect">
            <a:avLst/>
          </a:prstGeom>
          <a:noFill/>
        </p:spPr>
      </p:pic>
      <p:pic>
        <p:nvPicPr>
          <p:cNvPr id="1028" name="Picture 4" descr="C:\Users\Comp\Desktop\Фото Младшая  гр\Дети в яслях2017-2018гг\DSCN08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4077072"/>
            <a:ext cx="2016224" cy="2688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Мы занимаемся физкультурой, бегаем, прыгаем играем с мячиками…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3074" name="Picture 2" descr="C:\Users\Comp\Desktop\Фото Младшая  гр\ФОто День Здоровья 2.04.2019 г\P90402-16142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412776"/>
            <a:ext cx="7056784" cy="52297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Учимся играть  конструктором, развивающими, настольными  играми, мозаикой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8194" name="Picture 2" descr="C:\Users\Comp\Desktop\Фото Младшая  гр\Дети играют\IMG_20190514_09402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 r="8783" b="25223"/>
          <a:stretch>
            <a:fillRect/>
          </a:stretch>
        </p:blipFill>
        <p:spPr bwMode="auto">
          <a:xfrm>
            <a:off x="395536" y="1196752"/>
            <a:ext cx="2964585" cy="3240360"/>
          </a:xfrm>
          <a:prstGeom prst="rect">
            <a:avLst/>
          </a:prstGeom>
          <a:noFill/>
        </p:spPr>
      </p:pic>
      <p:pic>
        <p:nvPicPr>
          <p:cNvPr id="8196" name="Picture 4" descr="C:\Users\Comp\Desktop\Фото Младшая  гр\Дети играют\P81109-1602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1196752"/>
            <a:ext cx="2466274" cy="3288365"/>
          </a:xfrm>
          <a:prstGeom prst="rect">
            <a:avLst/>
          </a:prstGeom>
          <a:noFill/>
        </p:spPr>
      </p:pic>
      <p:pic>
        <p:nvPicPr>
          <p:cNvPr id="8197" name="Picture 5" descr="C:\Users\Comp\Desktop\Фото Младшая  гр\Дети играют\P81109-1603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1196752"/>
            <a:ext cx="2466274" cy="3288365"/>
          </a:xfrm>
          <a:prstGeom prst="rect">
            <a:avLst/>
          </a:prstGeom>
          <a:noFill/>
        </p:spPr>
      </p:pic>
      <p:pic>
        <p:nvPicPr>
          <p:cNvPr id="8198" name="Picture 6" descr="C:\Users\Comp\Desktop\Фото Младшая  гр\Дети играют\P81207-1743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87624" y="4581128"/>
            <a:ext cx="2880320" cy="2160240"/>
          </a:xfrm>
          <a:prstGeom prst="rect">
            <a:avLst/>
          </a:prstGeom>
          <a:noFill/>
        </p:spPr>
      </p:pic>
      <p:pic>
        <p:nvPicPr>
          <p:cNvPr id="8199" name="Picture 7" descr="C:\Users\Comp\Desktop\Фото Младшая  гр\Дети играют\IMG_20190516_10460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7984" y="4581128"/>
            <a:ext cx="2880320" cy="2160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Учимся  правилам поведения за столом 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9218" name="Picture 2" descr="C:\Users\Comp\Desktop\Фото Младшая  гр\Дети играют\P81017-1221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268760"/>
            <a:ext cx="7200800" cy="52385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Помогаем нашей няне Елене Петровне сервировать стол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10242" name="Picture 2" descr="C:\Users\Comp\Desktop\Фото Младшая  гр\Дети играют\P81228-0755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412776"/>
            <a:ext cx="7128792" cy="5346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Все вместе  показываем сказку «Репка»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6146" name="Picture 2" descr="C:\Users\Comp\Desktop\Фото Младшая  гр\Дети играют\IMG_20190516_1123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 t="16162"/>
          <a:stretch>
            <a:fillRect/>
          </a:stretch>
        </p:blipFill>
        <p:spPr bwMode="auto">
          <a:xfrm>
            <a:off x="395536" y="1196752"/>
            <a:ext cx="7443719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А ещё,  </a:t>
            </a:r>
            <a:r>
              <a:rPr lang="ru-RU" sz="2400" b="1" smtClean="0">
                <a:solidFill>
                  <a:srgbClr val="C00000"/>
                </a:solidFill>
              </a:rPr>
              <a:t>мы провожали </a:t>
            </a:r>
            <a:r>
              <a:rPr lang="ru-RU" sz="2400" b="1" dirty="0" smtClean="0">
                <a:solidFill>
                  <a:srgbClr val="C00000"/>
                </a:solidFill>
              </a:rPr>
              <a:t>наших старших друзей – выпускников в школу. Пожелали им хорошей учёбы….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5122" name="Picture 2" descr="C:\Users\Comp\Desktop\Фото Младшая  гр\Дети играют\IMG-a52a9b0a872d64e052195c1d09a62c38-V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196752"/>
            <a:ext cx="3888432" cy="5184576"/>
          </a:xfrm>
          <a:prstGeom prst="rect">
            <a:avLst/>
          </a:prstGeom>
          <a:noFill/>
        </p:spPr>
      </p:pic>
      <p:pic>
        <p:nvPicPr>
          <p:cNvPr id="5123" name="Picture 3" descr="C:\Users\Comp\Desktop\Фото Младшая  гр\Дети играют\IMG-aa8d0671bf88bd975858704d1d004811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3" y="1268760"/>
            <a:ext cx="3998005" cy="2664296"/>
          </a:xfrm>
          <a:prstGeom prst="rect">
            <a:avLst/>
          </a:prstGeom>
          <a:noFill/>
        </p:spPr>
      </p:pic>
      <p:pic>
        <p:nvPicPr>
          <p:cNvPr id="5124" name="Picture 4" descr="C:\Users\Comp\Desktop\Фото Младшая  гр\Дети играют\IMG-e28282fb1ac5018f7ba15cc0c80a0daa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4077072"/>
            <a:ext cx="3816424" cy="25432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Учимся играть в доктора,  кормить кукол, строить гаражи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4098" name="Picture 2" descr="C:\Users\Comp\Desktop\Фото Младшая  гр\Дети играют\IMG_20190125_1641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196752"/>
            <a:ext cx="3552394" cy="2664295"/>
          </a:xfrm>
          <a:prstGeom prst="rect">
            <a:avLst/>
          </a:prstGeom>
          <a:noFill/>
        </p:spPr>
      </p:pic>
      <p:pic>
        <p:nvPicPr>
          <p:cNvPr id="4099" name="Picture 3" descr="C:\Users\Comp\Desktop\Фото Младшая  гр\Дети играют\IMG_20190514_093936.jpg"/>
          <p:cNvPicPr>
            <a:picLocks noChangeAspect="1" noChangeArrowheads="1"/>
          </p:cNvPicPr>
          <p:nvPr/>
        </p:nvPicPr>
        <p:blipFill>
          <a:blip r:embed="rId4" cstate="email"/>
          <a:srcRect r="676" b="13514"/>
          <a:stretch>
            <a:fillRect/>
          </a:stretch>
        </p:blipFill>
        <p:spPr bwMode="auto">
          <a:xfrm>
            <a:off x="683568" y="4005064"/>
            <a:ext cx="3744416" cy="2520280"/>
          </a:xfrm>
          <a:prstGeom prst="rect">
            <a:avLst/>
          </a:prstGeom>
          <a:noFill/>
        </p:spPr>
      </p:pic>
      <p:pic>
        <p:nvPicPr>
          <p:cNvPr id="4100" name="Picture 4" descr="C:\Users\Comp\Desktop\Фото Младшая  гр\Дети играют\IMG_20190516_0837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196752"/>
            <a:ext cx="3600400" cy="2700300"/>
          </a:xfrm>
          <a:prstGeom prst="rect">
            <a:avLst/>
          </a:prstGeom>
          <a:noFill/>
        </p:spPr>
      </p:pic>
      <p:pic>
        <p:nvPicPr>
          <p:cNvPr id="7" name="Picture 3" descr="C:\Users\Comp\Desktop\Фото Младшая  гр\Дети играют\IMG_20190515_163034.jpg"/>
          <p:cNvPicPr>
            <a:picLocks noChangeAspect="1" noChangeArrowheads="1"/>
          </p:cNvPicPr>
          <p:nvPr/>
        </p:nvPicPr>
        <p:blipFill>
          <a:blip r:embed="rId6" cstate="email"/>
          <a:srcRect t="20633"/>
          <a:stretch>
            <a:fillRect/>
          </a:stretch>
        </p:blipFill>
        <p:spPr bwMode="auto">
          <a:xfrm>
            <a:off x="4860032" y="3933057"/>
            <a:ext cx="3168352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Вот так мы спим, затем делаем взбадривающую гимнастику и закаляемся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2050" name="Picture 2" descr="C:\Users\Comp\Desktop\Фото Младшая  гр\Дети играют\IMG_20190514_1226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268761"/>
            <a:ext cx="3888432" cy="2916324"/>
          </a:xfrm>
          <a:prstGeom prst="rect">
            <a:avLst/>
          </a:prstGeom>
          <a:noFill/>
        </p:spPr>
      </p:pic>
      <p:pic>
        <p:nvPicPr>
          <p:cNvPr id="2051" name="Picture 3" descr="C:\Users\Comp\Desktop\Фото Младшая  гр\Здоровьесбережение\P90320-1533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340768"/>
            <a:ext cx="3839734" cy="2845599"/>
          </a:xfrm>
          <a:prstGeom prst="rect">
            <a:avLst/>
          </a:prstGeom>
          <a:noFill/>
        </p:spPr>
      </p:pic>
      <p:pic>
        <p:nvPicPr>
          <p:cNvPr id="2052" name="Picture 4" descr="C:\Users\Comp\Desktop\Фото Младшая  гр\Здоровьесбережение\P90320-153457.jpg"/>
          <p:cNvPicPr>
            <a:picLocks noChangeAspect="1" noChangeArrowheads="1"/>
          </p:cNvPicPr>
          <p:nvPr/>
        </p:nvPicPr>
        <p:blipFill>
          <a:blip r:embed="rId5" cstate="email"/>
          <a:srcRect t="21661" r="3685"/>
          <a:stretch>
            <a:fillRect/>
          </a:stretch>
        </p:blipFill>
        <p:spPr bwMode="auto">
          <a:xfrm>
            <a:off x="179512" y="4321699"/>
            <a:ext cx="3960440" cy="2387263"/>
          </a:xfrm>
          <a:prstGeom prst="rect">
            <a:avLst/>
          </a:prstGeom>
          <a:noFill/>
        </p:spPr>
      </p:pic>
      <p:pic>
        <p:nvPicPr>
          <p:cNvPr id="2053" name="Picture 5" descr="C:\Users\Comp\Desktop\Фото Младшая  гр\Здоровьесбережение\P90320-153530.jpg"/>
          <p:cNvPicPr>
            <a:picLocks noChangeAspect="1" noChangeArrowheads="1"/>
          </p:cNvPicPr>
          <p:nvPr/>
        </p:nvPicPr>
        <p:blipFill>
          <a:blip r:embed="rId6" cstate="email"/>
          <a:srcRect t="21859" r="-9486"/>
          <a:stretch>
            <a:fillRect/>
          </a:stretch>
        </p:blipFill>
        <p:spPr bwMode="auto">
          <a:xfrm>
            <a:off x="4499992" y="4365103"/>
            <a:ext cx="4248472" cy="22852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088231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C00000"/>
                </a:solidFill>
              </a:rPr>
              <a:t>Тип  проекта:  </a:t>
            </a:r>
            <a:r>
              <a:rPr lang="ru-RU" sz="2700" dirty="0" smtClean="0"/>
              <a:t>групповой, игровой</a:t>
            </a:r>
            <a:r>
              <a:rPr lang="ru-RU" sz="2700" b="1" dirty="0" smtClean="0"/>
              <a:t> , </a:t>
            </a:r>
            <a:r>
              <a:rPr lang="ru-RU" sz="2700" dirty="0" smtClean="0"/>
              <a:t>познавательный  </a:t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C00000"/>
                </a:solidFill>
              </a:rPr>
              <a:t>Временной масштаб:  </a:t>
            </a:r>
            <a:r>
              <a:rPr lang="ru-RU" sz="2700" dirty="0" smtClean="0"/>
              <a:t>долгосрочный ,</a:t>
            </a:r>
            <a:r>
              <a:rPr lang="ru-RU" sz="2700" b="1" dirty="0" smtClean="0"/>
              <a:t> </a:t>
            </a:r>
            <a:br>
              <a:rPr lang="ru-RU" sz="2700" b="1" dirty="0" smtClean="0"/>
            </a:br>
            <a:r>
              <a:rPr lang="ru-RU" sz="2700" dirty="0" smtClean="0"/>
              <a:t>октябрь 2019 по  март  2020</a:t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C00000"/>
                </a:solidFill>
              </a:rPr>
              <a:t>Участники проекта: </a:t>
            </a:r>
            <a:r>
              <a:rPr lang="ru-RU" sz="2700" dirty="0" smtClean="0"/>
              <a:t>дети второй младшей группы, </a:t>
            </a:r>
            <a:r>
              <a:rPr lang="ru-RU" sz="2700" dirty="0" err="1" smtClean="0"/>
              <a:t>родители,педагоги</a:t>
            </a:r>
            <a:r>
              <a:rPr lang="ru-RU" sz="2700" dirty="0" smtClean="0"/>
              <a:t>, </a:t>
            </a:r>
            <a:r>
              <a:rPr lang="ru-RU" sz="2700" dirty="0" smtClean="0"/>
              <a:t>музыкальный руководитель ДОУ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636912"/>
            <a:ext cx="7416824" cy="3888432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dirty="0" smtClean="0"/>
              <a:t> 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l"/>
            <a:r>
              <a:rPr lang="ru-RU" sz="7200" b="1" dirty="0" smtClean="0">
                <a:solidFill>
                  <a:srgbClr val="C00000"/>
                </a:solidFill>
              </a:rPr>
              <a:t>Актуальность проекта:</a:t>
            </a:r>
            <a:endParaRPr lang="ru-RU" sz="7200" dirty="0" smtClean="0">
              <a:solidFill>
                <a:srgbClr val="C00000"/>
              </a:solidFill>
            </a:endParaRPr>
          </a:p>
          <a:p>
            <a:pPr algn="l"/>
            <a:r>
              <a:rPr lang="ru-RU" sz="6400" dirty="0" smtClean="0">
                <a:solidFill>
                  <a:schemeClr val="tx1"/>
                </a:solidFill>
              </a:rPr>
              <a:t>В современном дошкольном учреждении важное внимание уделяется воспитанию здорового дошкольника. Одним из важных факторов здоровой личности является формирование у детей культурно – гигиенических навыков. </a:t>
            </a:r>
            <a:r>
              <a:rPr lang="ru-RU" sz="6400" b="1" dirty="0" smtClean="0">
                <a:solidFill>
                  <a:schemeClr val="tx1"/>
                </a:solidFill>
              </a:rPr>
              <a:t>Младший возраст</a:t>
            </a:r>
            <a:r>
              <a:rPr lang="ru-RU" sz="6400" dirty="0" smtClean="0">
                <a:solidFill>
                  <a:schemeClr val="tx1"/>
                </a:solidFill>
              </a:rPr>
              <a:t> является для ребёнка очень насыщенным. Появляется стремление к </a:t>
            </a:r>
            <a:r>
              <a:rPr lang="ru-RU" sz="6400" b="1" dirty="0" smtClean="0">
                <a:solidFill>
                  <a:schemeClr val="tx1"/>
                </a:solidFill>
              </a:rPr>
              <a:t>самостоятельности</a:t>
            </a:r>
            <a:r>
              <a:rPr lang="ru-RU" sz="6400" dirty="0" smtClean="0">
                <a:solidFill>
                  <a:schemeClr val="tx1"/>
                </a:solidFill>
              </a:rPr>
              <a:t>. И если его в этот момент не поддержать, не дать или не закрепить определённые </a:t>
            </a:r>
            <a:r>
              <a:rPr lang="ru-RU" sz="6400" b="1" dirty="0" smtClean="0">
                <a:solidFill>
                  <a:schemeClr val="tx1"/>
                </a:solidFill>
              </a:rPr>
              <a:t>навыки самообслуживания</a:t>
            </a:r>
            <a:r>
              <a:rPr lang="ru-RU" sz="6400" dirty="0" smtClean="0">
                <a:solidFill>
                  <a:schemeClr val="tx1"/>
                </a:solidFill>
              </a:rPr>
              <a:t>, то впоследствии ребёнок не приобретёт такие качества как трудолюбие и аккуратность, бережное отношение к вещам. </a:t>
            </a:r>
            <a:r>
              <a:rPr lang="ru-RU" sz="6400" b="1" dirty="0" smtClean="0">
                <a:solidFill>
                  <a:schemeClr val="tx1"/>
                </a:solidFill>
              </a:rPr>
              <a:t>Самообслуживание</a:t>
            </a:r>
            <a:r>
              <a:rPr lang="ru-RU" sz="6400" dirty="0" smtClean="0">
                <a:solidFill>
                  <a:schemeClr val="tx1"/>
                </a:solidFill>
              </a:rPr>
              <a:t> играет определённую роль в развитии ребёнка. 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</a:rPr>
              <a:t>Конечно, малыш не сразу и с большим трудом приобретает необходимые навыки, ему потребуется помощь взрослых. Очень важно, нам взрослым объединив усилия семьи и детского сада,  развивать у детей навыки самообслуживания через обучение  культурно- гигиеническим навыкам, развитию самостоятельности, уверенности в своих силах. Этот проект поможет найти формы работы с детьми и родителями  по формированию навыков самообслуживания и развития самостоятельности детей.</a:t>
            </a:r>
          </a:p>
          <a:p>
            <a:pPr algn="l"/>
            <a:endParaRPr lang="ru-RU" sz="6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Comp\Desktop\Фото Младшая  гр\Здоровьесбережение\P90322-0817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052736"/>
            <a:ext cx="3096344" cy="4178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Учимся мыть руки, пользоваться мылом и полотенцем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1026" name="Picture 2" descr="C:\Users\Comp\Desktop\Фото Младшая  гр\Дети играют\IMG_20190515_16333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412776"/>
            <a:ext cx="2808312" cy="3744416"/>
          </a:xfrm>
          <a:prstGeom prst="rect">
            <a:avLst/>
          </a:prstGeom>
          <a:noFill/>
        </p:spPr>
      </p:pic>
      <p:pic>
        <p:nvPicPr>
          <p:cNvPr id="1028" name="Picture 4" descr="C:\Users\Comp\Desktop\Фото Младшая  гр\Здоровьесбережение\P90322-0817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2211114"/>
            <a:ext cx="3443772" cy="46468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Вот такие пособия нам сделали родители, чтобы наши пальчики стали ловкими и умелыми…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7170" name="Picture 2" descr="C:\Users\Comp\Desktop\Фото Младшая  гр\Пособия для  игр , ИГРЫ  - МЛ.ГР\P90628-1520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 t="4137" r="10692" b="17268"/>
          <a:stretch>
            <a:fillRect/>
          </a:stretch>
        </p:blipFill>
        <p:spPr bwMode="auto">
          <a:xfrm>
            <a:off x="179511" y="1412776"/>
            <a:ext cx="3698937" cy="4392488"/>
          </a:xfrm>
          <a:prstGeom prst="rect">
            <a:avLst/>
          </a:prstGeom>
          <a:noFill/>
        </p:spPr>
      </p:pic>
      <p:pic>
        <p:nvPicPr>
          <p:cNvPr id="7172" name="Picture 4" descr="C:\Users\Comp\Desktop\Фото Младшая  гр\Пособия для  игр , ИГРЫ  - МЛ.ГР\P90628-143755.jpg"/>
          <p:cNvPicPr>
            <a:picLocks noChangeAspect="1" noChangeArrowheads="1"/>
          </p:cNvPicPr>
          <p:nvPr/>
        </p:nvPicPr>
        <p:blipFill>
          <a:blip r:embed="rId4" cstate="email"/>
          <a:srcRect l="9645" t="12599" r="9645" b="20080"/>
          <a:stretch>
            <a:fillRect/>
          </a:stretch>
        </p:blipFill>
        <p:spPr bwMode="auto">
          <a:xfrm>
            <a:off x="4427984" y="1340768"/>
            <a:ext cx="2880320" cy="3240360"/>
          </a:xfrm>
          <a:prstGeom prst="rect">
            <a:avLst/>
          </a:prstGeom>
          <a:noFill/>
        </p:spPr>
      </p:pic>
      <p:pic>
        <p:nvPicPr>
          <p:cNvPr id="7173" name="Picture 5" descr="C:\Users\Comp\Desktop\Фото Младшая  гр\Пособия для  игр , ИГРЫ  - МЛ.ГР\P90628-144220.jpg"/>
          <p:cNvPicPr>
            <a:picLocks noChangeAspect="1" noChangeArrowheads="1"/>
          </p:cNvPicPr>
          <p:nvPr/>
        </p:nvPicPr>
        <p:blipFill>
          <a:blip r:embed="rId5" cstate="email"/>
          <a:srcRect t="14747" r="3827" b="26266"/>
          <a:stretch>
            <a:fillRect/>
          </a:stretch>
        </p:blipFill>
        <p:spPr bwMode="auto">
          <a:xfrm>
            <a:off x="3419872" y="5229200"/>
            <a:ext cx="3168352" cy="1440160"/>
          </a:xfrm>
          <a:prstGeom prst="rect">
            <a:avLst/>
          </a:prstGeom>
          <a:noFill/>
        </p:spPr>
      </p:pic>
      <p:pic>
        <p:nvPicPr>
          <p:cNvPr id="7171" name="Picture 3" descr="C:\Users\Comp\Desktop\Фото Младшая  гр\Пособия для  игр , ИГРЫ  - МЛ.ГР\P90628-143935.jpg"/>
          <p:cNvPicPr>
            <a:picLocks noChangeAspect="1" noChangeArrowheads="1"/>
          </p:cNvPicPr>
          <p:nvPr/>
        </p:nvPicPr>
        <p:blipFill>
          <a:blip r:embed="rId6" cstate="email"/>
          <a:srcRect l="3505" t="21966" r="8123" b="15273"/>
          <a:stretch>
            <a:fillRect/>
          </a:stretch>
        </p:blipFill>
        <p:spPr bwMode="auto">
          <a:xfrm>
            <a:off x="6156176" y="4005064"/>
            <a:ext cx="2736304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Консультативный материал для родителей 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1026" name="Picture 2" descr="C:\Users\Comp\Desktop\Фото Младшая  гр\Дети в яслях2017-2018гг\DSCN086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 r="52704"/>
          <a:stretch>
            <a:fillRect/>
          </a:stretch>
        </p:blipFill>
        <p:spPr bwMode="auto">
          <a:xfrm>
            <a:off x="251520" y="1052736"/>
            <a:ext cx="2952328" cy="4680520"/>
          </a:xfrm>
          <a:prstGeom prst="rect">
            <a:avLst/>
          </a:prstGeom>
          <a:noFill/>
        </p:spPr>
      </p:pic>
      <p:pic>
        <p:nvPicPr>
          <p:cNvPr id="1027" name="Picture 3" descr="C:\Users\Comp\Desktop\Фото Младшая  гр\Центры  2 МЛ.ГР+ приёмная\P90620-142829.jpg"/>
          <p:cNvPicPr>
            <a:picLocks noChangeAspect="1" noChangeArrowheads="1"/>
          </p:cNvPicPr>
          <p:nvPr/>
        </p:nvPicPr>
        <p:blipFill>
          <a:blip r:embed="rId4" cstate="email"/>
          <a:srcRect l="13783" t="1459" r="13367" b="18287"/>
          <a:stretch>
            <a:fillRect/>
          </a:stretch>
        </p:blipFill>
        <p:spPr bwMode="auto">
          <a:xfrm>
            <a:off x="6876256" y="980728"/>
            <a:ext cx="1944216" cy="2890051"/>
          </a:xfrm>
          <a:prstGeom prst="rect">
            <a:avLst/>
          </a:prstGeom>
          <a:noFill/>
        </p:spPr>
      </p:pic>
      <p:pic>
        <p:nvPicPr>
          <p:cNvPr id="5" name="Picture 2" descr="C:\Users\Comp\Desktop\Фото Младшая  гр\Дети в яслях2017-2018гг\DSCN0864.JPG"/>
          <p:cNvPicPr>
            <a:picLocks noChangeAspect="1" noChangeArrowheads="1"/>
          </p:cNvPicPr>
          <p:nvPr/>
        </p:nvPicPr>
        <p:blipFill>
          <a:blip r:embed="rId5" cstate="email"/>
          <a:srcRect l="49828" t="24615" r="6336"/>
          <a:stretch>
            <a:fillRect/>
          </a:stretch>
        </p:blipFill>
        <p:spPr bwMode="auto">
          <a:xfrm>
            <a:off x="3563888" y="980728"/>
            <a:ext cx="2880320" cy="3714097"/>
          </a:xfrm>
          <a:prstGeom prst="rect">
            <a:avLst/>
          </a:prstGeom>
          <a:noFill/>
        </p:spPr>
      </p:pic>
      <p:pic>
        <p:nvPicPr>
          <p:cNvPr id="1028" name="Picture 4" descr="C:\Users\Comp\Desktop\Фото Младшая  гр\Центры  2 МЛ.ГР+ приёмная\P81228-07294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4077072"/>
            <a:ext cx="365760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Родительское собрание «Секреты воспитания самостоятельности у детей младшего дошкольного возраста»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4098" name="Picture 2" descr="C:\Users\Comp\Desktop\Фото Младшая  гр\Родит. собрание от 29.05.2019 г\P90530-1801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484784"/>
            <a:ext cx="7056784" cy="51763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57018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Развлечение «Всё умеем делать сами»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Игры с мамами и папами 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5122" name="Picture 2" descr="C:\Users\Comp\Desktop\Фото Младшая  гр\Праздник Мой папа- самый лучший 27.02.2019 г\yPhFj9dww2U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340768"/>
            <a:ext cx="4572000" cy="3429000"/>
          </a:xfrm>
          <a:prstGeom prst="rect">
            <a:avLst/>
          </a:prstGeom>
          <a:noFill/>
        </p:spPr>
      </p:pic>
      <p:pic>
        <p:nvPicPr>
          <p:cNvPr id="5123" name="Picture 3" descr="C:\Users\Comp\Desktop\Фото Младшая  гр\Праздник Мой папа- самый лучший 27.02.2019 г\jGqhOb2-a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340768"/>
            <a:ext cx="4572000" cy="3429000"/>
          </a:xfrm>
          <a:prstGeom prst="rect">
            <a:avLst/>
          </a:prstGeom>
          <a:noFill/>
        </p:spPr>
      </p:pic>
      <p:pic>
        <p:nvPicPr>
          <p:cNvPr id="5124" name="Picture 4" descr="C:\Users\Comp\Desktop\Фото Младшая  гр\Праздник Мой папа- самый лучший 27.02.2019 г\Общее фото  на празднике 23 февраля 2019.jpg"/>
          <p:cNvPicPr>
            <a:picLocks noChangeAspect="1" noChangeArrowheads="1"/>
          </p:cNvPicPr>
          <p:nvPr/>
        </p:nvPicPr>
        <p:blipFill>
          <a:blip r:embed="rId5" cstate="email"/>
          <a:srcRect r="2234" b="30516"/>
          <a:stretch>
            <a:fillRect/>
          </a:stretch>
        </p:blipFill>
        <p:spPr bwMode="auto">
          <a:xfrm>
            <a:off x="2483768" y="4149080"/>
            <a:ext cx="4809195" cy="2564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100" b="1" dirty="0" smtClean="0">
                <a:solidFill>
                  <a:srgbClr val="C00000"/>
                </a:solidFill>
              </a:rPr>
              <a:t>Полученный результат:</a:t>
            </a:r>
            <a:endParaRPr lang="ru-RU" sz="51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1.У детей значительно повысилась самостоятельность при овладении  отдельных действий, а затем и процессов  самообслуживания.</a:t>
            </a:r>
          </a:p>
          <a:p>
            <a:pPr>
              <a:buNone/>
            </a:pPr>
            <a:r>
              <a:rPr lang="ru-RU" dirty="0" smtClean="0"/>
              <a:t>2. У детей  появилось желание самостоятельно, при небольшой помощи взрослых, одеваться и раздеваться; мыть руки, пользоваться полотенцем, салфеткой; убирать за собой посуду, после принятия пищи; аккуратно кушать,  правильно пользоваться ложкой; соблюдать правила поведения за столом.</a:t>
            </a:r>
          </a:p>
          <a:p>
            <a:pPr>
              <a:buNone/>
            </a:pPr>
            <a:r>
              <a:rPr lang="ru-RU" dirty="0" smtClean="0"/>
              <a:t>3. У детей появилось желание  соблюдать порядок: не сорить, убирать игрушки на место, замечать и исправлять свои неполадки в одежде.</a:t>
            </a:r>
          </a:p>
          <a:p>
            <a:pPr>
              <a:buNone/>
            </a:pPr>
            <a:r>
              <a:rPr lang="ru-RU" dirty="0" smtClean="0"/>
              <a:t>4. Дети познакомились с алгоритмом одевания и раздевания, научились применять полученные знания в быту.</a:t>
            </a:r>
          </a:p>
          <a:p>
            <a:pPr>
              <a:buNone/>
            </a:pPr>
            <a:r>
              <a:rPr lang="ru-RU" dirty="0" smtClean="0"/>
              <a:t>5.У детей расширился кругозор о значении соблюдения правил личной гигиены, чистоты для здоровья человека.</a:t>
            </a:r>
          </a:p>
          <a:p>
            <a:pPr>
              <a:buNone/>
            </a:pPr>
            <a:r>
              <a:rPr lang="ru-RU" dirty="0" smtClean="0"/>
              <a:t>6. Полученные знания и умения по самообслуживанию, соблюдению правил личной гигиены  дети научились переносить в игровую деятельность.</a:t>
            </a:r>
          </a:p>
          <a:p>
            <a:pPr>
              <a:buNone/>
            </a:pPr>
            <a:r>
              <a:rPr lang="ru-RU" dirty="0" smtClean="0"/>
              <a:t>7.Образовательное пространство группы пополнилось новыми книгами, видеотекой мультфильмов, дидактическими играми и пособиями, атрибутами к играм, конспектами НОД.</a:t>
            </a:r>
          </a:p>
          <a:p>
            <a:pPr>
              <a:buNone/>
            </a:pPr>
            <a:r>
              <a:rPr lang="ru-RU" dirty="0" smtClean="0"/>
              <a:t>8. Родители познакомились  с тем, какое значение имеет  воспитание  самостоятельности  у детей при формировании навыков самообслуживания, культурно- гигиенических навыков. Повысилась педагогическая компетентность родителей ( познавательный, информационный материал, опыт семейного воспитания).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76672"/>
            <a:ext cx="8219256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dirty="0" smtClean="0"/>
              <a:t>Диагностика уровня </a:t>
            </a:r>
            <a:r>
              <a:rPr lang="ru-RU" sz="1600" b="1" dirty="0" err="1" smtClean="0"/>
              <a:t>сформированности</a:t>
            </a:r>
            <a:endParaRPr lang="ru-RU" sz="1600" dirty="0" smtClean="0"/>
          </a:p>
          <a:p>
            <a:pPr algn="ctr">
              <a:buNone/>
            </a:pPr>
            <a:r>
              <a:rPr lang="ru-RU" sz="1600" b="1" dirty="0" smtClean="0"/>
              <a:t>культурно- гигиенических навыков и самообслуживания у детей </a:t>
            </a:r>
          </a:p>
          <a:p>
            <a:pPr algn="ctr">
              <a:buNone/>
            </a:pPr>
            <a:r>
              <a:rPr lang="ru-RU" sz="1600" b="1" dirty="0" smtClean="0"/>
              <a:t>второй младшей группы  №8</a:t>
            </a:r>
            <a:r>
              <a:rPr lang="ru-RU" sz="1600" dirty="0" smtClean="0"/>
              <a:t>       </a:t>
            </a:r>
            <a:r>
              <a:rPr lang="ru-RU" sz="1600" b="1" dirty="0" smtClean="0"/>
              <a:t>за 2019-2020 год ( в ходе работы над проектом)</a:t>
            </a:r>
            <a:endParaRPr lang="ru-RU" sz="1600" dirty="0" smtClean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9552" y="1484586"/>
          <a:ext cx="7416824" cy="4824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6"/>
            <a:ext cx="7643192" cy="579350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5800" b="1" dirty="0" smtClean="0">
                <a:solidFill>
                  <a:srgbClr val="C00000"/>
                </a:solidFill>
              </a:rPr>
              <a:t>                            Литература:</a:t>
            </a:r>
          </a:p>
          <a:p>
            <a:pPr>
              <a:buNone/>
            </a:pPr>
            <a:r>
              <a:rPr lang="ru-RU" sz="4500" b="1" dirty="0" smtClean="0"/>
              <a:t>1</a:t>
            </a:r>
            <a:r>
              <a:rPr lang="ru-RU" sz="4500" dirty="0" smtClean="0"/>
              <a:t>.ФГОС ДО, </a:t>
            </a:r>
            <a:r>
              <a:rPr lang="ru-RU" sz="4500" dirty="0" err="1" smtClean="0"/>
              <a:t>СанПин</a:t>
            </a:r>
            <a:r>
              <a:rPr lang="ru-RU" sz="4500" dirty="0" smtClean="0"/>
              <a:t> 2.4.1. 3049-13</a:t>
            </a:r>
          </a:p>
          <a:p>
            <a:pPr>
              <a:buNone/>
            </a:pPr>
            <a:r>
              <a:rPr lang="ru-RU" sz="4500" b="1" dirty="0" smtClean="0"/>
              <a:t>2.</a:t>
            </a:r>
            <a:r>
              <a:rPr lang="ru-RU" sz="4500" dirty="0" smtClean="0"/>
              <a:t>Гурина И.В. «Первые шаги от 0 до 3 лет»</a:t>
            </a:r>
          </a:p>
          <a:p>
            <a:pPr>
              <a:buNone/>
            </a:pPr>
            <a:r>
              <a:rPr lang="ru-RU" sz="4500" b="1" dirty="0" smtClean="0"/>
              <a:t>3.</a:t>
            </a:r>
            <a:r>
              <a:rPr lang="ru-RU" sz="4500" dirty="0" smtClean="0"/>
              <a:t>Урунтаева Г.А., </a:t>
            </a:r>
            <a:r>
              <a:rPr lang="ru-RU" sz="4500" dirty="0" err="1" smtClean="0"/>
              <a:t>Афонькина</a:t>
            </a:r>
            <a:r>
              <a:rPr lang="ru-RU" sz="4500" dirty="0" smtClean="0"/>
              <a:t> Ю.А. «Как приобщить малыша к гигиене и самообслуживанию» М., Просвещение, 2007</a:t>
            </a:r>
          </a:p>
          <a:p>
            <a:pPr>
              <a:buNone/>
            </a:pPr>
            <a:r>
              <a:rPr lang="ru-RU" sz="4500" b="1" dirty="0" smtClean="0"/>
              <a:t>4. </a:t>
            </a:r>
            <a:r>
              <a:rPr lang="ru-RU" sz="4500" dirty="0" err="1" smtClean="0"/>
              <a:t>Белостоцкая</a:t>
            </a:r>
            <a:r>
              <a:rPr lang="ru-RU" sz="4500" dirty="0" smtClean="0"/>
              <a:t> Е.М., Виноградова Т.Ф. Гигиенические основы воспитания детей </a:t>
            </a:r>
          </a:p>
          <a:p>
            <a:pPr>
              <a:buNone/>
            </a:pPr>
            <a:r>
              <a:rPr lang="ru-RU" sz="4500" dirty="0" smtClean="0"/>
              <a:t>от 3 до 7 лет» М., Просвещение , 2011</a:t>
            </a:r>
          </a:p>
          <a:p>
            <a:pPr>
              <a:buNone/>
            </a:pPr>
            <a:r>
              <a:rPr lang="ru-RU" sz="4500" b="1" dirty="0" smtClean="0"/>
              <a:t>5. </a:t>
            </a:r>
            <a:r>
              <a:rPr lang="ru-RU" sz="4500" dirty="0" smtClean="0"/>
              <a:t>«Засыпаем, кушаем, маму с папой слушаем» СПб, 2007</a:t>
            </a:r>
          </a:p>
          <a:p>
            <a:pPr>
              <a:buNone/>
            </a:pPr>
            <a:r>
              <a:rPr lang="ru-RU" sz="4500" b="1" dirty="0" smtClean="0"/>
              <a:t>6. </a:t>
            </a:r>
            <a:r>
              <a:rPr lang="ru-RU" sz="4500" dirty="0" smtClean="0"/>
              <a:t>«Ребёнок за столом» ( методическое пособие)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C00000"/>
                </a:solidFill>
              </a:rPr>
              <a:t>Цель проекта: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Формирование  у детей навыков самообслуживания через соблюдение правил личной гигиены, сохранения и укрепления своего здоровья.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Задачи:</a:t>
            </a:r>
            <a:endParaRPr lang="ru-RU" sz="2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300" dirty="0" smtClean="0"/>
              <a:t>1.Учить детей  осваивать отдельные действия, затем процессы самообслуживания.</a:t>
            </a:r>
          </a:p>
          <a:p>
            <a:pPr>
              <a:buNone/>
            </a:pPr>
            <a:r>
              <a:rPr lang="ru-RU" sz="2300" dirty="0" smtClean="0"/>
              <a:t>2.Заинтересовать детей самостоятельно выполнять определённые навыки самообслуживания  ( одеваться и раздеваться после сна, на прогулку при помощи взрослого; мыть руки; пользоваться мылом, полотенцем, салфеткой; аккуратно кушать, правильно держать ложку; ухаживать за своим  внешним видом.</a:t>
            </a:r>
          </a:p>
          <a:p>
            <a:pPr>
              <a:buNone/>
            </a:pPr>
            <a:r>
              <a:rPr lang="ru-RU" sz="2300" dirty="0" smtClean="0"/>
              <a:t>3. Побуждать детей к умению соблюдать порядок : не сорить, убирать игрушки и строительный материал на свои места; быть опрятными.</a:t>
            </a:r>
          </a:p>
          <a:p>
            <a:pPr>
              <a:buNone/>
            </a:pPr>
            <a:r>
              <a:rPr lang="ru-RU" sz="2300" dirty="0" smtClean="0"/>
              <a:t>4. Познакомить детей с алгоритмом одевания, раздевания, аккуратного складывания своих вещей.</a:t>
            </a:r>
          </a:p>
          <a:p>
            <a:pPr>
              <a:buNone/>
            </a:pPr>
            <a:r>
              <a:rPr lang="ru-RU" sz="2300" dirty="0" smtClean="0"/>
              <a:t>5. Познакомить детей с литературными произведениями, </a:t>
            </a:r>
            <a:r>
              <a:rPr lang="ru-RU" sz="2300" dirty="0" err="1" smtClean="0"/>
              <a:t>потешками</a:t>
            </a:r>
            <a:r>
              <a:rPr lang="ru-RU" sz="2300" dirty="0" smtClean="0"/>
              <a:t>, поговорками о воде, чистоте, здоровье.</a:t>
            </a:r>
          </a:p>
          <a:p>
            <a:pPr>
              <a:buNone/>
            </a:pPr>
            <a:r>
              <a:rPr lang="ru-RU" sz="2300" dirty="0" smtClean="0"/>
              <a:t>6.Учить детей переносить  полученные знания и навыки в игровую деятельность.</a:t>
            </a:r>
          </a:p>
          <a:p>
            <a:pPr>
              <a:buNone/>
            </a:pPr>
            <a:r>
              <a:rPr lang="ru-RU" sz="2300" dirty="0" smtClean="0"/>
              <a:t>7.Приобщать родителей к сотрудничеству по  воспитанию навыков самообслуживания у детей, развитию самостоятельности, уверенности, положительной самооценки.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</a:rPr>
              <a:t>Интеграционные области: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познавательное развитие</a:t>
            </a:r>
            <a:br>
              <a:rPr lang="ru-RU" sz="2000" dirty="0" smtClean="0"/>
            </a:br>
            <a:r>
              <a:rPr lang="ru-RU" sz="2000" dirty="0" smtClean="0"/>
              <a:t>- социально- коммуникативное развитие</a:t>
            </a:r>
            <a:br>
              <a:rPr lang="ru-RU" sz="2000" dirty="0" smtClean="0"/>
            </a:br>
            <a:r>
              <a:rPr lang="ru-RU" sz="2000" dirty="0" smtClean="0"/>
              <a:t>-речевое развитие</a:t>
            </a: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Работу  по проекту определили в три этапа:</a:t>
            </a: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I </a:t>
            </a:r>
            <a:r>
              <a:rPr lang="ru-RU" b="1" dirty="0" smtClean="0">
                <a:solidFill>
                  <a:srgbClr val="C00000"/>
                </a:solidFill>
              </a:rPr>
              <a:t>этап: подготовительный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Цель: Создание условий для реализации проекта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( изучение литературы; подбор тематического и дидактического материала; введение детей и взрослых в тему проекта; начальная диагностика уровня знаний и умений детей;  выбор форм работы с детьми и родителями)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II </a:t>
            </a:r>
            <a:r>
              <a:rPr lang="ru-RU" b="1" dirty="0" smtClean="0">
                <a:solidFill>
                  <a:srgbClr val="C00000"/>
                </a:solidFill>
              </a:rPr>
              <a:t>этап: основной 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Цель: Планирование  собственной деятельности взрослых и детей в решении поставленных задач; реализация проекта , согласно намеченным мероприятиям.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012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Формы  работы  с детьми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0465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u="sng" dirty="0" smtClean="0"/>
              <a:t>- беседы</a:t>
            </a:r>
            <a:r>
              <a:rPr lang="ru-RU" sz="4800" dirty="0" smtClean="0"/>
              <a:t> « Для чего нужно мыть руки, чистить зубы»;  «Наши помощники чистоты и здоровья»; «Зачем я должен спать»; «</a:t>
            </a:r>
            <a:r>
              <a:rPr lang="ru-RU" sz="4800" dirty="0" err="1" smtClean="0"/>
              <a:t>Заечм</a:t>
            </a:r>
            <a:r>
              <a:rPr lang="ru-RU" sz="4800" dirty="0" smtClean="0"/>
              <a:t> нужны нам руки и ноги»; «Кто у нас опрятный»; «Какие предметы нам помогают быть опрятными»</a:t>
            </a:r>
          </a:p>
          <a:p>
            <a:pPr>
              <a:buNone/>
            </a:pPr>
            <a:r>
              <a:rPr lang="ru-RU" sz="4800" u="sng" dirty="0" smtClean="0"/>
              <a:t>- занятие НОД</a:t>
            </a:r>
            <a:r>
              <a:rPr lang="ru-RU" sz="4800" dirty="0" smtClean="0"/>
              <a:t> «Помогает нам вода»;  «У всех у нас  умелые руки»; Занятие – ИОС «Да здравствует мыло душистое»;  ИОС «Салфетка для куклы Кати»;</a:t>
            </a:r>
          </a:p>
          <a:p>
            <a:pPr>
              <a:buNone/>
            </a:pPr>
            <a:r>
              <a:rPr lang="ru-RU" sz="4800" dirty="0" smtClean="0"/>
              <a:t>- заучивание и </a:t>
            </a:r>
            <a:r>
              <a:rPr lang="ru-RU" sz="4800" u="sng" dirty="0" smtClean="0"/>
              <a:t>прослушивание </a:t>
            </a:r>
            <a:r>
              <a:rPr lang="ru-RU" sz="4800" u="sng" dirty="0" err="1" smtClean="0"/>
              <a:t>потешек</a:t>
            </a:r>
            <a:r>
              <a:rPr lang="ru-RU" sz="4800" dirty="0" smtClean="0"/>
              <a:t> «Водичка-водичка»,  «Наша Маша маленькая»;</a:t>
            </a:r>
          </a:p>
          <a:p>
            <a:pPr>
              <a:buNone/>
            </a:pPr>
            <a:r>
              <a:rPr lang="ru-RU" sz="4800" u="sng" dirty="0" smtClean="0"/>
              <a:t>-игры – инсценировки</a:t>
            </a:r>
            <a:r>
              <a:rPr lang="ru-RU" sz="4800" dirty="0" smtClean="0"/>
              <a:t> по </a:t>
            </a:r>
            <a:r>
              <a:rPr lang="ru-RU" sz="4800" dirty="0" err="1" smtClean="0"/>
              <a:t>потешкам</a:t>
            </a:r>
            <a:r>
              <a:rPr lang="ru-RU" sz="4800" dirty="0" smtClean="0"/>
              <a:t> «Ай, лады, лады, лады…», «Вот и люди спят» (РПВ, стр. 178)</a:t>
            </a:r>
          </a:p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u="sng" dirty="0" smtClean="0"/>
              <a:t>игра- драматизация</a:t>
            </a:r>
            <a:r>
              <a:rPr lang="ru-RU" sz="4800" dirty="0" smtClean="0"/>
              <a:t> « Маша обедает» (РПВ, стр. 183)</a:t>
            </a:r>
          </a:p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u="sng" dirty="0" smtClean="0"/>
              <a:t>чтение стихов и рассказов</a:t>
            </a:r>
            <a:r>
              <a:rPr lang="ru-RU" sz="4800" dirty="0" smtClean="0"/>
              <a:t>  «Кран откройся, нос умойся», «Доктор», «Раз микроб, два микроб…» «Мышка лапки плохо мыла», «Чистые зубы»,</a:t>
            </a:r>
          </a:p>
          <a:p>
            <a:pPr>
              <a:buNone/>
            </a:pPr>
            <a:r>
              <a:rPr lang="ru-RU" sz="4800" dirty="0" smtClean="0"/>
              <a:t>В.Берестов «Больная кукла», </a:t>
            </a:r>
            <a:r>
              <a:rPr lang="ru-RU" sz="4800" dirty="0" err="1" smtClean="0"/>
              <a:t>И.Муравейко</a:t>
            </a:r>
            <a:r>
              <a:rPr lang="ru-RU" sz="4800" dirty="0" smtClean="0"/>
              <a:t> «Я сама», К. Чуковский </a:t>
            </a:r>
          </a:p>
          <a:p>
            <a:pPr>
              <a:buNone/>
            </a:pPr>
            <a:r>
              <a:rPr lang="ru-RU" sz="4800" dirty="0" smtClean="0"/>
              <a:t>« </a:t>
            </a:r>
            <a:r>
              <a:rPr lang="ru-RU" sz="4800" dirty="0" err="1" smtClean="0"/>
              <a:t>Мойдодыр</a:t>
            </a:r>
            <a:r>
              <a:rPr lang="ru-RU" sz="4800" dirty="0" smtClean="0"/>
              <a:t>», В.Маяковский «Что такое хорошо и что такое плохо»; Л.Воронкова «Маша- растеряша»; </a:t>
            </a:r>
            <a:r>
              <a:rPr lang="ru-RU" sz="4800" dirty="0" err="1" smtClean="0"/>
              <a:t>А.Барто</a:t>
            </a:r>
            <a:r>
              <a:rPr lang="ru-RU" sz="4800" dirty="0" smtClean="0"/>
              <a:t> «Девочка –чумазая»; Первая энциклопедия малыша «Будь здоров, малыш!»;И Демьянова «Замарашка рук не мыл»(РПВ , стр. 168); стих </a:t>
            </a:r>
            <a:r>
              <a:rPr lang="ru-RU" sz="4800" dirty="0" err="1" smtClean="0"/>
              <a:t>Е.Еремеева</a:t>
            </a:r>
            <a:r>
              <a:rPr lang="ru-RU" sz="4800" dirty="0" smtClean="0"/>
              <a:t> «Спать </a:t>
            </a:r>
            <a:r>
              <a:rPr lang="ru-RU" sz="4800" dirty="0" err="1" smtClean="0"/>
              <a:t>ложаться</a:t>
            </a:r>
            <a:r>
              <a:rPr lang="ru-RU" sz="4800" dirty="0" smtClean="0"/>
              <a:t> все» (РПВ, с.175)</a:t>
            </a:r>
          </a:p>
          <a:p>
            <a:pPr>
              <a:buNone/>
            </a:pPr>
            <a:r>
              <a:rPr lang="ru-RU" sz="4800" u="sng" dirty="0" smtClean="0"/>
              <a:t>- просмотр мультфильмов </a:t>
            </a:r>
            <a:r>
              <a:rPr lang="ru-RU" sz="4800" dirty="0" smtClean="0"/>
              <a:t>«Королева Зубная Щётка», «Про птичку </a:t>
            </a:r>
            <a:r>
              <a:rPr lang="ru-RU" sz="4800" dirty="0" err="1" smtClean="0"/>
              <a:t>Тари</a:t>
            </a:r>
            <a:r>
              <a:rPr lang="ru-RU" sz="4800" dirty="0" smtClean="0"/>
              <a:t>», «</a:t>
            </a:r>
            <a:r>
              <a:rPr lang="ru-RU" sz="4800" dirty="0" err="1" smtClean="0"/>
              <a:t>Мойдодыр</a:t>
            </a:r>
            <a:r>
              <a:rPr lang="ru-RU" sz="4800" dirty="0" smtClean="0"/>
              <a:t>»,</a:t>
            </a:r>
          </a:p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u="sng" dirty="0" smtClean="0"/>
              <a:t>совместные дидактические игры</a:t>
            </a:r>
            <a:r>
              <a:rPr lang="ru-RU" sz="4800" dirty="0" smtClean="0"/>
              <a:t> и упражнения «Оденем куклу Дашу на прогулку», «Разденем куклу Дашу», «Туфельки поссорились- подружились»,  «Научим куклу Дашу складывать вещи в шкафчик»,  «Расскажем </a:t>
            </a:r>
            <a:r>
              <a:rPr lang="ru-RU" sz="4800" dirty="0" err="1" smtClean="0"/>
              <a:t>Хрюше</a:t>
            </a:r>
            <a:r>
              <a:rPr lang="ru-RU" sz="4800" dirty="0" smtClean="0"/>
              <a:t>, как правильно кушать»; «Научим куклу Дашу умываться», «Научим куклу Дашу убирать игрушки», «Научим куклу Дашу правильному поведению за столом»; «Использование расчёски и носового платка» (РПВ, стр. 186); «Посмотрим в зеркало, как аккуратно мы одеты» (РПВ, стр.91)</a:t>
            </a:r>
          </a:p>
          <a:p>
            <a:pPr>
              <a:buNone/>
            </a:pPr>
            <a:r>
              <a:rPr lang="ru-RU" sz="4800" dirty="0" smtClean="0"/>
              <a:t>-загадывание и отгадывании е загадок о предметах личной гигиены   ( см. картотеку)</a:t>
            </a:r>
          </a:p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u="sng" dirty="0" smtClean="0"/>
              <a:t>игровые ситуации</a:t>
            </a:r>
            <a:r>
              <a:rPr lang="ru-RU" sz="4800" dirty="0" smtClean="0"/>
              <a:t> «Да здравствует мыло душистое»: «Каждой вещи своё место»;  «Научим </a:t>
            </a:r>
            <a:r>
              <a:rPr lang="ru-RU" sz="4800" dirty="0" err="1" smtClean="0"/>
              <a:t>Хрюшу</a:t>
            </a:r>
            <a:r>
              <a:rPr lang="ru-RU" sz="4800" dirty="0" smtClean="0"/>
              <a:t> одеваться»; «Пошла Машенька гулять» ( см. 233, стр. 77); «Мы обедаем» (см. 233, стр. 75); «Что случилось с куклой Машей» ( см. 233, стр. 79)</a:t>
            </a:r>
          </a:p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u="sng" dirty="0" smtClean="0"/>
              <a:t>сюжетно- ролевые игры</a:t>
            </a:r>
            <a:r>
              <a:rPr lang="ru-RU" sz="4800" dirty="0" smtClean="0"/>
              <a:t> «На приём к врачу»; «Семья обедает»; «Загляните ко мне в гости, я вас  буду угощать»;</a:t>
            </a:r>
          </a:p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u="sng" dirty="0" smtClean="0"/>
              <a:t>рассматривание  сюжетных картинок</a:t>
            </a:r>
            <a:r>
              <a:rPr lang="ru-RU" sz="4800" dirty="0" smtClean="0"/>
              <a:t>, где  дети одеваются, умываются, кушают и др., беседа с детьми по ходу просмотра;</a:t>
            </a:r>
          </a:p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u="sng" dirty="0" smtClean="0"/>
              <a:t>пальчиковые игры</a:t>
            </a:r>
            <a:r>
              <a:rPr lang="ru-RU" sz="4800" dirty="0" smtClean="0"/>
              <a:t> «Белочки – лапки мыли», «Умываемся», «Маша варежку надела…», «Мышка мылом мыла лапку», «Пальчики засыпают», «У меня пропали руки»</a:t>
            </a:r>
          </a:p>
          <a:p>
            <a:pPr>
              <a:buNone/>
            </a:pPr>
            <a:r>
              <a:rPr lang="ru-RU" sz="4800" dirty="0" smtClean="0"/>
              <a:t>-  </a:t>
            </a:r>
            <a:r>
              <a:rPr lang="ru-RU" sz="4800" u="sng" dirty="0" smtClean="0"/>
              <a:t>обучение детей практическим действиям</a:t>
            </a:r>
            <a:r>
              <a:rPr lang="ru-RU" sz="4800" dirty="0" smtClean="0"/>
              <a:t>  одевания с использованием алгоритма «Одеваемся на прогулку»;  складывания одежды «Складываем одежду в шкаф»</a:t>
            </a:r>
          </a:p>
          <a:p>
            <a:pPr>
              <a:buNone/>
            </a:pPr>
            <a:r>
              <a:rPr lang="ru-RU" sz="4800" dirty="0" smtClean="0"/>
              <a:t>-</a:t>
            </a:r>
            <a:r>
              <a:rPr lang="ru-RU" sz="4800" u="sng" dirty="0" smtClean="0"/>
              <a:t>наблюдение за процессом</a:t>
            </a:r>
            <a:r>
              <a:rPr lang="ru-RU" sz="4800" dirty="0" smtClean="0"/>
              <a:t> мытья рук воспитателя</a:t>
            </a:r>
          </a:p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u="sng" dirty="0" smtClean="0"/>
              <a:t>мытьё рук,</a:t>
            </a:r>
            <a:r>
              <a:rPr lang="ru-RU" sz="4800" dirty="0" smtClean="0"/>
              <a:t> пользование мылом, полотенцем, салфеткой</a:t>
            </a:r>
          </a:p>
          <a:p>
            <a:pPr>
              <a:buNone/>
            </a:pPr>
            <a:r>
              <a:rPr lang="ru-RU" sz="4800" dirty="0" smtClean="0"/>
              <a:t>- </a:t>
            </a:r>
            <a:r>
              <a:rPr lang="ru-RU" sz="4800" u="sng" dirty="0" smtClean="0"/>
              <a:t>дидактические игры</a:t>
            </a:r>
            <a:r>
              <a:rPr lang="ru-RU" sz="4800" dirty="0" smtClean="0"/>
              <a:t> «Весёлые застёжки», дидактическое панно на развитие мелкой моторики; </a:t>
            </a:r>
            <a:r>
              <a:rPr lang="ru-RU" sz="4800" dirty="0" err="1" smtClean="0"/>
              <a:t>дид</a:t>
            </a:r>
            <a:r>
              <a:rPr lang="ru-RU" sz="4800" dirty="0" smtClean="0"/>
              <a:t>. игра </a:t>
            </a:r>
            <a:r>
              <a:rPr lang="ru-RU" sz="4800" dirty="0" err="1" smtClean="0"/>
              <a:t>валеологической</a:t>
            </a:r>
            <a:r>
              <a:rPr lang="ru-RU" sz="4800" dirty="0" smtClean="0"/>
              <a:t> направленности «Для чего это нужно»;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8529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Формы работы  с  родителями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u="sng" dirty="0" smtClean="0"/>
              <a:t>Введение в тему</a:t>
            </a:r>
            <a:r>
              <a:rPr lang="ru-RU" dirty="0" smtClean="0"/>
              <a:t> проекта – информационный листок;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u="sng" dirty="0" smtClean="0"/>
              <a:t> родительское собрание </a:t>
            </a:r>
            <a:r>
              <a:rPr lang="ru-RU" dirty="0" smtClean="0"/>
              <a:t>на тему «Секреты воспитания самостоятельности у детей младшего возраста» ( опыт семейного воспитания);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u="sng" dirty="0" smtClean="0"/>
              <a:t>советы для родителей</a:t>
            </a:r>
            <a:r>
              <a:rPr lang="ru-RU" dirty="0" smtClean="0"/>
              <a:t>: «Больше предоставлять ребёнку возможность  самостоятельно одеваться и раздеваться»;</a:t>
            </a:r>
          </a:p>
          <a:p>
            <a:pPr>
              <a:buNone/>
            </a:pPr>
            <a:r>
              <a:rPr lang="ru-RU" dirty="0" smtClean="0"/>
              <a:t> -</a:t>
            </a:r>
            <a:r>
              <a:rPr lang="ru-RU" u="sng" dirty="0" smtClean="0"/>
              <a:t>консультации с родителями</a:t>
            </a:r>
            <a:r>
              <a:rPr lang="ru-RU" dirty="0" smtClean="0"/>
              <a:t> на тему: « Гигиена детей  дошкольного возраста», «Как научить ребёнка самостоятельно одеваться»; о значении художественного слова, в процессе  освоения детьми навыков самостоятельности;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u="sng" dirty="0" smtClean="0"/>
              <a:t>памятки для родителей</a:t>
            </a:r>
            <a:r>
              <a:rPr lang="ru-RU" dirty="0" smtClean="0"/>
              <a:t> «Алгоритм разевания и одевания» ( по сезонам);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u="sng" dirty="0" smtClean="0"/>
              <a:t>изготовление атрибутов</a:t>
            </a:r>
            <a:r>
              <a:rPr lang="ru-RU" dirty="0" smtClean="0"/>
              <a:t> и пособий к играм: « Весёлые застёжки», дидактическое панно «Времена  года», «</a:t>
            </a:r>
            <a:r>
              <a:rPr lang="ru-RU" dirty="0" err="1" smtClean="0"/>
              <a:t>Развивайка</a:t>
            </a:r>
            <a:r>
              <a:rPr lang="ru-RU" dirty="0" smtClean="0"/>
              <a:t>»;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u="sng" dirty="0" smtClean="0"/>
              <a:t>пополнение библиотеки книгами</a:t>
            </a:r>
            <a:r>
              <a:rPr lang="ru-RU" dirty="0" smtClean="0"/>
              <a:t> о воде, здоровье, чистоте и др.;</a:t>
            </a:r>
          </a:p>
          <a:p>
            <a:pPr>
              <a:buNone/>
            </a:pPr>
            <a:r>
              <a:rPr lang="ru-RU" u="sng" dirty="0" smtClean="0"/>
              <a:t>-создание</a:t>
            </a:r>
            <a:r>
              <a:rPr lang="ru-RU" dirty="0" smtClean="0"/>
              <a:t> видеотеки мультфильмов;</a:t>
            </a:r>
          </a:p>
          <a:p>
            <a:pPr>
              <a:buNone/>
            </a:pPr>
            <a:r>
              <a:rPr lang="ru-RU" dirty="0" smtClean="0"/>
              <a:t>- выставка рисунков по художественным произведениям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u="sng" dirty="0" smtClean="0"/>
              <a:t>фотовыставка «Я умею сам…»</a:t>
            </a:r>
            <a:r>
              <a:rPr lang="ru-RU" dirty="0" smtClean="0"/>
              <a:t> ( как дети овладевали навыками самостоятельности)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u="sng" dirty="0" smtClean="0"/>
              <a:t>развлечение с родителями</a:t>
            </a:r>
            <a:r>
              <a:rPr lang="ru-RU" dirty="0" smtClean="0"/>
              <a:t> « Всё умеем делать сами»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3711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2200" b="1" dirty="0" smtClean="0">
                <a:solidFill>
                  <a:srgbClr val="C00000"/>
                </a:solidFill>
              </a:rPr>
              <a:t>III </a:t>
            </a:r>
            <a:r>
              <a:rPr lang="ru-RU" sz="2200" b="1" dirty="0" smtClean="0">
                <a:solidFill>
                  <a:srgbClr val="C00000"/>
                </a:solidFill>
              </a:rPr>
              <a:t>этап: заключительный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Цель: </a:t>
            </a:r>
            <a:br>
              <a:rPr lang="ru-RU" sz="2200" dirty="0" smtClean="0"/>
            </a:br>
            <a:r>
              <a:rPr lang="ru-RU" sz="2200" dirty="0" smtClean="0"/>
              <a:t>Проверка уровня приобретённых  навыков самообслуживания, развития самостоятельности. ( опрос детей,  конечная диагностика)</a:t>
            </a:r>
            <a:br>
              <a:rPr lang="ru-RU" sz="2200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Предполагаемый  результат:</a:t>
            </a:r>
            <a:endParaRPr lang="ru-RU" sz="8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7200" dirty="0" smtClean="0"/>
              <a:t>1. У детей появится интерес  к проявлению самостоятельности.</a:t>
            </a:r>
          </a:p>
          <a:p>
            <a:pPr>
              <a:buNone/>
            </a:pPr>
            <a:r>
              <a:rPr lang="ru-RU" sz="7200" dirty="0" smtClean="0"/>
              <a:t>2.Дети научатся  самостоятельно выполнять определённые навыки самообслуживания: при небольшой помощи взрослых научатся одеваться и раздеваться после сна и на прогулку; умением мыть руки; пользоваться мылом, полотенцем, салфеткой.</a:t>
            </a:r>
          </a:p>
          <a:p>
            <a:pPr>
              <a:buNone/>
            </a:pPr>
            <a:r>
              <a:rPr lang="ru-RU" sz="7200" dirty="0" smtClean="0"/>
              <a:t>3.Дети научатся соблюдать порядок: убирать игрушки на свои места, быть опрятными, замечать беспорядок во внешнем виде.</a:t>
            </a:r>
          </a:p>
          <a:p>
            <a:pPr>
              <a:buNone/>
            </a:pPr>
            <a:r>
              <a:rPr lang="ru-RU" sz="7200" dirty="0" smtClean="0"/>
              <a:t>4. Дети познакомятся с алгоритмом одевания и раздевания, а также  умением складывать свою одежду  в определённой последовательности.</a:t>
            </a:r>
          </a:p>
          <a:p>
            <a:pPr>
              <a:buNone/>
            </a:pPr>
            <a:r>
              <a:rPr lang="ru-RU" sz="7200" dirty="0" smtClean="0"/>
              <a:t>5. Дети познакомятся с художественными произведениями о воде, здоровье, чистоте.</a:t>
            </a:r>
          </a:p>
          <a:p>
            <a:pPr>
              <a:buNone/>
            </a:pPr>
            <a:r>
              <a:rPr lang="ru-RU" sz="7200" dirty="0" smtClean="0"/>
              <a:t>6. В процессе работы над проектом свои умения и навыки по развитию культурно- гигиенических навыков, самообслуживания дети перенесут в самостоятельную игровую деятельность.</a:t>
            </a:r>
          </a:p>
          <a:p>
            <a:pPr>
              <a:buNone/>
            </a:pPr>
            <a:r>
              <a:rPr lang="ru-RU" sz="7200" dirty="0" smtClean="0"/>
              <a:t>7. Пополнится образовательное пространство группы</a:t>
            </a:r>
          </a:p>
          <a:p>
            <a:pPr>
              <a:buNone/>
            </a:pPr>
            <a:r>
              <a:rPr lang="ru-RU" sz="7200" dirty="0" smtClean="0"/>
              <a:t>8.Повысится педагогическая компетентность родителей в вопросах воспитания  и развития у детей самостоятельности при формировании культурно- гигиенических навыков,  самообслуживания.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</a:rPr>
              <a:t> 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 Мы научились бегать, прыгать…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А с мамами и папами это делать веселей…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4" name="Picture 2" descr="C:\Users\Comp\Desktop\Фото Младшая  гр\8 гр. ТЕРЕМОК\SAM_485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412776"/>
            <a:ext cx="6624736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 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  Весело играем с пальчиками, мыльными пузырями, мячиками.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Наши ручки умелые…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2050" name="Picture 2" descr="C:\Users\Comp\Desktop\Фото Младшая  гр\Дети играют\5acwWx2X_b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628800"/>
            <a:ext cx="4248472" cy="2520280"/>
          </a:xfrm>
          <a:prstGeom prst="rect">
            <a:avLst/>
          </a:prstGeom>
          <a:noFill/>
        </p:spPr>
      </p:pic>
      <p:pic>
        <p:nvPicPr>
          <p:cNvPr id="2051" name="Picture 3" descr="C:\Users\Comp\Desktop\Фото Младшая  гр\Дети играют\IMG_20190517_1636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628800"/>
            <a:ext cx="3744416" cy="25134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2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. шар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возд. шары</Template>
  <TotalTime>198</TotalTime>
  <Words>1595</Words>
  <Application>Microsoft Office PowerPoint</Application>
  <PresentationFormat>Экран (4:3)</PresentationFormat>
  <Paragraphs>109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возд. шары</vt:lpstr>
      <vt:lpstr>« Мы совсем  уже большие»</vt:lpstr>
      <vt:lpstr>Тип  проекта:  групповой, игровой , познавательный   Временной масштаб:  долгосрочный ,  октябрь 2019 по  март  2020 Участники проекта: дети второй младшей группы, родители,педагоги, музыкальный руководитель ДОУ   </vt:lpstr>
      <vt:lpstr>Цель проекта: Формирование  у детей навыков самообслуживания через соблюдение правил личной гигиены, сохранения и укрепления своего здоровья. </vt:lpstr>
      <vt:lpstr>Интеграционные области: - познавательное развитие - социально- коммуникативное развитие -речевое развитие</vt:lpstr>
      <vt:lpstr>Формы  работы  с детьми</vt:lpstr>
      <vt:lpstr>Формы работы  с  родителями</vt:lpstr>
      <vt:lpstr>  III этап: заключительный Цель:  Проверка уровня приобретённых  навыков самообслуживания, развития самостоятельности. ( опрос детей,  конечная диагностика) </vt:lpstr>
      <vt:lpstr>   Мы научились бегать, прыгать… А с мамами и папами это делать веселей… </vt:lpstr>
      <vt:lpstr>    Весело играем с пальчиками, мыльными пузырями, мячиками. Наши ручки умелые… </vt:lpstr>
      <vt:lpstr>   Игровая образовательная ситуация «Салфетка для куклы Кати» </vt:lpstr>
      <vt:lpstr>Учимся одеваться и раздеваться… </vt:lpstr>
      <vt:lpstr> Мы занимаемся физкультурой, бегаем, прыгаем играем с мячиками… </vt:lpstr>
      <vt:lpstr> Учимся играть  конструктором, развивающими, настольными  играми, мозаикой </vt:lpstr>
      <vt:lpstr>Учимся  правилам поведения за столом  </vt:lpstr>
      <vt:lpstr>Помогаем нашей няне Елене Петровне сервировать стол </vt:lpstr>
      <vt:lpstr> Все вместе  показываем сказку «Репка» </vt:lpstr>
      <vt:lpstr> А ещё,  мы провожали наших старших друзей – выпускников в школу. Пожелали им хорошей учёбы…. </vt:lpstr>
      <vt:lpstr>Учимся играть в доктора,  кормить кукол, строить гаражи </vt:lpstr>
      <vt:lpstr>Вот так мы спим, затем делаем взбадривающую гимнастику и закаляемся </vt:lpstr>
      <vt:lpstr>Учимся мыть руки, пользоваться мылом и полотенцем </vt:lpstr>
      <vt:lpstr>Вот такие пособия нам сделали родители, чтобы наши пальчики стали ловкими и умелыми… </vt:lpstr>
      <vt:lpstr> Консультативный материал для родителей  </vt:lpstr>
      <vt:lpstr>Родительское собрание «Секреты воспитания самостоятельности у детей младшего дошкольного возраста» </vt:lpstr>
      <vt:lpstr>Развлечение «Всё умеем делать сами» Игры с мамами и папами  </vt:lpstr>
      <vt:lpstr>   </vt:lpstr>
      <vt:lpstr>   </vt:lpstr>
      <vt:lpstr> 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Comp</cp:lastModifiedBy>
  <cp:revision>27</cp:revision>
  <dcterms:created xsi:type="dcterms:W3CDTF">2014-04-22T06:04:34Z</dcterms:created>
  <dcterms:modified xsi:type="dcterms:W3CDTF">2021-04-17T09:14:27Z</dcterms:modified>
</cp:coreProperties>
</file>