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351" r:id="rId2"/>
    <p:sldId id="355" r:id="rId3"/>
    <p:sldId id="367" r:id="rId4"/>
    <p:sldId id="368" r:id="rId5"/>
    <p:sldId id="369" r:id="rId6"/>
    <p:sldId id="370" r:id="rId7"/>
    <p:sldId id="332" r:id="rId8"/>
    <p:sldId id="362" r:id="rId9"/>
    <p:sldId id="364" r:id="rId10"/>
    <p:sldId id="365" r:id="rId11"/>
    <p:sldId id="366" r:id="rId12"/>
    <p:sldId id="347" r:id="rId13"/>
    <p:sldId id="359" r:id="rId14"/>
    <p:sldId id="344" r:id="rId15"/>
    <p:sldId id="376" r:id="rId16"/>
    <p:sldId id="377" r:id="rId17"/>
    <p:sldId id="33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419" autoAdjust="0"/>
    <p:restoredTop sz="94716" autoAdjust="0"/>
  </p:normalViewPr>
  <p:slideViewPr>
    <p:cSldViewPr>
      <p:cViewPr varScale="1">
        <p:scale>
          <a:sx n="64" d="100"/>
          <a:sy n="64" d="100"/>
        </p:scale>
        <p:origin x="-114" y="-10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3737788" cy="7373778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B36A04-A049-4B4D-AD1C-E93FAD3D106A}" type="datetimeFigureOut">
              <a:rPr lang="ru-RU" smtClean="0"/>
              <a:pPr/>
              <a:t>28.04.2018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85677E-61E4-49C7-8520-BF56A4C8FB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№1</a:t>
            </a:r>
            <a:r>
              <a:rPr lang="en-US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81 </a:t>
            </a:r>
            <a:r>
              <a:rPr lang="ru-RU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б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13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№ 183.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№ 183.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№ 183.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№1</a:t>
            </a:r>
            <a:r>
              <a:rPr lang="en-US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81 </a:t>
            </a:r>
            <a:r>
              <a:rPr lang="ru-RU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б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12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10.05.2012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10.05.2012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10.05.2012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282475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28247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10.05.2012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10.05.2012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10.05.2012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10.05.2012</a:t>
            </a: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10.05.2012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10.05.2012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10.05.2012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10.05.2012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10.05.2012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www.konspekturoka.ru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slow">
    <p:fade/>
  </p:transition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All Users\Документы\Мои рисунки\Образцы рисунков\WP6CAOETMLGCAJS66PICAFBVECJCAC3E2LVCAC3MBDYCAHKG0SRCALYZIL5CAJLOHK9CA3F9IM8CAYJZC6MCAM1SU86CA6X75BICAPMCXGWCA31NQV5CAL51XEZCAM3FFV4CA2Q1E1HCAQLHT5PCATXE11U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4FA"/>
              </a:clrFrom>
              <a:clrTo>
                <a:srgbClr val="FFF4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236370" y="836640"/>
            <a:ext cx="1584220" cy="158422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8676570" y="9806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42910" y="1928802"/>
            <a:ext cx="707236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Найти  делители чисел 8 и 12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57620" y="857232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28794" y="857232"/>
            <a:ext cx="47149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FF0000"/>
                </a:solidFill>
              </a:rPr>
              <a:t>Самостоятельная работа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1214422"/>
            <a:ext cx="9144000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i="1" dirty="0" smtClean="0"/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Вариант№1. </a:t>
            </a:r>
          </a:p>
          <a:p>
            <a:pPr marL="514350" indent="-514350">
              <a:buAutoNum type="arabicPeriod"/>
            </a:pPr>
            <a:r>
              <a:rPr lang="ru-RU" sz="3200" dirty="0" smtClean="0"/>
              <a:t>Разложите на простые множители: 	40</a:t>
            </a:r>
          </a:p>
          <a:p>
            <a:pPr marL="514350" indent="-514350">
              <a:buAutoNum type="arabicPeriod" startAt="2"/>
            </a:pPr>
            <a:r>
              <a:rPr lang="ru-RU" sz="3200" dirty="0" smtClean="0"/>
              <a:t>Запишите три кратных: 	7</a:t>
            </a:r>
          </a:p>
          <a:p>
            <a:pPr marL="514350" indent="-514350">
              <a:buAutoNum type="arabicPeriod" startAt="2"/>
            </a:pPr>
            <a:r>
              <a:rPr lang="ru-RU" sz="3200" dirty="0" smtClean="0"/>
              <a:t>Найдите наименьшее общее кратное:  12 и 27</a:t>
            </a:r>
          </a:p>
          <a:p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Вариант №2 </a:t>
            </a:r>
          </a:p>
          <a:p>
            <a:pPr marL="514350" indent="-514350">
              <a:buAutoNum type="arabicPeriod"/>
            </a:pPr>
            <a:r>
              <a:rPr lang="ru-RU" sz="3200" dirty="0" smtClean="0"/>
              <a:t>Разложите на простые множители:  56</a:t>
            </a:r>
          </a:p>
          <a:p>
            <a:pPr marL="514350" indent="-514350">
              <a:buAutoNum type="arabicPeriod" startAt="2"/>
            </a:pPr>
            <a:r>
              <a:rPr lang="ru-RU" sz="3200" dirty="0" smtClean="0"/>
              <a:t>Запишите три кратных:  9	</a:t>
            </a:r>
          </a:p>
          <a:p>
            <a:pPr marL="514350" indent="-514350">
              <a:buAutoNum type="arabicPeriod" startAt="2"/>
            </a:pPr>
            <a:r>
              <a:rPr lang="ru-RU" sz="3200" dirty="0" smtClean="0"/>
              <a:t>Найдите наименьшее общее кратное: 16 и 24</a:t>
            </a:r>
          </a:p>
          <a:p>
            <a:endParaRPr lang="ru-RU" sz="2000" b="1" i="1" dirty="0" smtClean="0"/>
          </a:p>
          <a:p>
            <a:endParaRPr lang="ru-RU" sz="2000" b="1" i="1" dirty="0" smtClean="0"/>
          </a:p>
          <a:p>
            <a:endParaRPr lang="ru-RU" sz="2000" b="1" i="1" dirty="0" smtClean="0"/>
          </a:p>
          <a:p>
            <a:endParaRPr lang="ru-RU" sz="2000" b="1" i="1" dirty="0" smtClean="0"/>
          </a:p>
          <a:p>
            <a:endParaRPr lang="ru-RU" sz="2000" b="1" i="1" dirty="0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57620" y="857232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857233"/>
            <a:ext cx="91440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FF0000"/>
                </a:solidFill>
              </a:rPr>
              <a:t>Самостоятельная работа</a:t>
            </a:r>
          </a:p>
          <a:p>
            <a:pPr algn="ctr"/>
            <a:endParaRPr lang="ru-RU" sz="2000" b="1" i="1" dirty="0" smtClean="0">
              <a:solidFill>
                <a:srgbClr val="FF0000"/>
              </a:solidFill>
            </a:endParaRPr>
          </a:p>
          <a:p>
            <a:pPr algn="ctr"/>
            <a:r>
              <a:rPr lang="ru-RU" sz="2000" b="1" i="1" dirty="0" smtClean="0"/>
              <a:t>Ответы</a:t>
            </a:r>
          </a:p>
          <a:p>
            <a:r>
              <a:rPr lang="ru-RU" sz="2000" b="1" i="1" dirty="0" smtClean="0"/>
              <a:t>            ВАРИАНТ 1.                                                                                 ВАРИАНТ 2</a:t>
            </a:r>
          </a:p>
          <a:p>
            <a:endParaRPr lang="ru-RU" sz="2000" b="1" i="1" dirty="0" smtClean="0"/>
          </a:p>
          <a:p>
            <a:pPr marL="457200" indent="-457200">
              <a:buAutoNum type="arabicPeriod"/>
            </a:pPr>
            <a:r>
              <a:rPr lang="ru-RU" sz="2000" b="1" i="1" dirty="0" smtClean="0"/>
              <a:t>40 = 2 ⋅ 2 ⋅ 2 ⋅ 5                                                           1. 56 = 2 ⋅ 2 ⋅  2 ⋅ 7</a:t>
            </a:r>
          </a:p>
          <a:p>
            <a:pPr marL="457200" indent="-457200">
              <a:buAutoNum type="arabicPeriod"/>
            </a:pPr>
            <a:endParaRPr lang="ru-RU" sz="2000" b="1" i="1" dirty="0" smtClean="0"/>
          </a:p>
          <a:p>
            <a:pPr marL="457200" indent="-457200">
              <a:buAutoNum type="arabicPeriod"/>
            </a:pPr>
            <a:r>
              <a:rPr lang="ru-RU" sz="2000" b="1" i="1" dirty="0" smtClean="0"/>
              <a:t>7, 14,21, 28, 35, 42, 49, 56, 63,70,77,84,91,98  2. 9,18,27,36,45,54,63,72,81,90,99 </a:t>
            </a:r>
          </a:p>
          <a:p>
            <a:pPr marL="457200" indent="-457200"/>
            <a:endParaRPr lang="ru-RU" sz="2000" b="1" i="1" dirty="0" smtClean="0"/>
          </a:p>
          <a:p>
            <a:pPr marL="457200" indent="-457200"/>
            <a:r>
              <a:rPr lang="ru-RU" sz="2000" b="1" i="1" dirty="0" smtClean="0"/>
              <a:t>3.     НОК(12,27)=108                                                      3.  НОК(16,24)=    48                                                                </a:t>
            </a:r>
          </a:p>
          <a:p>
            <a:endParaRPr lang="ru-RU" sz="2000" b="1" i="1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0" y="4672786"/>
            <a:ext cx="5763116" cy="2185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</a:rPr>
              <a:t>ОЦЕНКА</a:t>
            </a:r>
          </a:p>
          <a:p>
            <a:endParaRPr lang="ru-RU" sz="2000" b="1" i="1" dirty="0" smtClean="0"/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Правильно    1 задание   -  «3»</a:t>
            </a: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                     2 задания  -    «4»</a:t>
            </a: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                     3 задания  – «5»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rot="5400000">
            <a:off x="4144166" y="3142454"/>
            <a:ext cx="2428892" cy="1588"/>
          </a:xfrm>
          <a:prstGeom prst="line">
            <a:avLst/>
          </a:prstGeom>
          <a:ln w="666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4282" y="1214422"/>
            <a:ext cx="86412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Найдите </a:t>
            </a:r>
            <a:r>
              <a:rPr lang="ru-RU" sz="4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наименьшее общее кратное </a:t>
            </a:r>
            <a:r>
              <a:rPr lang="ru-RU" sz="4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чисел:</a:t>
            </a:r>
            <a:endParaRPr lang="ru-RU" sz="4800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43240" y="3500438"/>
            <a:ext cx="298350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i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12 и 16 </a:t>
            </a:r>
            <a:endParaRPr lang="ru-RU" sz="66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0946" y="5157240"/>
            <a:ext cx="8924238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б) НОК (12; 16) = 2 ∙ 2 ∙ 2  ∙ 2  ∙  3 = 48;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1400" y="260560"/>
            <a:ext cx="8641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Найдите 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наименьшее общее кратное </a:t>
            </a:r>
            <a:r>
              <a:rPr lang="ru-RU" sz="28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чисел:</a:t>
            </a:r>
            <a:endParaRPr lang="ru-RU" sz="2800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62750" y="764630"/>
            <a:ext cx="16770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12 и 16; </a:t>
            </a:r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691600" y="1484730"/>
          <a:ext cx="1008140" cy="1962912"/>
        </p:xfrm>
        <a:graphic>
          <a:graphicData uri="http://schemas.openxmlformats.org/drawingml/2006/table">
            <a:tbl>
              <a:tblPr/>
              <a:tblGrid>
                <a:gridCol w="622028"/>
                <a:gridCol w="386112"/>
              </a:tblGrid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6516270" y="1532260"/>
          <a:ext cx="1008140" cy="2453640"/>
        </p:xfrm>
        <a:graphic>
          <a:graphicData uri="http://schemas.openxmlformats.org/drawingml/2006/table">
            <a:tbl>
              <a:tblPr/>
              <a:tblGrid>
                <a:gridCol w="622028"/>
                <a:gridCol w="386112"/>
              </a:tblGrid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  <a:tr h="414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i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>
                        <a:lumMod val="40000"/>
                        <a:lumOff val="60000"/>
                        <a:alpha val="72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95420" y="4149100"/>
            <a:ext cx="8353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= 2 ∙ 2 ∙ 3;                           </a:t>
            </a:r>
            <a:r>
              <a:rPr lang="en-US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 2 ∙ 2 ∙ </a:t>
            </a:r>
            <a:r>
              <a:rPr lang="en-US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∙ </a:t>
            </a:r>
            <a:r>
              <a:rPr lang="en-US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Кольцо 13"/>
          <p:cNvSpPr/>
          <p:nvPr/>
        </p:nvSpPr>
        <p:spPr>
          <a:xfrm>
            <a:off x="6156220" y="4221110"/>
            <a:ext cx="2160300" cy="504070"/>
          </a:xfrm>
          <a:prstGeom prst="donut">
            <a:avLst>
              <a:gd name="adj" fmla="val 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2253774" y="4250260"/>
            <a:ext cx="360050" cy="402910"/>
          </a:xfrm>
          <a:prstGeom prst="donut">
            <a:avLst>
              <a:gd name="adj" fmla="val 0"/>
            </a:avLst>
          </a:prstGeom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Кольцо 15"/>
          <p:cNvSpPr/>
          <p:nvPr/>
        </p:nvSpPr>
        <p:spPr>
          <a:xfrm>
            <a:off x="4283960" y="5085230"/>
            <a:ext cx="2808390" cy="936130"/>
          </a:xfrm>
          <a:prstGeom prst="donut">
            <a:avLst>
              <a:gd name="adj" fmla="val 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Кольцо 16"/>
          <p:cNvSpPr/>
          <p:nvPr/>
        </p:nvSpPr>
        <p:spPr>
          <a:xfrm>
            <a:off x="7349910" y="5258400"/>
            <a:ext cx="432060" cy="474920"/>
          </a:xfrm>
          <a:prstGeom prst="donut">
            <a:avLst>
              <a:gd name="adj" fmla="val 0"/>
            </a:avLst>
          </a:prstGeom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i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4" grpId="0" animBg="1"/>
      <p:bldP spid="15" grpId="0" animBg="1"/>
      <p:bldP spid="16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97281" y="188550"/>
            <a:ext cx="7549439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Ответить на вопросы:</a:t>
            </a:r>
            <a:endParaRPr lang="ru-RU" sz="54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9415" y="1188095"/>
            <a:ext cx="842517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tabLst>
                <a:tab pos="354013" algn="l"/>
              </a:tabLst>
            </a:pPr>
            <a:r>
              <a:rPr lang="ru-RU" sz="2800" b="1" i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Какое число называют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наименьшим общим кратным </a:t>
            </a:r>
            <a:r>
              <a:rPr lang="en-US" sz="2800" b="1" i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lang="ru-RU" sz="2800" b="1" i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натуральных чисел а и </a:t>
            </a:r>
            <a:r>
              <a:rPr lang="en-US" sz="2800" b="1" i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lang="ru-RU" sz="2800" b="1" i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  <a:endParaRPr lang="ru-RU" sz="2800" b="1" i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tabLst>
                <a:tab pos="354013" algn="l"/>
              </a:tabLst>
            </a:pPr>
            <a:r>
              <a:rPr lang="ru-RU" sz="2800" b="1" i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Какое число называют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наибольшим общим делителем</a:t>
            </a:r>
            <a:r>
              <a:rPr lang="ru-RU" sz="2800" b="1" i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lang="ru-RU" sz="2800" b="1" i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натуральных чисел а и </a:t>
            </a:r>
            <a:r>
              <a:rPr lang="en-US" sz="2800" b="1" i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lang="ru-RU" sz="2800" b="1" i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  <a:endParaRPr lang="ru-RU" sz="2800" b="1" i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tabLst>
                <a:tab pos="354013" algn="l"/>
              </a:tabLst>
            </a:pPr>
            <a:r>
              <a:rPr lang="ru-RU" sz="2800" b="1" i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Какие натуральные числа называют простыми?</a:t>
            </a:r>
            <a:endParaRPr lang="ru-RU" sz="2800" b="1" i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tabLst>
                <a:tab pos="354013" algn="l"/>
              </a:tabLst>
            </a:pPr>
            <a:r>
              <a:rPr lang="ru-RU" sz="2800" b="1" i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Какие натуральные числа называют взаимно простыми?</a:t>
            </a:r>
            <a:endParaRPr lang="ru-RU" sz="2800" b="1" i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extBox 63"/>
          <p:cNvSpPr txBox="1"/>
          <p:nvPr/>
        </p:nvSpPr>
        <p:spPr>
          <a:xfrm>
            <a:off x="0" y="4643446"/>
            <a:ext cx="84957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Например</a:t>
            </a:r>
            <a:r>
              <a:rPr lang="ru-RU" sz="2400" dirty="0" smtClean="0"/>
              <a:t>, число </a:t>
            </a:r>
            <a:r>
              <a:rPr lang="ru-RU" sz="2800" i="1" dirty="0" smtClean="0"/>
              <a:t>75</a:t>
            </a:r>
            <a:r>
              <a:rPr lang="ru-RU" sz="2800" i="1" dirty="0"/>
              <a:t>_</a:t>
            </a:r>
            <a:r>
              <a:rPr lang="ru-RU" sz="2800" i="1" dirty="0" smtClean="0"/>
              <a:t>______</a:t>
            </a:r>
            <a:r>
              <a:rPr lang="ru-RU" sz="2400" dirty="0" smtClean="0"/>
              <a:t> числа</a:t>
            </a:r>
            <a:r>
              <a:rPr lang="en-US" sz="2400" dirty="0" smtClean="0"/>
              <a:t> </a:t>
            </a:r>
            <a:r>
              <a:rPr lang="ru-RU" sz="2800" i="1" dirty="0" smtClean="0"/>
              <a:t>25</a:t>
            </a:r>
            <a:r>
              <a:rPr lang="ru-RU" sz="2400" dirty="0" smtClean="0"/>
              <a:t>, а число </a:t>
            </a:r>
            <a:r>
              <a:rPr lang="ru-RU" sz="2800" i="1" dirty="0" smtClean="0"/>
              <a:t>25</a:t>
            </a:r>
            <a:r>
              <a:rPr lang="ru-RU" sz="2400" dirty="0" smtClean="0"/>
              <a:t> _________  числа </a:t>
            </a:r>
            <a:r>
              <a:rPr lang="ru-RU" sz="2800" i="1" dirty="0" smtClean="0"/>
              <a:t>75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66" name="TextBox 65"/>
          <p:cNvSpPr txBox="1"/>
          <p:nvPr/>
        </p:nvSpPr>
        <p:spPr>
          <a:xfrm>
            <a:off x="139499" y="3642496"/>
            <a:ext cx="89780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                   </a:t>
            </a:r>
            <a:r>
              <a:rPr lang="ru-RU" sz="2400" dirty="0" smtClean="0">
                <a:solidFill>
                  <a:srgbClr val="FF0000"/>
                </a:solidFill>
              </a:rPr>
              <a:t>                     </a:t>
            </a:r>
            <a:endParaRPr lang="ru-RU" sz="2400" dirty="0">
              <a:solidFill>
                <a:srgbClr val="FF0000"/>
              </a:solidFill>
            </a:endParaRPr>
          </a:p>
        </p:txBody>
      </p:sp>
      <p:grpSp>
        <p:nvGrpSpPr>
          <p:cNvPr id="2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Группа 8"/>
          <p:cNvGrpSpPr/>
          <p:nvPr/>
        </p:nvGrpSpPr>
        <p:grpSpPr>
          <a:xfrm>
            <a:off x="0" y="72000"/>
            <a:ext cx="9144000" cy="468000"/>
            <a:chOff x="0" y="3645024"/>
            <a:chExt cx="9144000" cy="46800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0" y="3645024"/>
              <a:ext cx="9144000" cy="468000"/>
            </a:xfrm>
            <a:prstGeom prst="rect">
              <a:avLst/>
            </a:prstGeom>
            <a:solidFill>
              <a:schemeClr val="accent1">
                <a:lumMod val="75000"/>
                <a:alpha val="9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0" y="4113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TextBox 58"/>
          <p:cNvSpPr txBox="1"/>
          <p:nvPr/>
        </p:nvSpPr>
        <p:spPr>
          <a:xfrm>
            <a:off x="0" y="642918"/>
            <a:ext cx="8452898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Для описания взаимосвязи двух чисел, одно из которых делится на другое, используют слова «_____» и «_______». Вставьте нужное слово в предложениях. 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179512" y="2348880"/>
            <a:ext cx="89644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Если число </a:t>
            </a:r>
            <a:r>
              <a:rPr lang="ru-RU" sz="3200" b="1" i="1" dirty="0" smtClean="0"/>
              <a:t>а</a:t>
            </a:r>
            <a:r>
              <a:rPr lang="ru-RU" sz="3200" b="1" dirty="0" smtClean="0"/>
              <a:t> делится на число</a:t>
            </a:r>
            <a:r>
              <a:rPr lang="en-US" sz="3200" b="1" dirty="0" smtClean="0"/>
              <a:t> </a:t>
            </a:r>
            <a:r>
              <a:rPr lang="en-US" sz="3200" b="1" i="1" dirty="0" smtClean="0"/>
              <a:t>b</a:t>
            </a:r>
            <a:r>
              <a:rPr lang="ru-RU" sz="3200" b="1" dirty="0" smtClean="0"/>
              <a:t>, то число </a:t>
            </a:r>
            <a:r>
              <a:rPr lang="ru-RU" sz="3200" b="1" i="1" dirty="0" smtClean="0"/>
              <a:t>а</a:t>
            </a:r>
            <a:r>
              <a:rPr lang="ru-RU" sz="3200" b="1" dirty="0" smtClean="0"/>
              <a:t> называют ___________ числа</a:t>
            </a:r>
            <a:r>
              <a:rPr lang="en-US" sz="3200" b="1" dirty="0" smtClean="0"/>
              <a:t> </a:t>
            </a:r>
            <a:r>
              <a:rPr lang="en-US" sz="3200" b="1" i="1" dirty="0" smtClean="0"/>
              <a:t>b</a:t>
            </a:r>
            <a:r>
              <a:rPr lang="ru-RU" sz="3200" b="1" dirty="0" smtClean="0"/>
              <a:t>, </a:t>
            </a:r>
          </a:p>
          <a:p>
            <a:r>
              <a:rPr lang="ru-RU" sz="3200" b="1" dirty="0" smtClean="0"/>
              <a:t>а число </a:t>
            </a:r>
            <a:r>
              <a:rPr lang="en-US" sz="3200" b="1" i="1" dirty="0" smtClean="0"/>
              <a:t>b</a:t>
            </a:r>
            <a:r>
              <a:rPr lang="en-US" sz="3200" b="1" dirty="0" smtClean="0"/>
              <a:t> </a:t>
            </a:r>
            <a:r>
              <a:rPr lang="ru-RU" sz="3200" b="1" dirty="0" smtClean="0"/>
              <a:t>называют __________</a:t>
            </a:r>
            <a:r>
              <a:rPr lang="ru-RU" sz="3200" b="1" dirty="0"/>
              <a:t> </a:t>
            </a:r>
            <a:r>
              <a:rPr lang="ru-RU" sz="3200" b="1" dirty="0" smtClean="0"/>
              <a:t> числа </a:t>
            </a:r>
            <a:r>
              <a:rPr lang="ru-RU" sz="3200" b="1" i="1" dirty="0" smtClean="0"/>
              <a:t>а</a:t>
            </a:r>
            <a:r>
              <a:rPr lang="ru-RU" sz="3200" b="1" dirty="0" smtClean="0"/>
              <a:t>.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xmlns="" val="2576181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extBox 63"/>
          <p:cNvSpPr txBox="1"/>
          <p:nvPr/>
        </p:nvSpPr>
        <p:spPr>
          <a:xfrm>
            <a:off x="108710" y="3615568"/>
            <a:ext cx="84957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Например</a:t>
            </a:r>
            <a:r>
              <a:rPr lang="ru-RU" sz="2400" dirty="0" smtClean="0"/>
              <a:t>, число </a:t>
            </a:r>
            <a:r>
              <a:rPr lang="ru-RU" sz="2800" i="1" dirty="0" smtClean="0"/>
              <a:t>75</a:t>
            </a:r>
            <a:r>
              <a:rPr lang="ru-RU" sz="2800" i="1" dirty="0"/>
              <a:t>_</a:t>
            </a:r>
            <a:r>
              <a:rPr lang="ru-RU" sz="2800" i="1" dirty="0" smtClean="0"/>
              <a:t>______</a:t>
            </a:r>
            <a:r>
              <a:rPr lang="ru-RU" sz="2400" dirty="0" smtClean="0"/>
              <a:t> числа</a:t>
            </a:r>
            <a:r>
              <a:rPr lang="en-US" sz="2400" dirty="0" smtClean="0"/>
              <a:t> </a:t>
            </a:r>
            <a:r>
              <a:rPr lang="ru-RU" sz="2800" i="1" dirty="0" smtClean="0"/>
              <a:t>25</a:t>
            </a:r>
            <a:r>
              <a:rPr lang="ru-RU" sz="2400" dirty="0" smtClean="0"/>
              <a:t>, а число </a:t>
            </a:r>
            <a:r>
              <a:rPr lang="ru-RU" sz="2800" i="1" dirty="0" smtClean="0"/>
              <a:t>25</a:t>
            </a:r>
            <a:r>
              <a:rPr lang="ru-RU" sz="2400" dirty="0" smtClean="0"/>
              <a:t> _________  числа </a:t>
            </a:r>
            <a:r>
              <a:rPr lang="ru-RU" sz="2800" i="1" dirty="0" smtClean="0"/>
              <a:t>75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66" name="TextBox 65"/>
          <p:cNvSpPr txBox="1"/>
          <p:nvPr/>
        </p:nvSpPr>
        <p:spPr>
          <a:xfrm>
            <a:off x="139499" y="3642496"/>
            <a:ext cx="89780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                   </a:t>
            </a:r>
            <a:r>
              <a:rPr lang="ru-RU" sz="2400" dirty="0" smtClean="0">
                <a:solidFill>
                  <a:srgbClr val="FF0000"/>
                </a:solidFill>
              </a:rPr>
              <a:t>                     кратное                                             делитель                 </a:t>
            </a:r>
            <a:endParaRPr lang="ru-RU" sz="2400" dirty="0">
              <a:solidFill>
                <a:srgbClr val="FF0000"/>
              </a:solidFill>
            </a:endParaRPr>
          </a:p>
        </p:txBody>
      </p:sp>
      <p:grpSp>
        <p:nvGrpSpPr>
          <p:cNvPr id="5" name="Группа 8"/>
          <p:cNvGrpSpPr/>
          <p:nvPr/>
        </p:nvGrpSpPr>
        <p:grpSpPr>
          <a:xfrm>
            <a:off x="0" y="72000"/>
            <a:ext cx="9144000" cy="468000"/>
            <a:chOff x="0" y="3645024"/>
            <a:chExt cx="9144000" cy="46800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0" y="3645024"/>
              <a:ext cx="9144000" cy="468000"/>
            </a:xfrm>
            <a:prstGeom prst="rect">
              <a:avLst/>
            </a:prstGeom>
            <a:solidFill>
              <a:schemeClr val="accent1">
                <a:lumMod val="75000"/>
                <a:alpha val="9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0" y="4113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TextBox 58"/>
          <p:cNvSpPr txBox="1"/>
          <p:nvPr/>
        </p:nvSpPr>
        <p:spPr>
          <a:xfrm>
            <a:off x="0" y="714356"/>
            <a:ext cx="8452898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Для описания взаимосвязи двух чисел, одно из которых делится на другое, используют слова «кратное» и «делитель». Вставьте нужное слово в предложениях. 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179512" y="2348880"/>
            <a:ext cx="89644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Если число </a:t>
            </a:r>
            <a:r>
              <a:rPr lang="ru-RU" sz="2800" i="1" dirty="0" smtClean="0"/>
              <a:t>а</a:t>
            </a:r>
            <a:r>
              <a:rPr lang="ru-RU" sz="2400" dirty="0" smtClean="0"/>
              <a:t> делится на число</a:t>
            </a:r>
            <a:r>
              <a:rPr lang="en-US" sz="2400" dirty="0" smtClean="0"/>
              <a:t> </a:t>
            </a:r>
            <a:r>
              <a:rPr lang="en-US" sz="2800" i="1" dirty="0" smtClean="0"/>
              <a:t>b</a:t>
            </a:r>
            <a:r>
              <a:rPr lang="ru-RU" sz="2400" dirty="0" smtClean="0"/>
              <a:t>, то число </a:t>
            </a:r>
            <a:r>
              <a:rPr lang="ru-RU" sz="2800" i="1" dirty="0" smtClean="0"/>
              <a:t>а</a:t>
            </a:r>
            <a:r>
              <a:rPr lang="ru-RU" sz="2400" dirty="0" smtClean="0"/>
              <a:t> называют </a:t>
            </a:r>
            <a:endParaRPr lang="en-US" sz="2400" dirty="0" smtClean="0"/>
          </a:p>
          <a:p>
            <a:r>
              <a:rPr lang="ru-RU" sz="2400" dirty="0" smtClean="0"/>
              <a:t>________ числа</a:t>
            </a:r>
            <a:r>
              <a:rPr lang="en-US" sz="2400" dirty="0" smtClean="0"/>
              <a:t> </a:t>
            </a:r>
            <a:r>
              <a:rPr lang="en-US" sz="2800" i="1" dirty="0" smtClean="0"/>
              <a:t>b</a:t>
            </a:r>
            <a:r>
              <a:rPr lang="ru-RU" sz="2400" dirty="0" smtClean="0"/>
              <a:t>, а число </a:t>
            </a:r>
            <a:r>
              <a:rPr lang="en-US" sz="2800" i="1" dirty="0" smtClean="0"/>
              <a:t>b</a:t>
            </a:r>
            <a:r>
              <a:rPr lang="en-US" sz="2400" dirty="0" smtClean="0"/>
              <a:t> </a:t>
            </a:r>
            <a:r>
              <a:rPr lang="ru-RU" sz="2400" dirty="0" smtClean="0"/>
              <a:t>называют __________</a:t>
            </a:r>
            <a:r>
              <a:rPr lang="ru-RU" sz="2400" dirty="0"/>
              <a:t> </a:t>
            </a:r>
            <a:r>
              <a:rPr lang="ru-RU" sz="2400" dirty="0" smtClean="0"/>
              <a:t> числа </a:t>
            </a:r>
            <a:r>
              <a:rPr lang="ru-RU" sz="2800" i="1" dirty="0" smtClean="0"/>
              <a:t>а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199395" y="2810544"/>
            <a:ext cx="82019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кратным                                                          делителем                 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6181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250001" y="692620"/>
            <a:ext cx="8643998" cy="5429288"/>
          </a:xfrm>
          <a:prstGeom prst="horizontalScroll">
            <a:avLst/>
          </a:prstGeom>
          <a:blipFill>
            <a:blip r:embed="rId2" cstate="print"/>
            <a:tile tx="0" ty="0" sx="100000" sy="100000" flip="none" algn="tl"/>
          </a:blipFill>
          <a:ln w="47625">
            <a:solidFill>
              <a:schemeClr val="accent2">
                <a:lumMod val="75000"/>
                <a:alpha val="50000"/>
              </a:schemeClr>
            </a:solidFill>
          </a:ln>
          <a:effectLst>
            <a:innerShdw blurRad="266700" dist="63500" dir="3540000">
              <a:schemeClr val="accent2">
                <a:alpha val="77000"/>
              </a:schemeClr>
            </a:innerShdw>
          </a:effectLst>
          <a:scene3d>
            <a:camera prst="orthographicFront"/>
            <a:lightRig rig="threePt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Слово «крат» - старинное русское слово (</a:t>
            </a:r>
            <a:r>
              <a:rPr lang="en-US" sz="2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XI </a:t>
            </a:r>
            <a:r>
              <a:rPr lang="ru-RU" sz="2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век), означающее «раз». Слова «многократно» означает «много раз».</a:t>
            </a:r>
          </a:p>
          <a:p>
            <a:r>
              <a:rPr lang="ru-RU" sz="2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Понятием кратного пользуются в жизненной практике при установлении вида года. Через каждые три обыкновенных года, в каждом из которых по 365 дней (в феврале 28 дней), бывает четвертый год, так называемый високосный, в котором 366 дней (в феврале 29 дней).</a:t>
            </a:r>
          </a:p>
          <a:p>
            <a:r>
              <a:rPr lang="ru-RU" sz="2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Если число, которым выражается указанный год, есть число, кратное 4, то указанный год високосный, а если не кратно 4, то год обыкновенный. Так, 2008 год - високосный, так как 2008 кратно 4, 2007 - не високосный, так как 2007 не кратно 4.</a:t>
            </a:r>
            <a:endParaRPr lang="ru-RU" sz="20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06541" y="116540"/>
            <a:ext cx="5930919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ru-RU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Историческая минутка.</a:t>
            </a:r>
            <a:endParaRPr lang="ru-RU" sz="40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All Users\Документы\Мои рисунки\Образцы рисунков\WP6CAOETMLGCAJS66PICAFBVECJCAC3E2LVCAC3MBDYCAHKG0SRCALYZIL5CAJLOHK9CA3F9IM8CAYJZC6MCAM1SU86CA6X75BICAPMCXGWCA31NQV5CAL51XEZCAM3FFV4CA2Q1E1HCAQLHT5PCATXE11U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4FA"/>
              </a:clrFrom>
              <a:clrTo>
                <a:srgbClr val="FFF4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236370" y="836640"/>
            <a:ext cx="1584220" cy="158422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8676570" y="9806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28596" y="2143116"/>
            <a:ext cx="699422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8: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            1, 2, 4, 8</a:t>
            </a:r>
          </a:p>
          <a:p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12: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          1, 2, 3, 4, 6, 12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All Users\Документы\Мои рисунки\Образцы рисунков\WP6CAOETMLGCAJS66PICAFBVECJCAC3E2LVCAC3MBDYCAHKG0SRCALYZIL5CAJLOHK9CA3F9IM8CAYJZC6MCAM1SU86CA6X75BICAPMCXGWCA31NQV5CAL51XEZCAM3FFV4CA2Q1E1HCAQLHT5PCATXE11U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4FA"/>
              </a:clrFrom>
              <a:clrTo>
                <a:srgbClr val="FFF4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236370" y="836640"/>
            <a:ext cx="1584220" cy="158422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8676570" y="9806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500166" y="2000240"/>
            <a:ext cx="621510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Найдите  кратные чисел </a:t>
            </a:r>
          </a:p>
          <a:p>
            <a:pPr algn="ctr"/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8 и 12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All Users\Документы\Мои рисунки\Образцы рисунков\WP6CAOETMLGCAJS66PICAFBVECJCAC3E2LVCAC3MBDYCAHKG0SRCALYZIL5CAJLOHK9CA3F9IM8CAYJZC6MCAM1SU86CA6X75BICAPMCXGWCA31NQV5CAL51XEZCAM3FFV4CA2Q1E1HCAQLHT5PCATXE11U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4FA"/>
              </a:clrFrom>
              <a:clrTo>
                <a:srgbClr val="FFF4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072330" y="0"/>
            <a:ext cx="1584220" cy="158422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8676570" y="9806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2000240"/>
            <a:ext cx="9144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8,16,24,32,40,48,56,64,72,.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:8</a:t>
            </a:r>
          </a:p>
          <a:p>
            <a:pPr algn="ctr"/>
            <a:endParaRPr lang="ru-RU" sz="5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12,24,36,48,60,72,84,96,…   </a:t>
            </a:r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:12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All Users\Документы\Мои рисунки\Образцы рисунков\WP6CAOETMLGCAJS66PICAFBVECJCAC3E2LVCAC3MBDYCAHKG0SRCALYZIL5CAJLOHK9CA3F9IM8CAYJZC6MCAM1SU86CA6X75BICAPMCXGWCA31NQV5CAL51XEZCAM3FFV4CA2Q1E1HCAQLHT5PCATXE11U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4FA"/>
              </a:clrFrom>
              <a:clrTo>
                <a:srgbClr val="FFF4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072330" y="0"/>
            <a:ext cx="1584220" cy="158422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8676570" y="9806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2000240"/>
            <a:ext cx="9144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8,16,</a:t>
            </a:r>
            <a:r>
              <a:rPr lang="ru-RU" sz="4800" b="1" i="1" u="sng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,32,40,</a:t>
            </a:r>
            <a:r>
              <a:rPr lang="ru-RU" sz="4800" b="1" i="1" u="sng" dirty="0" smtClean="0">
                <a:latin typeface="Times New Roman" pitchFamily="18" charset="0"/>
                <a:cs typeface="Times New Roman" pitchFamily="18" charset="0"/>
              </a:rPr>
              <a:t>48</a:t>
            </a: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,56,64,</a:t>
            </a:r>
            <a:r>
              <a:rPr lang="ru-RU" sz="4800" b="1" i="1" u="sng" dirty="0" smtClean="0">
                <a:latin typeface="Times New Roman" pitchFamily="18" charset="0"/>
                <a:cs typeface="Times New Roman" pitchFamily="18" charset="0"/>
              </a:rPr>
              <a:t>72</a:t>
            </a: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,…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:8</a:t>
            </a:r>
          </a:p>
          <a:p>
            <a:pPr algn="ctr"/>
            <a:endParaRPr lang="ru-RU" sz="5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12,</a:t>
            </a:r>
            <a:r>
              <a:rPr lang="ru-RU" sz="4800" b="1" i="1" u="sng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,36,</a:t>
            </a:r>
            <a:r>
              <a:rPr lang="ru-RU" sz="4800" b="1" i="1" u="sng" dirty="0" smtClean="0">
                <a:latin typeface="Times New Roman" pitchFamily="18" charset="0"/>
                <a:cs typeface="Times New Roman" pitchFamily="18" charset="0"/>
              </a:rPr>
              <a:t>48</a:t>
            </a: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,60,</a:t>
            </a:r>
            <a:r>
              <a:rPr lang="ru-RU" sz="4800" b="1" i="1" u="sng" dirty="0" smtClean="0">
                <a:latin typeface="Times New Roman" pitchFamily="18" charset="0"/>
                <a:cs typeface="Times New Roman" pitchFamily="18" charset="0"/>
              </a:rPr>
              <a:t>72</a:t>
            </a: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,84,96,…   </a:t>
            </a:r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:12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285860"/>
            <a:ext cx="8501122" cy="2643206"/>
          </a:xfrm>
        </p:spPr>
        <p:txBody>
          <a:bodyPr>
            <a:noAutofit/>
          </a:bodyPr>
          <a:lstStyle/>
          <a:p>
            <a:r>
              <a:rPr lang="ru-RU" sz="8000" b="1" i="1" dirty="0" smtClean="0">
                <a:latin typeface="Times New Roman" pitchFamily="18" charset="0"/>
                <a:cs typeface="Times New Roman" pitchFamily="18" charset="0"/>
              </a:rPr>
              <a:t>Наименьшее общее кратное</a:t>
            </a:r>
            <a:endParaRPr lang="ru-RU" sz="8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4" descr="C:\Documents and Settings\All Users\Документы\Мои рисунки\Образцы рисунков\WP6CAOETMLGCAJS66PICAFBVECJCAC3E2LVCAC3MBDYCAHKG0SRCALYZIL5CAJLOHK9CA3F9IM8CAYJZC6MCAM1SU86CA6X75BICAPMCXGWCA31NQV5CAL51XEZCAM3FFV4CA2Q1E1HCAQLHT5PCATXE11U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4FA"/>
              </a:clrFrom>
              <a:clrTo>
                <a:srgbClr val="FFF4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143768" y="4572008"/>
            <a:ext cx="1584220" cy="158422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85786" y="4071942"/>
            <a:ext cx="7289817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Обозначение: НОК (8; 12) = 24</a:t>
            </a:r>
            <a:endParaRPr lang="ru-RU" sz="40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0" y="785794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Определение. </a:t>
            </a:r>
          </a:p>
          <a:p>
            <a:pPr algn="ctr"/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Наименьшее натуральное число, которое делится на каждое из данных натуральных чисел, называется </a:t>
            </a: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наименьшим общим кратным.</a:t>
            </a:r>
            <a:endParaRPr lang="ru-RU" sz="32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85852" y="857232"/>
            <a:ext cx="5561587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Алгоритм нахождения НОК:</a:t>
            </a:r>
            <a:endParaRPr lang="ru-RU" sz="3200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14282" y="1857364"/>
            <a:ext cx="792961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1450" fontAlgn="base">
              <a:spcBef>
                <a:spcPct val="0"/>
              </a:spcBef>
              <a:spcAft>
                <a:spcPct val="0"/>
              </a:spcAft>
              <a:tabLst>
                <a:tab pos="354013" algn="l"/>
              </a:tabLst>
            </a:pPr>
            <a:r>
              <a:rPr lang="ru-RU" sz="3200" b="1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Разложить все числа на простые множители.</a:t>
            </a: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85720" y="3000372"/>
            <a:ext cx="81439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1450" eaLnBrk="0" fontAlgn="base" hangingPunct="0">
              <a:spcBef>
                <a:spcPct val="0"/>
              </a:spcBef>
              <a:spcAft>
                <a:spcPct val="0"/>
              </a:spcAft>
              <a:tabLst>
                <a:tab pos="354013" algn="l"/>
              </a:tabLst>
            </a:pPr>
            <a:r>
              <a:rPr lang="ru-RU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Найти одинаковые множители ,      подчеркнуть их и выписать.</a:t>
            </a:r>
            <a:endParaRPr lang="ru-RU" sz="32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14282" y="4000504"/>
            <a:ext cx="89297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1450" eaLnBrk="0" fontAlgn="base" hangingPunct="0">
              <a:spcBef>
                <a:spcPct val="0"/>
              </a:spcBef>
              <a:spcAft>
                <a:spcPct val="0"/>
              </a:spcAft>
              <a:tabLst>
                <a:tab pos="354013" algn="l"/>
              </a:tabLst>
            </a:pPr>
            <a:r>
              <a:rPr lang="ru-RU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Д</a:t>
            </a:r>
            <a:r>
              <a:rPr lang="ru-RU" sz="3200" b="1" i="1" dirty="0" smtClean="0"/>
              <a:t>обавить  недостающие  множители.</a:t>
            </a:r>
          </a:p>
          <a:p>
            <a:pPr lvl="0" indent="171450" eaLnBrk="0" fontAlgn="base" hangingPunct="0">
              <a:spcBef>
                <a:spcPct val="0"/>
              </a:spcBef>
              <a:spcAft>
                <a:spcPct val="0"/>
              </a:spcAft>
              <a:tabLst>
                <a:tab pos="354013" algn="l"/>
              </a:tabLst>
            </a:pPr>
            <a:r>
              <a:rPr lang="ru-RU" sz="3200" b="1" i="1" dirty="0" smtClean="0"/>
              <a:t>4. Найти  произведение получившихся                                множителей.</a:t>
            </a:r>
            <a:endParaRPr lang="ru-RU" sz="32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7" grpId="0"/>
      <p:bldP spid="2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57620" y="857232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0" y="500042"/>
            <a:ext cx="8929718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Игра «Самый внимательный»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Хлопните в ладоши, если число кратно 2.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Замяукайте, если число кратно 5.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Топайте ногами, если число кратно 10.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2000" b="1" i="1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11299</TotalTime>
  <Words>496</Words>
  <Application>Microsoft Office PowerPoint</Application>
  <PresentationFormat>Экран (4:3)</PresentationFormat>
  <Paragraphs>114</Paragraphs>
  <Slides>17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Наименьшее общее кратное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 класс алгебра</dc:title>
  <dc:creator>Кравченко</dc:creator>
  <cp:lastModifiedBy>Эльдар</cp:lastModifiedBy>
  <cp:revision>1300</cp:revision>
  <dcterms:created xsi:type="dcterms:W3CDTF">2011-06-18T13:01:16Z</dcterms:created>
  <dcterms:modified xsi:type="dcterms:W3CDTF">2018-04-28T19:36:35Z</dcterms:modified>
</cp:coreProperties>
</file>