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5" r:id="rId5"/>
    <p:sldId id="286" r:id="rId6"/>
    <p:sldId id="287" r:id="rId7"/>
    <p:sldId id="288" r:id="rId8"/>
    <p:sldId id="290" r:id="rId9"/>
    <p:sldId id="289" r:id="rId10"/>
    <p:sldId id="295" r:id="rId11"/>
    <p:sldId id="270" r:id="rId12"/>
    <p:sldId id="296" r:id="rId13"/>
    <p:sldId id="297" r:id="rId14"/>
    <p:sldId id="260" r:id="rId15"/>
    <p:sldId id="271" r:id="rId16"/>
    <p:sldId id="274" r:id="rId17"/>
    <p:sldId id="276" r:id="rId18"/>
    <p:sldId id="278" r:id="rId19"/>
    <p:sldId id="277" r:id="rId20"/>
    <p:sldId id="279" r:id="rId21"/>
    <p:sldId id="291" r:id="rId22"/>
    <p:sldId id="275" r:id="rId23"/>
    <p:sldId id="272" r:id="rId24"/>
    <p:sldId id="281" r:id="rId25"/>
    <p:sldId id="280" r:id="rId26"/>
    <p:sldId id="284" r:id="rId27"/>
    <p:sldId id="304" r:id="rId28"/>
    <p:sldId id="305" r:id="rId29"/>
    <p:sldId id="282" r:id="rId30"/>
    <p:sldId id="306" r:id="rId31"/>
    <p:sldId id="307" r:id="rId32"/>
    <p:sldId id="308" r:id="rId33"/>
    <p:sldId id="309" r:id="rId34"/>
    <p:sldId id="283" r:id="rId35"/>
    <p:sldId id="300" r:id="rId36"/>
    <p:sldId id="293" r:id="rId37"/>
    <p:sldId id="294" r:id="rId38"/>
    <p:sldId id="301" r:id="rId39"/>
    <p:sldId id="302" r:id="rId40"/>
    <p:sldId id="303" r:id="rId41"/>
    <p:sldId id="310" r:id="rId42"/>
    <p:sldId id="311" r:id="rId43"/>
    <p:sldId id="313" r:id="rId44"/>
    <p:sldId id="298" r:id="rId45"/>
    <p:sldId id="312" r:id="rId46"/>
    <p:sldId id="314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h" initials="w" lastIdx="2" clrIdx="0">
    <p:extLst>
      <p:ext uri="{19B8F6BF-5375-455C-9EA6-DF929625EA0E}">
        <p15:presenceInfo xmlns:p15="http://schemas.microsoft.com/office/powerpoint/2012/main" userId="w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7A1C"/>
    <a:srgbClr val="266270"/>
    <a:srgbClr val="375628"/>
    <a:srgbClr val="4C746F"/>
    <a:srgbClr val="348C6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53" autoAdjust="0"/>
    <p:restoredTop sz="94660"/>
  </p:normalViewPr>
  <p:slideViewPr>
    <p:cSldViewPr snapToGrid="0">
      <p:cViewPr varScale="1">
        <p:scale>
          <a:sx n="79" d="100"/>
          <a:sy n="79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3-12T23:27:46.910" idx="2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10761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17972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2833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111140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9214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0749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09854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40500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7497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8272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980990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159201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38017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67029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56385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50903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893D1-6F7C-4E0F-AB12-9164AE1106F2}" type="datetimeFigureOut">
              <a:rPr lang="ru-UA" smtClean="0"/>
              <a:t>03/13/2023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D62B216-623B-450D-AFB0-2CB3723F963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83645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6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8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g"/><Relationship Id="rId5" Type="http://schemas.openxmlformats.org/officeDocument/2006/relationships/image" Target="../media/image84.jpeg"/><Relationship Id="rId10" Type="http://schemas.microsoft.com/office/2007/relationships/hdphoto" Target="../media/hdphoto5.wdp"/><Relationship Id="rId4" Type="http://schemas.openxmlformats.org/officeDocument/2006/relationships/image" Target="../media/image83.jpg"/><Relationship Id="rId9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5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CD2B6-A8A4-4A7E-AB8E-1ADFEE2EB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49787"/>
            <a:ext cx="7551589" cy="984069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UA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CDB6AB-092C-49C4-8DF0-F6C8305E9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885822" y="641821"/>
            <a:ext cx="12337366" cy="1705031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Овощи и фрукты свежие продукты»</a:t>
            </a:r>
          </a:p>
          <a:p>
            <a:pPr algn="ctr"/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UA" sz="4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762" y="2932755"/>
            <a:ext cx="5855998" cy="390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9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599" y="1322388"/>
            <a:ext cx="8596668" cy="259546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«Свежие овощи»</a:t>
            </a:r>
            <a:endParaRPr lang="ru-RU" sz="6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418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803" y="764498"/>
            <a:ext cx="10133351" cy="53218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«Наша 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пища должна быть нашим лекарством, а наше лекарство должно быть нашей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пищей»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Гиппократ</a:t>
            </a:r>
            <a:r>
              <a:rPr lang="ru-RU" sz="4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342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7647" y="0"/>
            <a:ext cx="7174313" cy="78682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овощей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77025"/>
            <a:ext cx="46878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способу выращивания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открытого грунта</a:t>
            </a:r>
          </a:p>
          <a:p>
            <a:pPr marL="457200" indent="-457200">
              <a:buFontTx/>
              <a:buChar char="-"/>
            </a:pPr>
            <a:r>
              <a:rPr lang="ru-RU" sz="3200" dirty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арниковые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тепличные</a:t>
            </a:r>
          </a:p>
          <a:p>
            <a:pPr marL="457200" indent="-457200">
              <a:buFontTx/>
              <a:buChar char="-"/>
            </a:pPr>
            <a:endParaRPr lang="ru-RU" sz="3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427A1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7897" y="1667708"/>
            <a:ext cx="55998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лежкоспособности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способные переходить в состояние покоя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способные к переходу</a:t>
            </a:r>
            <a:endParaRPr lang="ru-RU" sz="2800" dirty="0">
              <a:solidFill>
                <a:srgbClr val="427A1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7592" y="3976032"/>
            <a:ext cx="50515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 вегетативного периода</a:t>
            </a:r>
          </a:p>
          <a:p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ранние</a:t>
            </a:r>
          </a:p>
          <a:p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средние</a:t>
            </a:r>
          </a:p>
          <a:p>
            <a:r>
              <a:rPr lang="ru-RU" sz="32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поздние </a:t>
            </a:r>
          </a:p>
          <a:p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812255">
            <a:off x="2428957" y="717353"/>
            <a:ext cx="377271" cy="927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 rot="20903514">
            <a:off x="7423612" y="814741"/>
            <a:ext cx="378912" cy="998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783774" y="786827"/>
            <a:ext cx="434340" cy="3017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77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201" y="63500"/>
            <a:ext cx="8064499" cy="12827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овощей</a:t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съедобной части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1027" y="1631079"/>
            <a:ext cx="3777573" cy="707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Вегетативные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Клубнеплоды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Корнеплоды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Луковые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err="1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Салатно</a:t>
            </a: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-шпинатные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Десертные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ru-RU" sz="2800" dirty="0" smtClean="0">
              <a:solidFill>
                <a:srgbClr val="348C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ru-RU" sz="2800" dirty="0" smtClean="0">
              <a:solidFill>
                <a:srgbClr val="348C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6484619" y="1568161"/>
            <a:ext cx="267208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Плодовые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Тыквенные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Томатные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Бобовые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27A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Зерновые</a:t>
            </a:r>
          </a:p>
          <a:p>
            <a:pPr>
              <a:lnSpc>
                <a:spcPct val="150000"/>
              </a:lnSpc>
            </a:pPr>
            <a:endParaRPr lang="ru-RU" sz="3200" dirty="0" smtClean="0">
              <a:solidFill>
                <a:srgbClr val="348C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48C6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578100" y="1256723"/>
            <a:ext cx="673100" cy="6228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366000" y="1256723"/>
            <a:ext cx="698500" cy="6228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44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20123" y="875873"/>
            <a:ext cx="5603545" cy="127215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</a:p>
          <a:p>
            <a:pPr marL="0" indent="0" algn="r">
              <a:buNone/>
            </a:pP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76" y="2549577"/>
            <a:ext cx="4308423" cy="43084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701" y="3812760"/>
            <a:ext cx="3339702" cy="23939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192" y="-75542"/>
            <a:ext cx="5253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Клубнеплоды</a:t>
            </a:r>
            <a:endParaRPr lang="ru-RU" sz="6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67" y="579712"/>
            <a:ext cx="3422450" cy="22816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6337" y="1641636"/>
            <a:ext cx="320555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 картофеля: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Лорх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Эпрон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Огонек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470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197296" y="1766775"/>
            <a:ext cx="4185623" cy="576262"/>
          </a:xfrm>
        </p:spPr>
        <p:txBody>
          <a:bodyPr/>
          <a:lstStyle/>
          <a:p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Батат</a:t>
            </a:r>
            <a:r>
              <a:rPr lang="ru-RU" dirty="0"/>
              <a:t> 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29" y="3320525"/>
            <a:ext cx="3801648" cy="3065559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677341" y="812085"/>
            <a:ext cx="4185618" cy="576262"/>
          </a:xfrm>
        </p:spPr>
        <p:txBody>
          <a:bodyPr/>
          <a:lstStyle/>
          <a:p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Топинамбур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724" y="1548558"/>
            <a:ext cx="3821376" cy="3821376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29" y="-215040"/>
            <a:ext cx="5346655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17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79" y="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Корнеплоды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413" y="3415222"/>
            <a:ext cx="4957543" cy="3308422"/>
          </a:xfrm>
          <a:prstGeom prst="rect">
            <a:avLst/>
          </a:prstGeom>
        </p:spPr>
      </p:pic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74" y="1320800"/>
            <a:ext cx="4739358" cy="3546620"/>
          </a:xfrm>
        </p:spPr>
      </p:pic>
      <p:sp>
        <p:nvSpPr>
          <p:cNvPr id="3" name="TextBox 2"/>
          <p:cNvSpPr txBox="1"/>
          <p:nvPr/>
        </p:nvSpPr>
        <p:spPr>
          <a:xfrm>
            <a:off x="743712" y="4776343"/>
            <a:ext cx="389901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моркови содержится: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вещества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Провитамин 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3951" y="1327212"/>
            <a:ext cx="453245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сорта моркови: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Парижская каротель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Нантская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Валерия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036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158" y="-7573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Корнеплоды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Свекла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7" y="2169590"/>
            <a:ext cx="3998290" cy="39982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984" y="0"/>
            <a:ext cx="3400029" cy="3496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243" y="3572161"/>
            <a:ext cx="4781936" cy="32564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6065" y="1325294"/>
            <a:ext cx="1985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Столовая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4007" y="2742991"/>
            <a:ext cx="1920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Кормовая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2681" y="5875492"/>
            <a:ext cx="1984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Сахарная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8317" y="1788274"/>
            <a:ext cx="44046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сорта свеклы 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Бордо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Несравненная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663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194" y="373089"/>
            <a:ext cx="9963549" cy="3334161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Редис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сорта: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Рубин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Ледяная сосулька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1" y="3916182"/>
            <a:ext cx="4182257" cy="28359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739" y="3386000"/>
            <a:ext cx="4737308" cy="34477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968" y="211262"/>
            <a:ext cx="3791167" cy="31747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91923" y="3869077"/>
            <a:ext cx="3972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07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8625" y="513269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Редька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43" y="3828548"/>
            <a:ext cx="4955360" cy="286481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258" y="3814332"/>
            <a:ext cx="4568357" cy="30436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4" y="765695"/>
            <a:ext cx="4778230" cy="24667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9927" y="318221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3338" y="1409878"/>
            <a:ext cx="413831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сорта:</a:t>
            </a:r>
          </a:p>
          <a:p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Дайкон</a:t>
            </a:r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Одесская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Майская белая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Зимняя круглая черная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67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5AD40-D1D9-4128-9210-20578EF64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Цель занятия:</a:t>
            </a:r>
            <a:endParaRPr lang="ru-U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936827-F4B4-4566-A8CD-9E13C3E67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повторение материала по теме «Химический состав плодоовощных товаров»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изучение нового материала по «Свежие овощи»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умения и навыков в процессе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самостоятельной работы работы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40918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09754" y="867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Капустные овощи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3" y="693175"/>
            <a:ext cx="4027758" cy="29993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254" y="2617150"/>
            <a:ext cx="4191028" cy="27940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5409" y="1209553"/>
            <a:ext cx="4332838" cy="32482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7103" y="3557858"/>
            <a:ext cx="2712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Белокочанная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3250090" y="5035253"/>
            <a:ext cx="3374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Краснокочанная капуста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сорта: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6914" y="1374599"/>
            <a:ext cx="207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Савойская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570" y="4099446"/>
            <a:ext cx="170341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Сорта: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Июньская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Зимовка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Подарок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1708" y="5635418"/>
            <a:ext cx="30442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Михнеевская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Каменная головка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1708" y="53799"/>
            <a:ext cx="44197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Распространенные 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Венская ранняя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Юбилейная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27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333" y="559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Капустные овощи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04" y="848671"/>
            <a:ext cx="3199791" cy="25470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071" y="3488324"/>
            <a:ext cx="4508563" cy="32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02" y="1720911"/>
            <a:ext cx="4827059" cy="30157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3549" y="1256444"/>
            <a:ext cx="2839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Брюссельская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54" y="3351643"/>
            <a:ext cx="1774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02071" y="171277"/>
            <a:ext cx="2025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Брокколи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754" y="4525550"/>
            <a:ext cx="44197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Распространенные 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Геркулес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Витаминная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68776" y="963341"/>
            <a:ext cx="259750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Тонус 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Линда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561" y="4992326"/>
            <a:ext cx="41846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 цветной капусты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Москвичка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Отечественная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004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8569" y="-69076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Луковые овощи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357" y="4295336"/>
            <a:ext cx="3729995" cy="25923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66" y="386749"/>
            <a:ext cx="3607169" cy="2452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352" y="741439"/>
            <a:ext cx="3556131" cy="31011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352" y="3430858"/>
            <a:ext cx="3255066" cy="27931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flipH="1">
            <a:off x="6679417" y="1049482"/>
            <a:ext cx="2847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 зеленый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17704" y="5261619"/>
            <a:ext cx="2548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 порей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050" y="2724249"/>
            <a:ext cx="2964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 репчатый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279" y="2839624"/>
            <a:ext cx="3036245" cy="30362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19171" y="2967685"/>
            <a:ext cx="1536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Чеснок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892" y="69675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2066" y="3260073"/>
            <a:ext cx="207858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Ялтинский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Каба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Бессоновкий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399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534" y="-84070"/>
            <a:ext cx="6651933" cy="802564"/>
          </a:xfrm>
        </p:spPr>
        <p:txBody>
          <a:bodyPr>
            <a:normAutofit/>
          </a:bodyPr>
          <a:lstStyle/>
          <a:p>
            <a:pPr algn="ctr"/>
            <a:r>
              <a:rPr lang="ru-RU" sz="4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Салатно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-шпинатные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78" y="661094"/>
            <a:ext cx="3190899" cy="31908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33" y="3760276"/>
            <a:ext cx="3481189" cy="30118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152" y="898752"/>
            <a:ext cx="1755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Щавель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9293" y="6113330"/>
            <a:ext cx="1608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Шпинат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645" y="4121834"/>
            <a:ext cx="3337995" cy="27361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62645" y="4026805"/>
            <a:ext cx="2894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Листовой салат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779" y="2657134"/>
            <a:ext cx="3982408" cy="26549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63990" y="5168002"/>
            <a:ext cx="2990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Кочанный салат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193" y="621467"/>
            <a:ext cx="2717468" cy="27174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24817" y="1395426"/>
            <a:ext cx="2369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Ромен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222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166" y="0"/>
            <a:ext cx="4638378" cy="707136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Пряные овощи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099885"/>
            <a:ext cx="5626739" cy="3520904"/>
          </a:xfrm>
        </p:spPr>
      </p:pic>
      <p:sp>
        <p:nvSpPr>
          <p:cNvPr id="5" name="TextBox 4"/>
          <p:cNvSpPr txBox="1"/>
          <p:nvPr/>
        </p:nvSpPr>
        <p:spPr>
          <a:xfrm>
            <a:off x="640958" y="987773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Майоран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2" y="3895344"/>
            <a:ext cx="3708148" cy="29626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14227" y="4862232"/>
            <a:ext cx="1242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Кинза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815" y="651893"/>
            <a:ext cx="3293261" cy="29947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38605" y="2914629"/>
            <a:ext cx="1267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Укроп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21" y="3869285"/>
            <a:ext cx="3958707" cy="29589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88228" y="4791897"/>
            <a:ext cx="1793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Эстрагон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11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9846" y="0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Десертные овощи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89" y="713898"/>
            <a:ext cx="4075176" cy="2716784"/>
          </a:xfrm>
        </p:spPr>
      </p:pic>
      <p:sp>
        <p:nvSpPr>
          <p:cNvPr id="5" name="TextBox 4"/>
          <p:cNvSpPr txBox="1"/>
          <p:nvPr/>
        </p:nvSpPr>
        <p:spPr>
          <a:xfrm flipH="1">
            <a:off x="528827" y="3117087"/>
            <a:ext cx="2624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Артишок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742" y="1194815"/>
            <a:ext cx="4047489" cy="40474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09367" y="2223227"/>
            <a:ext cx="1532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Спаржа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672" y="3218559"/>
            <a:ext cx="3548063" cy="35480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02601" y="5791200"/>
            <a:ext cx="1371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Ревень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519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046" y="0"/>
            <a:ext cx="8114974" cy="96598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Томатные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Томаты(помидоры)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29" y="-272705"/>
            <a:ext cx="3632908" cy="36329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53" y="1351377"/>
            <a:ext cx="3975734" cy="2655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344" y="3248859"/>
            <a:ext cx="3294185" cy="3294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48" y="3519158"/>
            <a:ext cx="3024554" cy="31086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661" y="4392562"/>
            <a:ext cx="3143494" cy="2285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82349" y="1640187"/>
            <a:ext cx="286290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 томатов: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Бизон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принц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Маяк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322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97" y="-1"/>
            <a:ext cx="8508869" cy="13223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Томатные</a:t>
            </a:r>
            <a:br>
              <a:rPr lang="ru-RU" sz="4400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Баклажаны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745" y="1893616"/>
            <a:ext cx="6251982" cy="3800048"/>
          </a:xfrm>
        </p:spPr>
      </p:pic>
      <p:sp>
        <p:nvSpPr>
          <p:cNvPr id="3" name="TextBox 2"/>
          <p:cNvSpPr txBox="1"/>
          <p:nvPr/>
        </p:nvSpPr>
        <p:spPr>
          <a:xfrm>
            <a:off x="414528" y="414421"/>
            <a:ext cx="312906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сорта: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Деликатес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Донской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Скороспелый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90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035" y="-94148"/>
            <a:ext cx="3005588" cy="11766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5927" y="1068374"/>
            <a:ext cx="4358900" cy="61074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Перец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959" y="3620047"/>
            <a:ext cx="3969327" cy="26392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44" y="401089"/>
            <a:ext cx="4283554" cy="42835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291" y="509858"/>
            <a:ext cx="3615577" cy="29864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1104" y="4031752"/>
            <a:ext cx="547938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известные сорта перца: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Болгарский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Новочеркасский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Астраханский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682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040" y="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Тыквенные овощи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Огурцы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78" y="407800"/>
            <a:ext cx="3822836" cy="32124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51" y="3928026"/>
            <a:ext cx="4392765" cy="29299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95" y="1504406"/>
            <a:ext cx="4174013" cy="24236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62016" y="4111632"/>
            <a:ext cx="429745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Распространенные 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Муромский</a:t>
            </a: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Нежинский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Длиноплодный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16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598F27-CA1A-4442-B67A-D260E308A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558" y="1843597"/>
            <a:ext cx="8596668" cy="388077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 по раннее изученной теме</a:t>
            </a:r>
            <a:endParaRPr lang="ru-UA" sz="9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66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677" y="-27327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Тыквенные овощи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Кабачки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5" y="1544281"/>
            <a:ext cx="3511704" cy="24862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6" y="604258"/>
            <a:ext cx="3210166" cy="24477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3" y="3052010"/>
            <a:ext cx="3812345" cy="38059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199" y="3263257"/>
            <a:ext cx="2595534" cy="3151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54880" y="4572000"/>
            <a:ext cx="17666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Греческий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Одесский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2405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8177" y="0"/>
            <a:ext cx="7735146" cy="12437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Тыквенные овощи</a:t>
            </a:r>
            <a:br>
              <a:rPr lang="ru-RU" sz="4400" dirty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Дыни</a:t>
            </a:r>
            <a:endParaRPr lang="ru-RU" sz="44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758" y="3013839"/>
            <a:ext cx="4191130" cy="3143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48" y="621896"/>
            <a:ext cx="3478237" cy="34782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76" y="3765452"/>
            <a:ext cx="2946009" cy="29460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21913" y="2006712"/>
            <a:ext cx="304961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Колхозная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Таврия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Десертная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2566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7636" y="159149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Тыквенные овощи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Арбузы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464" y="1019413"/>
            <a:ext cx="3089291" cy="30892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" y="1822704"/>
            <a:ext cx="5715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98464" y="4236067"/>
            <a:ext cx="416652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 известные: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Астраханский полосатый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Огонек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Мелитопольский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2929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350" y="145366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Тыквенные овощи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Тыква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17" y="739529"/>
            <a:ext cx="2971605" cy="297160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71" y="3296606"/>
            <a:ext cx="3366473" cy="3366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1242374"/>
            <a:ext cx="3544507" cy="36153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57472" y="1816608"/>
            <a:ext cx="237610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Сорта: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Алтайская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Белая медовая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Витаминная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395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9427" y="81306"/>
            <a:ext cx="8232993" cy="75496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Бобовые и зерновые овощи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89" y="2252618"/>
            <a:ext cx="3767853" cy="2888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941" y="3945406"/>
            <a:ext cx="4241850" cy="255476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45" y="977412"/>
            <a:ext cx="3341586" cy="1965639"/>
          </a:xfrm>
        </p:spPr>
      </p:pic>
      <p:sp>
        <p:nvSpPr>
          <p:cNvPr id="9" name="TextBox 8"/>
          <p:cNvSpPr txBox="1"/>
          <p:nvPr/>
        </p:nvSpPr>
        <p:spPr>
          <a:xfrm>
            <a:off x="1364587" y="1667843"/>
            <a:ext cx="2860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Горох овощной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3971" y="6207779"/>
            <a:ext cx="17808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56845" y="2956677"/>
            <a:ext cx="3077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Фасоль овощная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20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3551" y="1"/>
            <a:ext cx="8247060" cy="120982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качеству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317" y="1435018"/>
            <a:ext cx="3105443" cy="2070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091" y="3184301"/>
            <a:ext cx="3435173" cy="22901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3" y="130216"/>
            <a:ext cx="3840141" cy="21592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5" y="892790"/>
            <a:ext cx="3203188" cy="23978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92" y="4215528"/>
            <a:ext cx="2561102" cy="2164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604149"/>
              </a:clrFrom>
              <a:clrTo>
                <a:srgbClr val="60414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10" b="7662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350" y="3849461"/>
            <a:ext cx="3521487" cy="264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761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137" y="1718871"/>
            <a:ext cx="8596668" cy="13208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«Эксперты»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16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Задание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" y="1819213"/>
            <a:ext cx="10200132" cy="356965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 на вопросы.  Ответы записать в бланк №1</a:t>
            </a: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За каждый правильный ответ 1 бал)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93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08" y="1525354"/>
            <a:ext cx="9003114" cy="1915603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1.Вопрос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и сладкий и горький</a:t>
            </a:r>
            <a:endParaRPr lang="ru-RU" sz="6000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21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758" y="1683434"/>
            <a:ext cx="8795850" cy="384048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2.Вопрос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клубнеплод называют «Земляная груша» ?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0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68474"/>
            <a:ext cx="11643360" cy="120700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определяется пищевая ценность плодов и овощей?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166035" y="4789631"/>
            <a:ext cx="2474976" cy="6727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31111" y="1340026"/>
            <a:ext cx="2170176" cy="785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62066" y="1240980"/>
            <a:ext cx="75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7710" y="4418119"/>
            <a:ext cx="780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5696" y="495413"/>
            <a:ext cx="950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3079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46" y="2329401"/>
            <a:ext cx="10379872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группы делится свекла по назначению?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7672" y="1102723"/>
            <a:ext cx="3257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3.Вопрос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37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522" y="1003495"/>
            <a:ext cx="8596668" cy="13208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54A02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048" y="2243796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овоще содержится очень много крахмала? </a:t>
            </a:r>
          </a:p>
        </p:txBody>
      </p:sp>
    </p:spTree>
    <p:extLst>
      <p:ext uri="{BB962C8B-B14F-4D97-AF65-F5344CB8AC3E}">
        <p14:creationId xmlns:p14="http://schemas.microsoft.com/office/powerpoint/2010/main" val="39088195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5.Вопрос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048" y="1752626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Овощ, который может вызвать бессонницу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0172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30961" y="-322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вопросы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" y="1475887"/>
            <a:ext cx="3596884" cy="2397924"/>
          </a:xfrm>
        </p:spPr>
      </p:pic>
      <p:sp>
        <p:nvSpPr>
          <p:cNvPr id="5" name="TextBox 4"/>
          <p:cNvSpPr txBox="1"/>
          <p:nvPr/>
        </p:nvSpPr>
        <p:spPr>
          <a:xfrm>
            <a:off x="207436" y="744864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62" y="3819730"/>
            <a:ext cx="2990067" cy="29900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9936" y="6101910"/>
            <a:ext cx="509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2634" y="3055183"/>
            <a:ext cx="215636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Свекла: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-столовая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-сахарная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-кормовая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2205" y="6225022"/>
            <a:ext cx="5927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Топинамбур или земляная груша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3641" y="867974"/>
            <a:ext cx="1271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Перец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965" y="858567"/>
            <a:ext cx="2981636" cy="28366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79996" y="829714"/>
            <a:ext cx="41335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картофеле до 25%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5229" y="3458312"/>
            <a:ext cx="3271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239" y="4184926"/>
            <a:ext cx="3475088" cy="266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338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3227" y="292608"/>
            <a:ext cx="5418666" cy="79248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Задание 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016" y="1536192"/>
            <a:ext cx="10229088" cy="3880773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5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овощи, представленные на столе и заполнить бланк № 2 с указанием: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ru-RU" sz="51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Наименования  и группы овощей</a:t>
            </a:r>
            <a:r>
              <a:rPr lang="ru-RU" sz="5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(0,5 балла)</a:t>
            </a:r>
          </a:p>
          <a:p>
            <a:pPr>
              <a:lnSpc>
                <a:spcPct val="170000"/>
              </a:lnSpc>
              <a:buFontTx/>
              <a:buChar char="-"/>
            </a:pPr>
            <a:r>
              <a:rPr lang="ru-RU" sz="51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овощей (допускается в продажу или нет)</a:t>
            </a:r>
            <a:r>
              <a:rPr lang="ru-RU" sz="51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(0,5 балла)</a:t>
            </a:r>
          </a:p>
          <a:p>
            <a:pPr>
              <a:buFontTx/>
              <a:buChar char="-"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31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7328" y="2339926"/>
            <a:ext cx="8596668" cy="13208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271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6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-Повторить изученную тему «Свежие овощи»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-Составить кроссворд по изученной теме.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12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072383" y="1700743"/>
            <a:ext cx="8546593" cy="182481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вещества окрашивают плоды и овощи в оранжевый</a:t>
            </a:r>
            <a:r>
              <a:rPr lang="en-US" sz="4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цвет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02" y="416685"/>
            <a:ext cx="2624369" cy="19079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15" y="4329578"/>
            <a:ext cx="2509583" cy="25095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48" y="2901696"/>
            <a:ext cx="3630071" cy="26826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727" y="3300740"/>
            <a:ext cx="2614452" cy="188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32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7552" y="806424"/>
            <a:ext cx="5605272" cy="219034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вещества содержатся в большом количестве в представленных овощах и плодах?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81" y="467512"/>
            <a:ext cx="2868168" cy="2868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08" y="3363467"/>
            <a:ext cx="3075432" cy="30754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2" y="4071044"/>
            <a:ext cx="3406985" cy="236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46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0214" y="3088792"/>
            <a:ext cx="8661737" cy="245856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каких веществах идет речь: « При созревании количество ….уменьшается, а при замерзании они разрушаются.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50" y="317104"/>
            <a:ext cx="4911853" cy="277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0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97" y="2485831"/>
            <a:ext cx="8596668" cy="259546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вещество объединяет представленные плоды и</a:t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овощи?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816096" cy="2893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773" y="2485831"/>
            <a:ext cx="2867533" cy="28675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53" y="4359491"/>
            <a:ext cx="3528966" cy="24985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662" y="65260"/>
            <a:ext cx="4003456" cy="22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7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767" y="362712"/>
            <a:ext cx="6406217" cy="16824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представлены углеводы в плодах и овощах?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3" y="1962912"/>
            <a:ext cx="3901440" cy="2599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36" y="3966972"/>
            <a:ext cx="2783434" cy="27834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370" y="2962961"/>
            <a:ext cx="3745382" cy="2340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984" y="362712"/>
            <a:ext cx="2878372" cy="220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0692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2227</TotalTime>
  <Words>541</Words>
  <Application>Microsoft Office PowerPoint</Application>
  <PresentationFormat>Широкоэкранный</PresentationFormat>
  <Paragraphs>213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1" baseType="lpstr">
      <vt:lpstr>Arial</vt:lpstr>
      <vt:lpstr>Times New Roman</vt:lpstr>
      <vt:lpstr>Trebuchet MS</vt:lpstr>
      <vt:lpstr>Wingdings 3</vt:lpstr>
      <vt:lpstr>Аспект</vt:lpstr>
      <vt:lpstr> </vt:lpstr>
      <vt:lpstr>Цель занятия:</vt:lpstr>
      <vt:lpstr>Презентация PowerPoint</vt:lpstr>
      <vt:lpstr>Чем определяется пищевая ценность плодов и овощей?</vt:lpstr>
      <vt:lpstr>Презентация PowerPoint</vt:lpstr>
      <vt:lpstr>Презентация PowerPoint</vt:lpstr>
      <vt:lpstr>Презентация PowerPoint</vt:lpstr>
      <vt:lpstr>Какое вещество объединяет представленные плоды и  овощи?</vt:lpstr>
      <vt:lpstr>Чем представлены углеводы в плодах и овощах?</vt:lpstr>
      <vt:lpstr>Тема: «Свежие овощи»</vt:lpstr>
      <vt:lpstr>Презентация PowerPoint</vt:lpstr>
      <vt:lpstr>Классификация овощей</vt:lpstr>
      <vt:lpstr>Классификация овощей в зависимости от съедобной части</vt:lpstr>
      <vt:lpstr>Презентация PowerPoint</vt:lpstr>
      <vt:lpstr>Презентация PowerPoint</vt:lpstr>
      <vt:lpstr>Корнеплоды Морковь</vt:lpstr>
      <vt:lpstr>Корнеплоды Свекла</vt:lpstr>
      <vt:lpstr>          Редис  Лучшие сорта: Рубин Ледяная сосулька</vt:lpstr>
      <vt:lpstr>Редька</vt:lpstr>
      <vt:lpstr>Капустные овощи</vt:lpstr>
      <vt:lpstr>Капустные овощи</vt:lpstr>
      <vt:lpstr>Луковые овощи</vt:lpstr>
      <vt:lpstr>Салатно-шпинатные</vt:lpstr>
      <vt:lpstr>Пряные овощи</vt:lpstr>
      <vt:lpstr>Десертные овощи</vt:lpstr>
      <vt:lpstr>Томатные Томаты(помидоры)</vt:lpstr>
      <vt:lpstr>Томатные Баклажаны</vt:lpstr>
      <vt:lpstr>Презентация PowerPoint</vt:lpstr>
      <vt:lpstr>Тыквенные овощи Огурцы</vt:lpstr>
      <vt:lpstr>Тыквенные овощи Кабачки</vt:lpstr>
      <vt:lpstr>Презентация PowerPoint</vt:lpstr>
      <vt:lpstr>Тыквенные овощи Арбузы</vt:lpstr>
      <vt:lpstr>Тыквенные овощи Тыква</vt:lpstr>
      <vt:lpstr>Бобовые и зерновые овощи</vt:lpstr>
      <vt:lpstr>Требования к качеству</vt:lpstr>
      <vt:lpstr>Деловая игра «Эксперты»</vt:lpstr>
      <vt:lpstr>1. Задание</vt:lpstr>
      <vt:lpstr>1.Вопрос Он бывает и сладкий и горький</vt:lpstr>
      <vt:lpstr>2.Вопрос Какой клубнеплод называют «Земляная груша» ?   </vt:lpstr>
      <vt:lpstr>Презентация PowerPoint</vt:lpstr>
      <vt:lpstr>4.Вопрос</vt:lpstr>
      <vt:lpstr>5.Вопрос</vt:lpstr>
      <vt:lpstr>Ответы на вопросы</vt:lpstr>
      <vt:lpstr>2. Задание </vt:lpstr>
      <vt:lpstr>Подведение итогов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конкурентоспособности торговых марок чая на основе изучения его ассортимента на примере магазина Пятёрочка</dc:title>
  <dc:creator>Antonina</dc:creator>
  <cp:lastModifiedBy>wh</cp:lastModifiedBy>
  <cp:revision>113</cp:revision>
  <dcterms:created xsi:type="dcterms:W3CDTF">2022-06-13T19:02:11Z</dcterms:created>
  <dcterms:modified xsi:type="dcterms:W3CDTF">2023-03-13T19:13:58Z</dcterms:modified>
</cp:coreProperties>
</file>