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57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B3422-D123-4237-A875-5BD9D8B24153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09F500-88B8-460F-A7E5-B9D90680A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FB0C-0E9E-44AF-ADF9-343EE599177C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B1D3D-301B-4BA2-B8A8-36371D913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FB0C-0E9E-44AF-ADF9-343EE599177C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B1D3D-301B-4BA2-B8A8-36371D913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FB0C-0E9E-44AF-ADF9-343EE599177C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B1D3D-301B-4BA2-B8A8-36371D913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FB0C-0E9E-44AF-ADF9-343EE599177C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B1D3D-301B-4BA2-B8A8-36371D913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FB0C-0E9E-44AF-ADF9-343EE599177C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B1D3D-301B-4BA2-B8A8-36371D913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FB0C-0E9E-44AF-ADF9-343EE599177C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B1D3D-301B-4BA2-B8A8-36371D913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FB0C-0E9E-44AF-ADF9-343EE599177C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B1D3D-301B-4BA2-B8A8-36371D913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FB0C-0E9E-44AF-ADF9-343EE599177C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B1D3D-301B-4BA2-B8A8-36371D913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FB0C-0E9E-44AF-ADF9-343EE599177C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B1D3D-301B-4BA2-B8A8-36371D913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FB0C-0E9E-44AF-ADF9-343EE599177C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B1D3D-301B-4BA2-B8A8-36371D913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FB0C-0E9E-44AF-ADF9-343EE599177C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B1D3D-301B-4BA2-B8A8-36371D913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8FB0C-0E9E-44AF-ADF9-343EE599177C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B1D3D-301B-4BA2-B8A8-36371D913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17.bin"/><Relationship Id="rId9" Type="http://schemas.openxmlformats.org/officeDocument/2006/relationships/oleObject" Target="../embeddings/oleObject2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Relationship Id="rId9" Type="http://schemas.openxmlformats.org/officeDocument/2006/relationships/oleObject" Target="../embeddings/oleObject30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12" Type="http://schemas.openxmlformats.org/officeDocument/2006/relationships/image" Target="../media/image4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slide" Target="slide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slide" Target="slide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РЕШЕНИЕ ЗАДАЧ ПО ТЕМЕ</a:t>
            </a:r>
            <a:br>
              <a:rPr lang="ru-RU" dirty="0" smtClean="0"/>
            </a:br>
            <a:r>
              <a:rPr lang="ru-RU" dirty="0" smtClean="0"/>
              <a:t>«ВОЗВЕДЕНИЕ В СТЕПЕНЬ ПРОИЗВЕДЕНИЯ И СТЕПЕНИ»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Вычислите, представьте в виде степени: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1187624" y="1700808"/>
          <a:ext cx="1223963" cy="1182688"/>
        </p:xfrm>
        <a:graphic>
          <a:graphicData uri="http://schemas.openxmlformats.org/presentationml/2006/ole">
            <p:oleObj spid="_x0000_s41987" name="Формула" r:id="rId3" imgW="431640" imgH="419040" progId="">
              <p:embed/>
            </p:oleObj>
          </a:graphicData>
        </a:graphic>
      </p:graphicFrame>
      <p:graphicFrame>
        <p:nvGraphicFramePr>
          <p:cNvPr id="42002" name="Object 3"/>
          <p:cNvGraphicFramePr>
            <a:graphicFrameLocks noChangeAspect="1"/>
          </p:cNvGraphicFramePr>
          <p:nvPr/>
        </p:nvGraphicFramePr>
        <p:xfrm>
          <a:off x="5292080" y="1628800"/>
          <a:ext cx="1692275" cy="1254125"/>
        </p:xfrm>
        <a:graphic>
          <a:graphicData uri="http://schemas.openxmlformats.org/presentationml/2006/ole">
            <p:oleObj spid="_x0000_s42002" name="Формула" r:id="rId4" imgW="596880" imgH="444240" progId="">
              <p:embed/>
            </p:oleObj>
          </a:graphicData>
        </a:graphic>
      </p:graphicFrame>
      <p:graphicFrame>
        <p:nvGraphicFramePr>
          <p:cNvPr id="42003" name="Object 3"/>
          <p:cNvGraphicFramePr>
            <a:graphicFrameLocks noChangeAspect="1"/>
          </p:cNvGraphicFramePr>
          <p:nvPr/>
        </p:nvGraphicFramePr>
        <p:xfrm>
          <a:off x="1043608" y="3140968"/>
          <a:ext cx="1547813" cy="644525"/>
        </p:xfrm>
        <a:graphic>
          <a:graphicData uri="http://schemas.openxmlformats.org/presentationml/2006/ole">
            <p:oleObj spid="_x0000_s42003" name="Формула" r:id="rId5" imgW="545760" imgH="228600" progId="">
              <p:embed/>
            </p:oleObj>
          </a:graphicData>
        </a:graphic>
      </p:graphicFrame>
      <p:graphicFrame>
        <p:nvGraphicFramePr>
          <p:cNvPr id="42004" name="Object 3"/>
          <p:cNvGraphicFramePr>
            <a:graphicFrameLocks noChangeAspect="1"/>
          </p:cNvGraphicFramePr>
          <p:nvPr/>
        </p:nvGraphicFramePr>
        <p:xfrm>
          <a:off x="827584" y="4221088"/>
          <a:ext cx="2197100" cy="644525"/>
        </p:xfrm>
        <a:graphic>
          <a:graphicData uri="http://schemas.openxmlformats.org/presentationml/2006/ole">
            <p:oleObj spid="_x0000_s42004" name="Формула" r:id="rId6" imgW="774360" imgH="228600" progId="">
              <p:embed/>
            </p:oleObj>
          </a:graphicData>
        </a:graphic>
      </p:graphicFrame>
      <p:graphicFrame>
        <p:nvGraphicFramePr>
          <p:cNvPr id="42005" name="Object 3"/>
          <p:cNvGraphicFramePr>
            <a:graphicFrameLocks noChangeAspect="1"/>
          </p:cNvGraphicFramePr>
          <p:nvPr/>
        </p:nvGraphicFramePr>
        <p:xfrm>
          <a:off x="1115616" y="5157192"/>
          <a:ext cx="1655762" cy="1254125"/>
        </p:xfrm>
        <a:graphic>
          <a:graphicData uri="http://schemas.openxmlformats.org/presentationml/2006/ole">
            <p:oleObj spid="_x0000_s42005" name="Формула" r:id="rId7" imgW="583920" imgH="444240" progId="">
              <p:embed/>
            </p:oleObj>
          </a:graphicData>
        </a:graphic>
      </p:graphicFrame>
      <p:graphicFrame>
        <p:nvGraphicFramePr>
          <p:cNvPr id="42006" name="Object 3"/>
          <p:cNvGraphicFramePr>
            <a:graphicFrameLocks noChangeAspect="1"/>
          </p:cNvGraphicFramePr>
          <p:nvPr/>
        </p:nvGraphicFramePr>
        <p:xfrm>
          <a:off x="5616575" y="2852738"/>
          <a:ext cx="1008063" cy="1182687"/>
        </p:xfrm>
        <a:graphic>
          <a:graphicData uri="http://schemas.openxmlformats.org/presentationml/2006/ole">
            <p:oleObj spid="_x0000_s42006" name="Формула" r:id="rId8" imgW="355320" imgH="419040" progId="">
              <p:embed/>
            </p:oleObj>
          </a:graphicData>
        </a:graphic>
      </p:graphicFrame>
      <p:graphicFrame>
        <p:nvGraphicFramePr>
          <p:cNvPr id="42007" name="Object 3"/>
          <p:cNvGraphicFramePr>
            <a:graphicFrameLocks noChangeAspect="1"/>
          </p:cNvGraphicFramePr>
          <p:nvPr/>
        </p:nvGraphicFramePr>
        <p:xfrm>
          <a:off x="5526088" y="3933825"/>
          <a:ext cx="1187450" cy="1182688"/>
        </p:xfrm>
        <a:graphic>
          <a:graphicData uri="http://schemas.openxmlformats.org/presentationml/2006/ole">
            <p:oleObj spid="_x0000_s42007" name="Формула" r:id="rId9" imgW="419040" imgH="419040" progId="">
              <p:embed/>
            </p:oleObj>
          </a:graphicData>
        </a:graphic>
      </p:graphicFrame>
      <p:graphicFrame>
        <p:nvGraphicFramePr>
          <p:cNvPr id="42008" name="Object 3"/>
          <p:cNvGraphicFramePr>
            <a:graphicFrameLocks noChangeAspect="1"/>
          </p:cNvGraphicFramePr>
          <p:nvPr/>
        </p:nvGraphicFramePr>
        <p:xfrm>
          <a:off x="5526088" y="5084763"/>
          <a:ext cx="1187450" cy="1182687"/>
        </p:xfrm>
        <a:graphic>
          <a:graphicData uri="http://schemas.openxmlformats.org/presentationml/2006/ole">
            <p:oleObj spid="_x0000_s42008" name="Формула" r:id="rId10" imgW="419040" imgH="4190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Наклоните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корпус влево, если значение выражения меньше нуля; вправо, если значение выражения больше 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нуля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4034" name="Object 3"/>
          <p:cNvGraphicFramePr>
            <a:graphicFrameLocks noChangeAspect="1"/>
          </p:cNvGraphicFramePr>
          <p:nvPr/>
        </p:nvGraphicFramePr>
        <p:xfrm>
          <a:off x="1763688" y="2132856"/>
          <a:ext cx="1152525" cy="644525"/>
        </p:xfrm>
        <a:graphic>
          <a:graphicData uri="http://schemas.openxmlformats.org/presentationml/2006/ole">
            <p:oleObj spid="_x0000_s44034" name="Формула" r:id="rId3" imgW="406080" imgH="228600" progId="">
              <p:embed/>
            </p:oleObj>
          </a:graphicData>
        </a:graphic>
      </p:graphicFrame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1655763" y="2997200"/>
          <a:ext cx="1368425" cy="644525"/>
        </p:xfrm>
        <a:graphic>
          <a:graphicData uri="http://schemas.openxmlformats.org/presentationml/2006/ole">
            <p:oleObj spid="_x0000_s44035" name="Формула" r:id="rId4" imgW="482400" imgH="228600" progId="">
              <p:embed/>
            </p:oleObj>
          </a:graphicData>
        </a:graphic>
      </p:graphicFrame>
      <p:graphicFrame>
        <p:nvGraphicFramePr>
          <p:cNvPr id="44036" name="Object 3"/>
          <p:cNvGraphicFramePr>
            <a:graphicFrameLocks noChangeAspect="1"/>
          </p:cNvGraphicFramePr>
          <p:nvPr/>
        </p:nvGraphicFramePr>
        <p:xfrm>
          <a:off x="1422400" y="3860800"/>
          <a:ext cx="1692275" cy="644525"/>
        </p:xfrm>
        <a:graphic>
          <a:graphicData uri="http://schemas.openxmlformats.org/presentationml/2006/ole">
            <p:oleObj spid="_x0000_s44036" name="Формула" r:id="rId5" imgW="596880" imgH="228600" progId="">
              <p:embed/>
            </p:oleObj>
          </a:graphicData>
        </a:graphic>
      </p:graphicFrame>
      <p:graphicFrame>
        <p:nvGraphicFramePr>
          <p:cNvPr id="44037" name="Object 3"/>
          <p:cNvGraphicFramePr>
            <a:graphicFrameLocks noChangeAspect="1"/>
          </p:cNvGraphicFramePr>
          <p:nvPr/>
        </p:nvGraphicFramePr>
        <p:xfrm>
          <a:off x="1638300" y="4797425"/>
          <a:ext cx="1260475" cy="644525"/>
        </p:xfrm>
        <a:graphic>
          <a:graphicData uri="http://schemas.openxmlformats.org/presentationml/2006/ole">
            <p:oleObj spid="_x0000_s44037" name="Формула" r:id="rId6" imgW="444240" imgH="228600" progId="">
              <p:embed/>
            </p:oleObj>
          </a:graphicData>
        </a:graphic>
      </p:graphicFrame>
      <p:graphicFrame>
        <p:nvGraphicFramePr>
          <p:cNvPr id="44038" name="Object 3"/>
          <p:cNvGraphicFramePr>
            <a:graphicFrameLocks noChangeAspect="1"/>
          </p:cNvGraphicFramePr>
          <p:nvPr/>
        </p:nvGraphicFramePr>
        <p:xfrm>
          <a:off x="5148064" y="2204864"/>
          <a:ext cx="1152525" cy="644525"/>
        </p:xfrm>
        <a:graphic>
          <a:graphicData uri="http://schemas.openxmlformats.org/presentationml/2006/ole">
            <p:oleObj spid="_x0000_s44038" name="Формула" r:id="rId7" imgW="406080" imgH="228600" progId="">
              <p:embed/>
            </p:oleObj>
          </a:graphicData>
        </a:graphic>
      </p:graphicFrame>
      <p:graphicFrame>
        <p:nvGraphicFramePr>
          <p:cNvPr id="44039" name="Object 3"/>
          <p:cNvGraphicFramePr>
            <a:graphicFrameLocks noChangeAspect="1"/>
          </p:cNvGraphicFramePr>
          <p:nvPr/>
        </p:nvGraphicFramePr>
        <p:xfrm>
          <a:off x="4987925" y="2997200"/>
          <a:ext cx="1331913" cy="644525"/>
        </p:xfrm>
        <a:graphic>
          <a:graphicData uri="http://schemas.openxmlformats.org/presentationml/2006/ole">
            <p:oleObj spid="_x0000_s44039" name="Формула" r:id="rId8" imgW="469800" imgH="228600" progId="">
              <p:embed/>
            </p:oleObj>
          </a:graphicData>
        </a:graphic>
      </p:graphicFrame>
      <p:graphicFrame>
        <p:nvGraphicFramePr>
          <p:cNvPr id="44040" name="Object 3"/>
          <p:cNvGraphicFramePr>
            <a:graphicFrameLocks noChangeAspect="1"/>
          </p:cNvGraphicFramePr>
          <p:nvPr/>
        </p:nvGraphicFramePr>
        <p:xfrm>
          <a:off x="4716463" y="3860800"/>
          <a:ext cx="1873250" cy="644525"/>
        </p:xfrm>
        <a:graphic>
          <a:graphicData uri="http://schemas.openxmlformats.org/presentationml/2006/ole">
            <p:oleObj spid="_x0000_s44040" name="Формула" r:id="rId9" imgW="660240" imgH="2286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7" name="AutoShape 37"/>
          <p:cNvSpPr>
            <a:spLocks noChangeArrowheads="1"/>
          </p:cNvSpPr>
          <p:nvPr/>
        </p:nvSpPr>
        <p:spPr bwMode="auto">
          <a:xfrm rot="22861379">
            <a:off x="5364163" y="3357563"/>
            <a:ext cx="1058862" cy="1254125"/>
          </a:xfrm>
          <a:custGeom>
            <a:avLst/>
            <a:gdLst>
              <a:gd name="G0" fmla="+- 13012 0 0"/>
              <a:gd name="G1" fmla="+- 17912 0 0"/>
              <a:gd name="G2" fmla="+- 0 0 0"/>
              <a:gd name="G3" fmla="*/ 13012 1 2"/>
              <a:gd name="G4" fmla="+- G3 10800 0"/>
              <a:gd name="G5" fmla="+- 21600 13012 17912"/>
              <a:gd name="G6" fmla="+- 17912 0 0"/>
              <a:gd name="G7" fmla="*/ G6 1 2"/>
              <a:gd name="G8" fmla="*/ 17912 2 1"/>
              <a:gd name="G9" fmla="+- G8 0 21600"/>
              <a:gd name="G10" fmla="+- G5 0 G4"/>
              <a:gd name="G11" fmla="+- 13012 0 G4"/>
              <a:gd name="G12" fmla="*/ G2 G10 G11"/>
              <a:gd name="T0" fmla="*/ 17306 w 21600"/>
              <a:gd name="T1" fmla="*/ 0 h 21600"/>
              <a:gd name="T2" fmla="*/ 13012 w 21600"/>
              <a:gd name="T3" fmla="*/ 0 h 21600"/>
              <a:gd name="T4" fmla="*/ 0 w 21600"/>
              <a:gd name="T5" fmla="*/ 13012 h 21600"/>
              <a:gd name="T6" fmla="*/ 0 w 21600"/>
              <a:gd name="T7" fmla="*/ 17306 h 21600"/>
              <a:gd name="T8" fmla="*/ 0 w 21600"/>
              <a:gd name="T9" fmla="*/ 21600 h 21600"/>
              <a:gd name="T10" fmla="*/ 8956 w 21600"/>
              <a:gd name="T11" fmla="*/ 17912 h 21600"/>
              <a:gd name="T12" fmla="*/ 17912 w 21600"/>
              <a:gd name="T13" fmla="*/ 8956 h 21600"/>
              <a:gd name="T14" fmla="*/ 21600 w 21600"/>
              <a:gd name="T15" fmla="*/ 0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306" y="0"/>
                </a:moveTo>
                <a:lnTo>
                  <a:pt x="13012" y="0"/>
                </a:lnTo>
                <a:lnTo>
                  <a:pt x="16700" y="0"/>
                </a:lnTo>
                <a:lnTo>
                  <a:pt x="16700" y="16700"/>
                </a:lnTo>
                <a:lnTo>
                  <a:pt x="0" y="16700"/>
                </a:lnTo>
                <a:lnTo>
                  <a:pt x="0" y="13012"/>
                </a:lnTo>
                <a:lnTo>
                  <a:pt x="0" y="17306"/>
                </a:lnTo>
                <a:lnTo>
                  <a:pt x="0" y="21600"/>
                </a:lnTo>
                <a:lnTo>
                  <a:pt x="0" y="17912"/>
                </a:lnTo>
                <a:lnTo>
                  <a:pt x="17912" y="17912"/>
                </a:lnTo>
                <a:lnTo>
                  <a:pt x="17912" y="0"/>
                </a:lnTo>
                <a:lnTo>
                  <a:pt x="21600" y="0"/>
                </a:lnTo>
                <a:close/>
              </a:path>
            </a:pathLst>
          </a:custGeom>
          <a:solidFill>
            <a:srgbClr val="66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6" name="AutoShape 36"/>
          <p:cNvSpPr>
            <a:spLocks noChangeArrowheads="1"/>
          </p:cNvSpPr>
          <p:nvPr/>
        </p:nvSpPr>
        <p:spPr bwMode="auto">
          <a:xfrm rot="23933782" flipH="1" flipV="1">
            <a:off x="2051050" y="3141663"/>
            <a:ext cx="1173163" cy="1338262"/>
          </a:xfrm>
          <a:custGeom>
            <a:avLst/>
            <a:gdLst>
              <a:gd name="G0" fmla="+- 13012 0 0"/>
              <a:gd name="G1" fmla="+- 17912 0 0"/>
              <a:gd name="G2" fmla="+- 0 0 0"/>
              <a:gd name="G3" fmla="*/ 13012 1 2"/>
              <a:gd name="G4" fmla="+- G3 10800 0"/>
              <a:gd name="G5" fmla="+- 21600 13012 17912"/>
              <a:gd name="G6" fmla="+- 17912 0 0"/>
              <a:gd name="G7" fmla="*/ G6 1 2"/>
              <a:gd name="G8" fmla="*/ 17912 2 1"/>
              <a:gd name="G9" fmla="+- G8 0 21600"/>
              <a:gd name="G10" fmla="+- G5 0 G4"/>
              <a:gd name="G11" fmla="+- 13012 0 G4"/>
              <a:gd name="G12" fmla="*/ G2 G10 G11"/>
              <a:gd name="T0" fmla="*/ 17306 w 21600"/>
              <a:gd name="T1" fmla="*/ 0 h 21600"/>
              <a:gd name="T2" fmla="*/ 13012 w 21600"/>
              <a:gd name="T3" fmla="*/ 0 h 21600"/>
              <a:gd name="T4" fmla="*/ 0 w 21600"/>
              <a:gd name="T5" fmla="*/ 13012 h 21600"/>
              <a:gd name="T6" fmla="*/ 0 w 21600"/>
              <a:gd name="T7" fmla="*/ 17306 h 21600"/>
              <a:gd name="T8" fmla="*/ 0 w 21600"/>
              <a:gd name="T9" fmla="*/ 21600 h 21600"/>
              <a:gd name="T10" fmla="*/ 8956 w 21600"/>
              <a:gd name="T11" fmla="*/ 17912 h 21600"/>
              <a:gd name="T12" fmla="*/ 17912 w 21600"/>
              <a:gd name="T13" fmla="*/ 8956 h 21600"/>
              <a:gd name="T14" fmla="*/ 21600 w 21600"/>
              <a:gd name="T15" fmla="*/ 0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306" y="0"/>
                </a:moveTo>
                <a:lnTo>
                  <a:pt x="13012" y="0"/>
                </a:lnTo>
                <a:lnTo>
                  <a:pt x="16700" y="0"/>
                </a:lnTo>
                <a:lnTo>
                  <a:pt x="16700" y="16700"/>
                </a:lnTo>
                <a:lnTo>
                  <a:pt x="0" y="16700"/>
                </a:lnTo>
                <a:lnTo>
                  <a:pt x="0" y="13012"/>
                </a:lnTo>
                <a:lnTo>
                  <a:pt x="0" y="17306"/>
                </a:lnTo>
                <a:lnTo>
                  <a:pt x="0" y="21600"/>
                </a:lnTo>
                <a:lnTo>
                  <a:pt x="0" y="17912"/>
                </a:lnTo>
                <a:lnTo>
                  <a:pt x="17912" y="17912"/>
                </a:lnTo>
                <a:lnTo>
                  <a:pt x="17912" y="0"/>
                </a:lnTo>
                <a:lnTo>
                  <a:pt x="21600" y="0"/>
                </a:lnTo>
                <a:close/>
              </a:path>
            </a:pathLst>
          </a:custGeom>
          <a:solidFill>
            <a:srgbClr val="66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2" name="Oval 2"/>
          <p:cNvSpPr>
            <a:spLocks noChangeArrowheads="1"/>
          </p:cNvSpPr>
          <p:nvPr/>
        </p:nvSpPr>
        <p:spPr bwMode="auto">
          <a:xfrm>
            <a:off x="2987675" y="3284538"/>
            <a:ext cx="2736850" cy="2160587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Oval 3"/>
          <p:cNvSpPr>
            <a:spLocks noChangeArrowheads="1"/>
          </p:cNvSpPr>
          <p:nvPr/>
        </p:nvSpPr>
        <p:spPr bwMode="auto">
          <a:xfrm>
            <a:off x="3492500" y="2060575"/>
            <a:ext cx="1727200" cy="1368425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248" name="Picture 8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5516563"/>
            <a:ext cx="1041400" cy="1196975"/>
          </a:xfrm>
          <a:prstGeom prst="rect">
            <a:avLst/>
          </a:prstGeom>
          <a:noFill/>
        </p:spPr>
      </p:pic>
      <p:pic>
        <p:nvPicPr>
          <p:cNvPr id="10249" name="Picture 9" descr="sne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3933825"/>
            <a:ext cx="793750" cy="912813"/>
          </a:xfrm>
          <a:prstGeom prst="rect">
            <a:avLst/>
          </a:prstGeom>
          <a:noFill/>
        </p:spPr>
      </p:pic>
      <p:pic>
        <p:nvPicPr>
          <p:cNvPr id="10250" name="Picture 10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1700213"/>
            <a:ext cx="1065212" cy="1223962"/>
          </a:xfrm>
          <a:prstGeom prst="rect">
            <a:avLst/>
          </a:prstGeom>
          <a:noFill/>
        </p:spPr>
      </p:pic>
      <p:pic>
        <p:nvPicPr>
          <p:cNvPr id="10251" name="Picture 11" descr="sne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188913"/>
            <a:ext cx="755650" cy="868362"/>
          </a:xfrm>
          <a:prstGeom prst="rect">
            <a:avLst/>
          </a:prstGeom>
          <a:noFill/>
        </p:spPr>
      </p:pic>
      <p:pic>
        <p:nvPicPr>
          <p:cNvPr id="10252" name="Picture 12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979613" y="188913"/>
            <a:ext cx="1103312" cy="1268412"/>
          </a:xfrm>
          <a:prstGeom prst="rect">
            <a:avLst/>
          </a:prstGeom>
          <a:noFill/>
        </p:spPr>
      </p:pic>
      <p:pic>
        <p:nvPicPr>
          <p:cNvPr id="10253" name="Picture 13" descr="sne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140200" y="188913"/>
            <a:ext cx="814388" cy="936625"/>
          </a:xfrm>
          <a:prstGeom prst="rect">
            <a:avLst/>
          </a:prstGeom>
          <a:noFill/>
        </p:spPr>
      </p:pic>
      <p:pic>
        <p:nvPicPr>
          <p:cNvPr id="10254" name="Picture 14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5940425" y="188913"/>
            <a:ext cx="1103313" cy="1268412"/>
          </a:xfrm>
          <a:prstGeom prst="rect">
            <a:avLst/>
          </a:prstGeom>
          <a:noFill/>
        </p:spPr>
      </p:pic>
      <p:pic>
        <p:nvPicPr>
          <p:cNvPr id="10255" name="Picture 15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243888" y="188913"/>
            <a:ext cx="728662" cy="836612"/>
          </a:xfrm>
          <a:prstGeom prst="rect">
            <a:avLst/>
          </a:prstGeom>
          <a:noFill/>
        </p:spPr>
      </p:pic>
      <p:pic>
        <p:nvPicPr>
          <p:cNvPr id="10257" name="Picture 17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885113" y="1773238"/>
            <a:ext cx="1065212" cy="1223962"/>
          </a:xfrm>
          <a:prstGeom prst="rect">
            <a:avLst/>
          </a:prstGeom>
          <a:noFill/>
        </p:spPr>
      </p:pic>
      <p:pic>
        <p:nvPicPr>
          <p:cNvPr id="10258" name="Picture 18" descr="sne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172450" y="3933825"/>
            <a:ext cx="793750" cy="912813"/>
          </a:xfrm>
          <a:prstGeom prst="rect">
            <a:avLst/>
          </a:prstGeom>
          <a:noFill/>
        </p:spPr>
      </p:pic>
      <p:pic>
        <p:nvPicPr>
          <p:cNvPr id="10259" name="Picture 19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885113" y="5445125"/>
            <a:ext cx="1068387" cy="1228725"/>
          </a:xfrm>
          <a:prstGeom prst="rect">
            <a:avLst/>
          </a:prstGeom>
          <a:noFill/>
        </p:spPr>
      </p:pic>
      <p:pic>
        <p:nvPicPr>
          <p:cNvPr id="10260" name="Picture 20" descr="sne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227763" y="5734050"/>
            <a:ext cx="790575" cy="908050"/>
          </a:xfrm>
          <a:prstGeom prst="rect">
            <a:avLst/>
          </a:prstGeom>
          <a:noFill/>
        </p:spPr>
      </p:pic>
      <p:pic>
        <p:nvPicPr>
          <p:cNvPr id="10261" name="Picture 21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211638" y="5445125"/>
            <a:ext cx="1068387" cy="1228725"/>
          </a:xfrm>
          <a:prstGeom prst="rect">
            <a:avLst/>
          </a:prstGeom>
          <a:noFill/>
        </p:spPr>
      </p:pic>
      <p:pic>
        <p:nvPicPr>
          <p:cNvPr id="10262" name="Picture 22" descr="sne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195513" y="5734050"/>
            <a:ext cx="854075" cy="981075"/>
          </a:xfrm>
          <a:prstGeom prst="rect">
            <a:avLst/>
          </a:prstGeom>
          <a:noFill/>
        </p:spPr>
      </p:pic>
      <p:pic>
        <p:nvPicPr>
          <p:cNvPr id="10273" name="Picture 33" descr="varezki2_resize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933"/>
          <a:stretch>
            <a:fillRect/>
          </a:stretch>
        </p:blipFill>
        <p:spPr bwMode="auto">
          <a:xfrm rot="56459583">
            <a:off x="1349375" y="3451225"/>
            <a:ext cx="993775" cy="1508125"/>
          </a:xfrm>
          <a:prstGeom prst="rect">
            <a:avLst/>
          </a:prstGeom>
          <a:noFill/>
        </p:spPr>
      </p:pic>
      <p:pic>
        <p:nvPicPr>
          <p:cNvPr id="10274" name="Picture 34" descr="varezki2_resize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599"/>
          <a:stretch>
            <a:fillRect/>
          </a:stretch>
        </p:blipFill>
        <p:spPr bwMode="auto">
          <a:xfrm rot="1798119">
            <a:off x="6149975" y="2566988"/>
            <a:ext cx="1044575" cy="1511300"/>
          </a:xfrm>
          <a:prstGeom prst="rect">
            <a:avLst/>
          </a:prstGeom>
          <a:noFill/>
        </p:spPr>
      </p:pic>
      <p:sp>
        <p:nvSpPr>
          <p:cNvPr id="10278" name="Oval 38"/>
          <p:cNvSpPr>
            <a:spLocks noChangeArrowheads="1"/>
          </p:cNvSpPr>
          <p:nvPr/>
        </p:nvSpPr>
        <p:spPr bwMode="auto">
          <a:xfrm rot="830955">
            <a:off x="2913063" y="5183188"/>
            <a:ext cx="1150937" cy="503237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9" name="Oval 39"/>
          <p:cNvSpPr>
            <a:spLocks noChangeArrowheads="1"/>
          </p:cNvSpPr>
          <p:nvPr/>
        </p:nvSpPr>
        <p:spPr bwMode="auto">
          <a:xfrm rot="-665123">
            <a:off x="4795838" y="5176838"/>
            <a:ext cx="1146175" cy="504825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0" name="Oval 40"/>
          <p:cNvSpPr>
            <a:spLocks noChangeArrowheads="1"/>
          </p:cNvSpPr>
          <p:nvPr/>
        </p:nvSpPr>
        <p:spPr bwMode="auto">
          <a:xfrm>
            <a:off x="3995738" y="2420938"/>
            <a:ext cx="287337" cy="2873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1" name="Oval 41"/>
          <p:cNvSpPr>
            <a:spLocks noChangeArrowheads="1"/>
          </p:cNvSpPr>
          <p:nvPr/>
        </p:nvSpPr>
        <p:spPr bwMode="auto">
          <a:xfrm>
            <a:off x="4572000" y="2349500"/>
            <a:ext cx="287338" cy="2873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3" name="AutoShape 43"/>
          <p:cNvSpPr>
            <a:spLocks noChangeArrowheads="1"/>
          </p:cNvSpPr>
          <p:nvPr/>
        </p:nvSpPr>
        <p:spPr bwMode="auto">
          <a:xfrm rot="15840560">
            <a:off x="4432301" y="2776537"/>
            <a:ext cx="209550" cy="504825"/>
          </a:xfrm>
          <a:prstGeom prst="moon">
            <a:avLst>
              <a:gd name="adj" fmla="val 38810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267" name="Picture 27" descr="1198423906_0lik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t="27179" r="54167" b="36531"/>
          <a:stretch>
            <a:fillRect/>
          </a:stretch>
        </p:blipFill>
        <p:spPr bwMode="auto">
          <a:xfrm rot="-745644">
            <a:off x="2840038" y="812800"/>
            <a:ext cx="2519362" cy="1741488"/>
          </a:xfrm>
          <a:prstGeom prst="rect">
            <a:avLst/>
          </a:prstGeom>
          <a:noFill/>
        </p:spPr>
      </p:pic>
      <p:pic>
        <p:nvPicPr>
          <p:cNvPr id="10285" name="Picture 45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187450" y="765175"/>
            <a:ext cx="728663" cy="836613"/>
          </a:xfrm>
          <a:prstGeom prst="rect">
            <a:avLst/>
          </a:prstGeom>
          <a:noFill/>
        </p:spPr>
      </p:pic>
      <p:pic>
        <p:nvPicPr>
          <p:cNvPr id="10286" name="Picture 46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300788" y="1196975"/>
            <a:ext cx="728662" cy="836613"/>
          </a:xfrm>
          <a:prstGeom prst="rect">
            <a:avLst/>
          </a:prstGeom>
          <a:noFill/>
        </p:spPr>
      </p:pic>
      <p:pic>
        <p:nvPicPr>
          <p:cNvPr id="10287" name="Picture 47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835150" y="1989138"/>
            <a:ext cx="728663" cy="836612"/>
          </a:xfrm>
          <a:prstGeom prst="rect">
            <a:avLst/>
          </a:prstGeom>
          <a:noFill/>
        </p:spPr>
      </p:pic>
      <p:pic>
        <p:nvPicPr>
          <p:cNvPr id="10288" name="Picture 48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356100" y="260350"/>
            <a:ext cx="728663" cy="836613"/>
          </a:xfrm>
          <a:prstGeom prst="rect">
            <a:avLst/>
          </a:prstGeom>
          <a:noFill/>
        </p:spPr>
      </p:pic>
      <p:pic>
        <p:nvPicPr>
          <p:cNvPr id="10289" name="Picture 49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68313" y="3860800"/>
            <a:ext cx="728662" cy="836613"/>
          </a:xfrm>
          <a:prstGeom prst="rect">
            <a:avLst/>
          </a:prstGeom>
          <a:noFill/>
        </p:spPr>
      </p:pic>
      <p:pic>
        <p:nvPicPr>
          <p:cNvPr id="10290" name="Picture 50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812088" y="1989138"/>
            <a:ext cx="728662" cy="836612"/>
          </a:xfrm>
          <a:prstGeom prst="rect">
            <a:avLst/>
          </a:prstGeom>
          <a:noFill/>
        </p:spPr>
      </p:pic>
      <p:pic>
        <p:nvPicPr>
          <p:cNvPr id="10291" name="Picture 51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948488" y="3789363"/>
            <a:ext cx="728662" cy="836612"/>
          </a:xfrm>
          <a:prstGeom prst="rect">
            <a:avLst/>
          </a:prstGeom>
          <a:noFill/>
        </p:spPr>
      </p:pic>
      <p:sp>
        <p:nvSpPr>
          <p:cNvPr id="10282" name="AutoShape 42"/>
          <p:cNvSpPr>
            <a:spLocks noChangeArrowheads="1"/>
          </p:cNvSpPr>
          <p:nvPr/>
        </p:nvSpPr>
        <p:spPr bwMode="auto">
          <a:xfrm rot="4163096">
            <a:off x="4739481" y="2097882"/>
            <a:ext cx="288925" cy="1081088"/>
          </a:xfrm>
          <a:prstGeom prst="triangle">
            <a:avLst>
              <a:gd name="adj" fmla="val 100000"/>
            </a:avLst>
          </a:prstGeom>
          <a:gradFill rotWithShape="1">
            <a:gsLst>
              <a:gs pos="0">
                <a:srgbClr val="FF6600"/>
              </a:gs>
              <a:gs pos="100000">
                <a:srgbClr val="FF99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292" name="Picture 5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спорт.wav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96188" y="62372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2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3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3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4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6" presetID="10" presetClass="entr" presetSubtype="0" repeatCount="4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3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3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5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37" presetID="1" presetClass="path" presetSubtype="0" repeatCount="300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1042 C 0.10816 -0.01042 0.19687 0.10231 0.19687 0.2412 C 0.19687 0.38009 0.10816 0.49352 -0.00035 0.49352 C -0.10868 0.49352 -0.19688 0.38009 -0.19688 0.2412 C -0.19688 0.10231 -0.10868 -0.01042 -0.00035 -0.01042 Z " pathEditMode="relative" rAng="0" ptsTypes="fffff">
                                      <p:cBhvr>
                                        <p:cTn id="138" dur="3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33000"/>
                            </p:stCondLst>
                            <p:childTnLst>
                              <p:par>
                                <p:cTn id="14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34000"/>
                            </p:stCondLst>
                            <p:childTnLst>
                              <p:par>
                                <p:cTn id="145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0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36000"/>
                            </p:stCondLst>
                            <p:childTnLst>
                              <p:par>
                                <p:cTn id="149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0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8000"/>
                            </p:stCondLst>
                            <p:childTnLst>
                              <p:par>
                                <p:cTn id="15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40000"/>
                            </p:stCondLst>
                            <p:childTnLst>
                              <p:par>
                                <p:cTn id="17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1000" fill="hold"/>
                                        <p:tgtEl>
                                          <p:spTgt spid="10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10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41000"/>
                            </p:stCondLst>
                            <p:childTnLst>
                              <p:par>
                                <p:cTn id="1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0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41500"/>
                            </p:stCondLst>
                            <p:childTnLst>
                              <p:par>
                                <p:cTn id="1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42000"/>
                            </p:stCondLst>
                            <p:childTnLst>
                              <p:par>
                                <p:cTn id="18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1000" fill="hold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1000" fill="hold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43000"/>
                            </p:stCondLst>
                            <p:childTnLst>
                              <p:par>
                                <p:cTn id="188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10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44000"/>
                            </p:stCondLst>
                            <p:childTnLst>
                              <p:par>
                                <p:cTn id="1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10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10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45000"/>
                            </p:stCondLst>
                            <p:childTnLst>
                              <p:par>
                                <p:cTn id="200" presetID="8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01" dur="1000" fill="hold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10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1" dur="2000" fill="hold"/>
                                        <p:tgtEl>
                                          <p:spTgt spid="1028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10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10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10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10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1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10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0" fill="hold"/>
                                        <p:tgtEl>
                                          <p:spTgt spid="10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0" fill="hold"/>
                                        <p:tgtEl>
                                          <p:spTgt spid="10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5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86 -0.09236 C 0.03455 -0.12477 0.10677 -0.08125 0.13125 0.00486 C 0.15556 0.09074 0.12292 0.18703 0.05833 0.21967 C -0.00608 0.25208 -0.0783 0.20856 -0.10278 0.12245 C -0.12708 0.03657 -0.09444 -0.05973 -0.02986 -0.09236 Z " pathEditMode="relative" rAng="-1238949" ptsTypes="fffff">
                                      <p:cBhvr>
                                        <p:cTn id="256" dur="20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7000"/>
                            </p:stCondLst>
                            <p:childTnLst>
                              <p:par>
                                <p:cTn id="258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C 0.05347 -0.05833 0.13229 -0.04769 0.17569 0.02338 C 0.21927 0.09468 0.21146 0.19977 0.15798 0.25787 C 0.10503 0.31597 0.02604 0.30532 -0.01771 0.23426 C -0.06129 0.16319 -0.05313 0.0581 2.5E-6 7.40741E-7 Z " pathEditMode="relative" rAng="-2351964" ptsTypes="fffff">
                                      <p:cBhvr>
                                        <p:cTn id="259" dur="20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1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61000"/>
                            </p:stCondLst>
                            <p:childTnLst>
                              <p:par>
                                <p:cTn id="26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L 1.38889E-6 0.64051 " pathEditMode="relative" rAng="0" ptsTypes="AA">
                                      <p:cBhvr>
                                        <p:cTn id="262" dur="10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62000"/>
                            </p:stCondLst>
                            <p:childTnLst>
                              <p:par>
                                <p:cTn id="26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6 L 0.05469 0.60047 " pathEditMode="relative" rAng="0" ptsTypes="AA">
                                      <p:cBhvr>
                                        <p:cTn id="265" dur="10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63000"/>
                            </p:stCondLst>
                            <p:childTnLst>
                              <p:par>
                                <p:cTn id="26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L -0.03976 0.77917 " pathEditMode="relative" rAng="0" ptsTypes="AA">
                                      <p:cBhvr>
                                        <p:cTn id="268" dur="10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3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64000"/>
                            </p:stCondLst>
                            <p:childTnLst>
                              <p:par>
                                <p:cTn id="27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L -0.00034 0.19097 " pathEditMode="relative" rAng="0" ptsTypes="AA">
                                      <p:cBhvr>
                                        <p:cTn id="271" dur="1000" fill="hold"/>
                                        <p:tgtEl>
                                          <p:spTgt spid="10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65000"/>
                            </p:stCondLst>
                            <p:childTnLst>
                              <p:par>
                                <p:cTn id="27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07407E-6 L 0.11788 0.55856 " pathEditMode="relative" rAng="0" ptsTypes="AA">
                                      <p:cBhvr>
                                        <p:cTn id="274" dur="10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2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66000"/>
                            </p:stCondLst>
                            <p:childTnLst>
                              <p:par>
                                <p:cTn id="27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07407E-6 L -0.31528 0.55856 " pathEditMode="relative" rAng="0" ptsTypes="AA">
                                      <p:cBhvr>
                                        <p:cTn id="277" dur="10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2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67000"/>
                            </p:stCondLst>
                            <p:childTnLst>
                              <p:par>
                                <p:cTn id="27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2.59259E-6 L 0.0783 0.22269 " pathEditMode="relative" rAng="0" ptsTypes="AA">
                                      <p:cBhvr>
                                        <p:cTn id="280" dur="10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8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92"/>
                </p:tgtEl>
              </p:cMediaNode>
            </p:audio>
          </p:childTnLst>
        </p:cTn>
      </p:par>
    </p:tnLst>
    <p:bldLst>
      <p:bldP spid="10277" grpId="0" animBg="1"/>
      <p:bldP spid="10276" grpId="0" animBg="1"/>
      <p:bldP spid="10242" grpId="0" animBg="1"/>
      <p:bldP spid="10242" grpId="1" animBg="1"/>
      <p:bldP spid="10242" grpId="2" animBg="1"/>
      <p:bldP spid="10243" grpId="0" animBg="1"/>
      <p:bldP spid="10243" grpId="1" animBg="1"/>
      <p:bldP spid="10243" grpId="2" animBg="1"/>
      <p:bldP spid="10278" grpId="0" animBg="1"/>
      <p:bldP spid="10279" grpId="0" animBg="1"/>
      <p:bldP spid="10280" grpId="0" animBg="1"/>
      <p:bldP spid="10281" grpId="0" animBg="1"/>
      <p:bldP spid="10283" grpId="0" animBg="1"/>
      <p:bldP spid="10283" grpId="1" animBg="1"/>
      <p:bldP spid="1028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298851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4702" y="1354836"/>
            <a:ext cx="3225851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15396" y="1351359"/>
            <a:ext cx="837482" cy="497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14316" y="1364566"/>
            <a:ext cx="831616" cy="4965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Решите задачу: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Коробка для подарка имеет форму куба. На окраску всех ее граней (включая дно и крышку) снаружи потребовалось 100 г «золотой» краски. Сколько краски потребуется для окрашивания слоем такой же толщины второй подарочной коробки, имеющей форму куба, ребро которого в 1,5 раза больше?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Решите задачу: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Бассейн, имеющий форму куба, наполняется водой через трубу за 35 минут. За какое время наполнится водой через ту же трубу бассейн, имеющий форму куба, ребро которого вдвое больше?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Решите уравнения: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3268663" y="1830388"/>
          <a:ext cx="2606675" cy="4064000"/>
        </p:xfrm>
        <a:graphic>
          <a:graphicData uri="http://schemas.openxmlformats.org/presentationml/2006/ole">
            <p:oleObj spid="_x0000_s46082" name="Формула" r:id="rId3" imgW="863280" imgH="1346040" progId="">
              <p:embed/>
            </p:oleObj>
          </a:graphicData>
        </a:graphic>
      </p:graphicFrame>
      <p:sp>
        <p:nvSpPr>
          <p:cNvPr id="5" name="Солнце 4">
            <a:hlinkClick r:id="rId4" action="ppaction://hlinksldjump"/>
          </p:cNvPr>
          <p:cNvSpPr/>
          <p:nvPr/>
        </p:nvSpPr>
        <p:spPr>
          <a:xfrm>
            <a:off x="8388424" y="6165304"/>
            <a:ext cx="504056" cy="476672"/>
          </a:xfrm>
          <a:prstGeom prst="sun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700808"/>
            <a:ext cx="6347048" cy="276490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!!! Урок полезен, все понятно.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!!? Лишь кое-что чуть-чуть неясно.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!?? Еще придется потрудиться.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??? Да, трудно все-таки учиться!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№№ 448, 542, 547, 548.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Решите уравнения: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3268663" y="1916832"/>
          <a:ext cx="3031529" cy="3266356"/>
        </p:xfrm>
        <a:graphic>
          <a:graphicData uri="http://schemas.openxmlformats.org/presentationml/2006/ole">
            <p:oleObj spid="_x0000_s51202" name="Формула" r:id="rId3" imgW="952200" imgH="965160" progId="">
              <p:embed/>
            </p:oleObj>
          </a:graphicData>
        </a:graphic>
      </p:graphicFrame>
      <p:sp>
        <p:nvSpPr>
          <p:cNvPr id="5" name="Солнце 4">
            <a:hlinkClick r:id="rId4" action="ppaction://hlinksldjump"/>
          </p:cNvPr>
          <p:cNvSpPr/>
          <p:nvPr/>
        </p:nvSpPr>
        <p:spPr>
          <a:xfrm>
            <a:off x="8391734" y="6239377"/>
            <a:ext cx="611560" cy="476672"/>
          </a:xfrm>
          <a:prstGeom prst="sun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Устная работа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23928" y="1556792"/>
            <a:ext cx="5220072" cy="4608512"/>
          </a:xfrm>
        </p:spPr>
        <p:txBody>
          <a:bodyPr anchor="ctr"/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Представьте 64 в виде степени с основанием -2; 2; -8.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Куб какого числа равен 64?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Существует ли еще какой-нибудь способ представления 64 в виде степени с натуральным показателем?</a:t>
            </a:r>
          </a:p>
        </p:txBody>
      </p:sp>
      <p:pic>
        <p:nvPicPr>
          <p:cNvPr id="6" name="Содержимое 3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374441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455168" y="161778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21217" y="230113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47864" y="350100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76823" y="503360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4412" y="5200038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68072" y="494849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Устная работа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7667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Представьте в виде степени с основанием С: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2780928"/>
            <a:ext cx="7416824" cy="317009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ru-RU" sz="4000" dirty="0" smtClean="0"/>
              <a:t>1. С</a:t>
            </a:r>
            <a:r>
              <a:rPr lang="ru-RU" sz="4000" baseline="30000" dirty="0" smtClean="0"/>
              <a:t>5</a:t>
            </a:r>
            <a:r>
              <a:rPr lang="ru-RU" sz="4000" dirty="0" smtClean="0"/>
              <a:t>∙С</a:t>
            </a:r>
            <a:r>
              <a:rPr lang="ru-RU" sz="4000" baseline="30000" dirty="0" smtClean="0"/>
              <a:t>3</a:t>
            </a:r>
            <a:endParaRPr lang="ru-RU" sz="4000" dirty="0" smtClean="0"/>
          </a:p>
          <a:p>
            <a:r>
              <a:rPr lang="ru-RU" sz="4000" dirty="0" smtClean="0"/>
              <a:t>2. С</a:t>
            </a:r>
            <a:r>
              <a:rPr lang="ru-RU" sz="4000" baseline="30000" dirty="0" smtClean="0"/>
              <a:t>8</a:t>
            </a:r>
            <a:r>
              <a:rPr lang="ru-RU" sz="4000" dirty="0" smtClean="0"/>
              <a:t>: С</a:t>
            </a:r>
            <a:r>
              <a:rPr lang="ru-RU" sz="4000" baseline="30000" dirty="0" smtClean="0"/>
              <a:t>6</a:t>
            </a:r>
            <a:endParaRPr lang="ru-RU" sz="4000" dirty="0" smtClean="0"/>
          </a:p>
          <a:p>
            <a:r>
              <a:rPr lang="ru-RU" sz="4000" dirty="0" smtClean="0"/>
              <a:t>3. (С</a:t>
            </a:r>
            <a:r>
              <a:rPr lang="ru-RU" sz="4000" baseline="30000" dirty="0" smtClean="0"/>
              <a:t>4</a:t>
            </a:r>
            <a:r>
              <a:rPr lang="ru-RU" sz="4000" dirty="0" smtClean="0"/>
              <a:t>)</a:t>
            </a:r>
            <a:r>
              <a:rPr lang="ru-RU" sz="4000" baseline="30000" dirty="0" smtClean="0"/>
              <a:t>3</a:t>
            </a:r>
            <a:endParaRPr lang="ru-RU" sz="4000" dirty="0" smtClean="0"/>
          </a:p>
          <a:p>
            <a:r>
              <a:rPr lang="ru-RU" sz="4000" dirty="0" smtClean="0"/>
              <a:t>4. С</a:t>
            </a:r>
            <a:r>
              <a:rPr lang="ru-RU" sz="4000" baseline="30000" dirty="0" smtClean="0"/>
              <a:t>5</a:t>
            </a:r>
            <a:r>
              <a:rPr lang="ru-RU" sz="4000" dirty="0" smtClean="0"/>
              <a:t> ∙С</a:t>
            </a:r>
            <a:r>
              <a:rPr lang="ru-RU" sz="4000" baseline="30000" dirty="0" smtClean="0"/>
              <a:t>3</a:t>
            </a:r>
            <a:r>
              <a:rPr lang="ru-RU" sz="4000" dirty="0" smtClean="0"/>
              <a:t> : С</a:t>
            </a:r>
            <a:r>
              <a:rPr lang="ru-RU" sz="4000" baseline="30000" dirty="0" smtClean="0"/>
              <a:t>6</a:t>
            </a:r>
            <a:endParaRPr lang="ru-RU" sz="4000" dirty="0" smtClean="0"/>
          </a:p>
          <a:p>
            <a:r>
              <a:rPr lang="ru-RU" sz="4000" dirty="0" smtClean="0"/>
              <a:t>5. С</a:t>
            </a:r>
            <a:r>
              <a:rPr lang="ru-RU" sz="4000" baseline="30000" dirty="0" smtClean="0"/>
              <a:t>14</a:t>
            </a:r>
            <a:r>
              <a:rPr lang="ru-RU" sz="4000" dirty="0" smtClean="0"/>
              <a:t>∙ С </a:t>
            </a:r>
          </a:p>
          <a:p>
            <a:pPr lvl="1"/>
            <a:r>
              <a:rPr lang="ru-RU" sz="4000" dirty="0" smtClean="0"/>
              <a:t>6. С</a:t>
            </a:r>
            <a:r>
              <a:rPr lang="ru-RU" sz="4000" baseline="30000" dirty="0" smtClean="0"/>
              <a:t>7</a:t>
            </a:r>
            <a:r>
              <a:rPr lang="ru-RU" sz="4000" dirty="0" smtClean="0"/>
              <a:t> : С</a:t>
            </a:r>
            <a:r>
              <a:rPr lang="ru-RU" sz="4000" baseline="30000" dirty="0" smtClean="0"/>
              <a:t>5</a:t>
            </a:r>
            <a:endParaRPr lang="ru-RU" sz="4000" dirty="0" smtClean="0"/>
          </a:p>
          <a:p>
            <a:pPr lvl="1"/>
            <a:r>
              <a:rPr lang="ru-RU" sz="4000" dirty="0" smtClean="0"/>
              <a:t>7. (С</a:t>
            </a:r>
            <a:r>
              <a:rPr lang="ru-RU" sz="4000" baseline="30000" dirty="0" smtClean="0"/>
              <a:t>4</a:t>
            </a:r>
            <a:r>
              <a:rPr lang="ru-RU" sz="4000" dirty="0" smtClean="0"/>
              <a:t>)</a:t>
            </a:r>
            <a:r>
              <a:rPr lang="ru-RU" sz="4000" baseline="30000" dirty="0" smtClean="0"/>
              <a:t>3</a:t>
            </a:r>
            <a:r>
              <a:rPr lang="ru-RU" sz="4000" dirty="0" smtClean="0"/>
              <a:t> ∙С</a:t>
            </a:r>
          </a:p>
          <a:p>
            <a:pPr lvl="1"/>
            <a:r>
              <a:rPr lang="ru-RU" sz="4000" dirty="0" smtClean="0"/>
              <a:t>8. С</a:t>
            </a:r>
            <a:r>
              <a:rPr lang="ru-RU" sz="4000" baseline="30000" dirty="0" smtClean="0"/>
              <a:t>4</a:t>
            </a:r>
            <a:r>
              <a:rPr lang="ru-RU" sz="4000" dirty="0" smtClean="0"/>
              <a:t>∙ С</a:t>
            </a:r>
            <a:r>
              <a:rPr lang="ru-RU" sz="4000" baseline="30000" dirty="0" smtClean="0"/>
              <a:t>5</a:t>
            </a:r>
            <a:r>
              <a:rPr lang="ru-RU" sz="4000" dirty="0" smtClean="0"/>
              <a:t>∙ С</a:t>
            </a:r>
            <a:r>
              <a:rPr lang="ru-RU" sz="4000" baseline="30000" dirty="0" smtClean="0"/>
              <a:t>0</a:t>
            </a:r>
            <a:endParaRPr lang="ru-RU" sz="4000" dirty="0" smtClean="0"/>
          </a:p>
          <a:p>
            <a:pPr lvl="1"/>
            <a:r>
              <a:rPr lang="ru-RU" sz="4000" dirty="0" smtClean="0"/>
              <a:t>9. С</a:t>
            </a:r>
            <a:r>
              <a:rPr lang="ru-RU" sz="4000" baseline="30000" dirty="0" smtClean="0"/>
              <a:t>16</a:t>
            </a:r>
            <a:r>
              <a:rPr lang="ru-RU" sz="4000" dirty="0" smtClean="0"/>
              <a:t> : С</a:t>
            </a:r>
            <a:r>
              <a:rPr lang="ru-RU" sz="4000" baseline="30000" dirty="0" smtClean="0"/>
              <a:t>8</a:t>
            </a:r>
            <a:endParaRPr lang="ru-RU" sz="4000" dirty="0" smtClean="0"/>
          </a:p>
          <a:p>
            <a:pPr lvl="1"/>
            <a:r>
              <a:rPr lang="ru-RU" sz="4000" dirty="0" smtClean="0"/>
              <a:t>10. (С</a:t>
            </a:r>
            <a:r>
              <a:rPr lang="ru-RU" sz="4000" baseline="30000" dirty="0" smtClean="0"/>
              <a:t>3</a:t>
            </a:r>
            <a:r>
              <a:rPr lang="ru-RU" sz="4000" dirty="0" smtClean="0"/>
              <a:t>)</a:t>
            </a:r>
            <a:r>
              <a:rPr lang="ru-RU" sz="4000" baseline="30000" dirty="0" smtClean="0"/>
              <a:t>5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Устная работа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86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Сравните значение выражения с нулем: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79712" y="2348880"/>
            <a:ext cx="5328592" cy="317009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ru-RU" sz="4000" dirty="0" smtClean="0"/>
              <a:t>(- 5)</a:t>
            </a:r>
            <a:r>
              <a:rPr lang="ru-RU" sz="4000" baseline="30000" dirty="0" smtClean="0"/>
              <a:t>7</a:t>
            </a:r>
            <a:r>
              <a:rPr lang="ru-RU" sz="4000" dirty="0" smtClean="0"/>
              <a:t> </a:t>
            </a:r>
          </a:p>
          <a:p>
            <a:r>
              <a:rPr lang="ru-RU" sz="4000" dirty="0" smtClean="0"/>
              <a:t>(-6)</a:t>
            </a:r>
            <a:r>
              <a:rPr lang="ru-RU" sz="4000" baseline="30000" dirty="0" smtClean="0"/>
              <a:t>18</a:t>
            </a:r>
            <a:endParaRPr lang="ru-RU" sz="4000" dirty="0" smtClean="0"/>
          </a:p>
          <a:p>
            <a:r>
              <a:rPr lang="ru-RU" sz="4000" dirty="0" smtClean="0"/>
              <a:t>(- 5)</a:t>
            </a:r>
            <a:r>
              <a:rPr lang="ru-RU" sz="4000" baseline="30000" dirty="0" smtClean="0"/>
              <a:t>18</a:t>
            </a:r>
            <a:r>
              <a:rPr lang="ru-RU" sz="4000" dirty="0" smtClean="0"/>
              <a:t>∙ (- 5)</a:t>
            </a:r>
            <a:r>
              <a:rPr lang="ru-RU" sz="4000" baseline="30000" dirty="0" smtClean="0"/>
              <a:t>6</a:t>
            </a:r>
            <a:endParaRPr lang="ru-RU" sz="4000" dirty="0" smtClean="0"/>
          </a:p>
          <a:p>
            <a:r>
              <a:rPr lang="ru-RU" sz="4000" dirty="0" smtClean="0"/>
              <a:t>-(- 4)</a:t>
            </a:r>
            <a:r>
              <a:rPr lang="ru-RU" sz="4000" baseline="30000" dirty="0" smtClean="0"/>
              <a:t>8</a:t>
            </a:r>
            <a:r>
              <a:rPr lang="en-US" sz="4000" baseline="30000" dirty="0" smtClean="0"/>
              <a:t>  </a:t>
            </a:r>
          </a:p>
          <a:p>
            <a:r>
              <a:rPr lang="ru-RU" sz="4000" dirty="0" smtClean="0"/>
              <a:t>(- 4)</a:t>
            </a:r>
            <a:r>
              <a:rPr lang="ru-RU" sz="4000" baseline="30000" dirty="0" smtClean="0"/>
              <a:t>11</a:t>
            </a:r>
            <a:r>
              <a:rPr lang="ru-RU" sz="4000" dirty="0" smtClean="0"/>
              <a:t>∙ (-4)</a:t>
            </a:r>
            <a:r>
              <a:rPr lang="ru-RU" sz="4000" baseline="30000" dirty="0" smtClean="0"/>
              <a:t>8</a:t>
            </a:r>
            <a:r>
              <a:rPr lang="ru-RU" sz="4000" dirty="0" smtClean="0"/>
              <a:t> </a:t>
            </a:r>
          </a:p>
          <a:p>
            <a:endParaRPr lang="en-US" sz="4000" baseline="30000" dirty="0" smtClean="0"/>
          </a:p>
          <a:p>
            <a:endParaRPr lang="ru-RU" sz="4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275856" y="2924944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4008" y="3573016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1840" y="2348880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3848" y="4221088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7984" y="4797152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 Дана таблица. В левом столбце заполнить пропущенные места, в правом – выполнить задания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060574"/>
          <a:ext cx="8507288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3644"/>
                <a:gridCol w="4253644"/>
              </a:tblGrid>
              <a:tr h="3456658"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Степенью числа </a:t>
                      </a:r>
                      <a:r>
                        <a:rPr lang="ru-RU" sz="2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 натуральным показателем </a:t>
                      </a:r>
                      <a:r>
                        <a:rPr lang="en-US" sz="2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называется __________ </a:t>
                      </a:r>
                      <a:r>
                        <a:rPr lang="en-US" sz="2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________, каждый из которых равен </a:t>
                      </a:r>
                      <a:r>
                        <a:rPr lang="ru-RU" sz="2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Степень числа </a:t>
                      </a:r>
                      <a:r>
                        <a:rPr lang="ru-RU" sz="2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 показателем, </a:t>
                      </a:r>
                      <a:b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равным 1 ________________</a:t>
                      </a:r>
                      <a:r>
                        <a:rPr lang="en-US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Представьте в виде степени </a:t>
                      </a:r>
                      <a:br>
                        <a:rPr lang="ru-RU" sz="2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произведение:</a:t>
                      </a:r>
                    </a:p>
                    <a:p>
                      <a:r>
                        <a:rPr lang="ru-RU" sz="2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а) (–8) · (–8) · (–8) · (–8) · (–8);</a:t>
                      </a:r>
                    </a:p>
                    <a:p>
                      <a:r>
                        <a:rPr lang="ru-RU" sz="2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б) (</a:t>
                      </a:r>
                      <a:r>
                        <a:rPr lang="ru-RU" sz="2200" b="0" i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2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</a:t>
                      </a:r>
                      <a:r>
                        <a:rPr lang="ru-RU" sz="22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</a:t>
                      </a:r>
                      <a:r>
                        <a:rPr lang="ru-RU" sz="2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 · (</a:t>
                      </a:r>
                      <a:r>
                        <a:rPr lang="ru-RU" sz="2200" b="0" i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2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</a:t>
                      </a:r>
                      <a:r>
                        <a:rPr lang="ru-RU" sz="2200" b="0" i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</a:t>
                      </a:r>
                      <a:r>
                        <a:rPr lang="ru-RU" sz="2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 · (</a:t>
                      </a:r>
                      <a:r>
                        <a:rPr lang="ru-RU" sz="2200" b="0" i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2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</a:t>
                      </a:r>
                      <a:r>
                        <a:rPr lang="ru-RU" sz="2200" b="0" i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</a:t>
                      </a:r>
                      <a:r>
                        <a:rPr lang="ru-RU" sz="2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 · (</a:t>
                      </a:r>
                      <a:r>
                        <a:rPr lang="ru-RU" sz="2200" b="0" i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2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</a:t>
                      </a:r>
                      <a:r>
                        <a:rPr lang="ru-RU" sz="2200" b="0" i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</a:t>
                      </a:r>
                      <a:r>
                        <a:rPr lang="ru-RU" sz="2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).</a:t>
                      </a:r>
                      <a:endParaRPr lang="en-US" sz="22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2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Возведите в степень: </a:t>
                      </a:r>
                      <a:endParaRPr lang="en-US" sz="22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en-US" sz="22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2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2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Назовите основание и показатель записанных степеней</a:t>
                      </a:r>
                      <a:r>
                        <a:rPr lang="en-US" sz="2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2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7612063" y="3740150"/>
          <a:ext cx="377825" cy="476250"/>
        </p:xfrm>
        <a:graphic>
          <a:graphicData uri="http://schemas.openxmlformats.org/presentationml/2006/ole">
            <p:oleObj spid="_x0000_s19458" name="Формула" r:id="rId3" imgW="291960" imgH="368280" progId="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7981950" y="3775075"/>
          <a:ext cx="969963" cy="392113"/>
        </p:xfrm>
        <a:graphic>
          <a:graphicData uri="http://schemas.openxmlformats.org/presentationml/2006/ole">
            <p:oleObj spid="_x0000_s19459" name="Формула" r:id="rId4" imgW="723600" imgH="291960" progId="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851400" y="4076700"/>
          <a:ext cx="736600" cy="896938"/>
        </p:xfrm>
        <a:graphic>
          <a:graphicData uri="http://schemas.openxmlformats.org/presentationml/2006/ole">
            <p:oleObj spid="_x0000_s19460" name="Формула" r:id="rId5" imgW="583920" imgH="7110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Дана таблица. В левом столбце заполнить пропущенные места, в правом – выполнить задания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916832"/>
          <a:ext cx="8229600" cy="302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4485184"/>
              </a:tblGrid>
              <a:tr h="3024336"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 умножении степеней с одинаковыми основаниями ____________ складывают,</a:t>
                      </a:r>
                      <a:endParaRPr lang="en-US" sz="2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 ________ оставляют прежним</a:t>
                      </a:r>
                      <a:r>
                        <a:rPr lang="en-US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Выполните действия:</a:t>
                      </a:r>
                      <a:endParaRPr lang="en-US" sz="2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0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355976" y="2420888"/>
          <a:ext cx="1045823" cy="650106"/>
        </p:xfrm>
        <a:graphic>
          <a:graphicData uri="http://schemas.openxmlformats.org/presentationml/2006/ole">
            <p:oleObj spid="_x0000_s20482" name="Формула" r:id="rId3" imgW="469800" imgH="291960" progId="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283968" y="3140968"/>
          <a:ext cx="1281100" cy="512440"/>
        </p:xfrm>
        <a:graphic>
          <a:graphicData uri="http://schemas.openxmlformats.org/presentationml/2006/ole">
            <p:oleObj spid="_x0000_s20483" name="Формула" r:id="rId4" imgW="761760" imgH="304560" progId="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427983" y="3861048"/>
          <a:ext cx="888099" cy="576064"/>
        </p:xfrm>
        <a:graphic>
          <a:graphicData uri="http://schemas.openxmlformats.org/presentationml/2006/ole">
            <p:oleObj spid="_x0000_s20484" name="Формула" r:id="rId5" imgW="469800" imgH="3045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Дана таблица. В левом столбце заполнить пропущенные места, в правом – выполнить задания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916832"/>
          <a:ext cx="8229600" cy="302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4485184"/>
              </a:tblGrid>
              <a:tr h="3024336"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 делении степеней с одинаковыми основаниями _____________ оставляют </a:t>
                      </a:r>
                      <a:b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прежним, а из __________ делимого ______________  делителя.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Выполните действия:</a:t>
                      </a:r>
                      <a:endParaRPr lang="en-US" sz="2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0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384675" y="2420938"/>
          <a:ext cx="1206456" cy="792038"/>
        </p:xfrm>
        <a:graphic>
          <a:graphicData uri="http://schemas.openxmlformats.org/presentationml/2006/ole">
            <p:oleObj spid="_x0000_s38914" name="Формула" r:id="rId3" imgW="444240" imgH="291960" progId="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7020272" y="2420888"/>
          <a:ext cx="1191486" cy="648072"/>
        </p:xfrm>
        <a:graphic>
          <a:graphicData uri="http://schemas.openxmlformats.org/presentationml/2006/ole">
            <p:oleObj spid="_x0000_s38915" name="Формула" r:id="rId4" imgW="558720" imgH="304560" progId="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6948264" y="3284984"/>
          <a:ext cx="1081087" cy="576263"/>
        </p:xfrm>
        <a:graphic>
          <a:graphicData uri="http://schemas.openxmlformats.org/presentationml/2006/ole">
            <p:oleObj spid="_x0000_s38916" name="Формула" r:id="rId5" imgW="571320" imgH="304560" progId="">
              <p:embed/>
            </p:oleObj>
          </a:graphicData>
        </a:graphic>
      </p:graphicFrame>
      <p:graphicFrame>
        <p:nvGraphicFramePr>
          <p:cNvPr id="38918" name="Object 3"/>
          <p:cNvGraphicFramePr>
            <a:graphicFrameLocks noChangeAspect="1"/>
          </p:cNvGraphicFramePr>
          <p:nvPr/>
        </p:nvGraphicFramePr>
        <p:xfrm>
          <a:off x="4324349" y="3284538"/>
          <a:ext cx="1131535" cy="576510"/>
        </p:xfrm>
        <a:graphic>
          <a:graphicData uri="http://schemas.openxmlformats.org/presentationml/2006/ole">
            <p:oleObj spid="_x0000_s38918" name="Формула" r:id="rId6" imgW="596880" imgH="3045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Дана таблица. В левом столбце заполнить пропущенные места, в правом – выполнить задания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916832"/>
          <a:ext cx="8229600" cy="302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4485184"/>
              </a:tblGrid>
              <a:tr h="3024336"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 возведении степени в степень _______________ оставляют прежним, </a:t>
                      </a:r>
                      <a:b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 _________ перемножают.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Выполните действия:</a:t>
                      </a:r>
                      <a:endParaRPr lang="en-US" sz="2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0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503738" y="2454275"/>
          <a:ext cx="966787" cy="723900"/>
        </p:xfrm>
        <a:graphic>
          <a:graphicData uri="http://schemas.openxmlformats.org/presentationml/2006/ole">
            <p:oleObj spid="_x0000_s39938" name="Формула" r:id="rId3" imgW="355320" imgH="266400" progId="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6804248" y="2492896"/>
          <a:ext cx="899869" cy="752351"/>
        </p:xfrm>
        <a:graphic>
          <a:graphicData uri="http://schemas.openxmlformats.org/presentationml/2006/ole">
            <p:oleObj spid="_x0000_s39939" name="Формула" r:id="rId4" imgW="317160" imgH="266400" progId="">
              <p:embed/>
            </p:oleObj>
          </a:graphicData>
        </a:graphic>
      </p:graphicFrame>
      <p:graphicFrame>
        <p:nvGraphicFramePr>
          <p:cNvPr id="38918" name="Object 3"/>
          <p:cNvGraphicFramePr>
            <a:graphicFrameLocks noChangeAspect="1"/>
          </p:cNvGraphicFramePr>
          <p:nvPr/>
        </p:nvGraphicFramePr>
        <p:xfrm>
          <a:off x="4644008" y="3573016"/>
          <a:ext cx="817115" cy="685601"/>
        </p:xfrm>
        <a:graphic>
          <a:graphicData uri="http://schemas.openxmlformats.org/presentationml/2006/ole">
            <p:oleObj spid="_x0000_s39941" name="Формула" r:id="rId5" imgW="317160" imgH="2664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Дана таблица. В левом столбце заполнить пропущенные места, в правом – выполнить задания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916832"/>
          <a:ext cx="8229600" cy="302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4485184"/>
              </a:tblGrid>
              <a:tr h="3024336"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 возведении в степень произведения возводят в эту степень ___________ и результаты перемножают.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3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Выполните возведение в степень:</a:t>
                      </a:r>
                      <a:endParaRPr lang="en-US" sz="23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0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499992" y="2564904"/>
          <a:ext cx="1865313" cy="723900"/>
        </p:xfrm>
        <a:graphic>
          <a:graphicData uri="http://schemas.openxmlformats.org/presentationml/2006/ole">
            <p:oleObj spid="_x0000_s40962" name="Формула" r:id="rId3" imgW="685800" imgH="266400" progId="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427984" y="3429000"/>
          <a:ext cx="1871662" cy="1325563"/>
        </p:xfrm>
        <a:graphic>
          <a:graphicData uri="http://schemas.openxmlformats.org/presentationml/2006/ole">
            <p:oleObj spid="_x0000_s40963" name="Формула" r:id="rId4" imgW="660240" imgH="4698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467</Words>
  <Application>Microsoft Office PowerPoint</Application>
  <PresentationFormat>Экран (4:3)</PresentationFormat>
  <Paragraphs>76</Paragraphs>
  <Slides>19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Формула</vt:lpstr>
      <vt:lpstr>РЕШЕНИЕ ЗАДАЧ ПО ТЕМЕ «ВОЗВЕДЕНИЕ В СТЕПЕНЬ ПРОИЗВЕДЕНИЯ И СТЕПЕНИ»</vt:lpstr>
      <vt:lpstr>Устная работа</vt:lpstr>
      <vt:lpstr>Устная работа</vt:lpstr>
      <vt:lpstr>Устная работа</vt:lpstr>
      <vt:lpstr>1. Дана таблица. В левом столбце заполнить пропущенные места, в правом – выполнить задания</vt:lpstr>
      <vt:lpstr>1. Дана таблица. В левом столбце заполнить пропущенные места, в правом – выполнить задания.</vt:lpstr>
      <vt:lpstr>1. Дана таблица. В левом столбце заполнить пропущенные места, в правом – выполнить задания.</vt:lpstr>
      <vt:lpstr>1. Дана таблица. В левом столбце заполнить пропущенные места, в правом – выполнить задания.</vt:lpstr>
      <vt:lpstr>1. Дана таблица. В левом столбце заполнить пропущенные места, в правом – выполнить задания.</vt:lpstr>
      <vt:lpstr>2. Вычислите, представьте в виде степени:</vt:lpstr>
      <vt:lpstr> Наклоните корпус влево, если значение выражения меньше нуля; вправо, если значение выражения больше нуля: </vt:lpstr>
      <vt:lpstr>Слайд 12</vt:lpstr>
      <vt:lpstr>Самостоятельная работа</vt:lpstr>
      <vt:lpstr>Решите задачу:</vt:lpstr>
      <vt:lpstr>Решите задачу:</vt:lpstr>
      <vt:lpstr>Решите уравнения:</vt:lpstr>
      <vt:lpstr>РЕФЛЕКСИЯ</vt:lpstr>
      <vt:lpstr>Домашнее задание:</vt:lpstr>
      <vt:lpstr>Решите уравнения: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79207</cp:lastModifiedBy>
  <cp:revision>35</cp:revision>
  <dcterms:created xsi:type="dcterms:W3CDTF">2010-01-21T18:50:33Z</dcterms:created>
  <dcterms:modified xsi:type="dcterms:W3CDTF">2024-11-25T07:23:42Z</dcterms:modified>
</cp:coreProperties>
</file>