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5" r:id="rId3"/>
    <p:sldId id="277" r:id="rId4"/>
    <p:sldId id="278" r:id="rId5"/>
    <p:sldId id="279" r:id="rId6"/>
    <p:sldId id="280" r:id="rId7"/>
    <p:sldId id="281" r:id="rId8"/>
    <p:sldId id="282" r:id="rId9"/>
    <p:sldId id="275" r:id="rId10"/>
    <p:sldId id="258" r:id="rId11"/>
    <p:sldId id="259" r:id="rId12"/>
    <p:sldId id="261" r:id="rId13"/>
    <p:sldId id="264" r:id="rId14"/>
    <p:sldId id="265" r:id="rId15"/>
    <p:sldId id="283" r:id="rId16"/>
    <p:sldId id="266" r:id="rId17"/>
    <p:sldId id="284" r:id="rId18"/>
    <p:sldId id="285" r:id="rId19"/>
    <p:sldId id="286" r:id="rId20"/>
    <p:sldId id="287" r:id="rId21"/>
    <p:sldId id="267" r:id="rId22"/>
    <p:sldId id="268" r:id="rId23"/>
    <p:sldId id="291" r:id="rId24"/>
    <p:sldId id="288" r:id="rId25"/>
    <p:sldId id="269" r:id="rId26"/>
    <p:sldId id="290" r:id="rId27"/>
    <p:sldId id="289" r:id="rId28"/>
    <p:sldId id="270" r:id="rId29"/>
    <p:sldId id="262" r:id="rId30"/>
    <p:sldId id="263" r:id="rId31"/>
    <p:sldId id="272" r:id="rId32"/>
    <p:sldId id="273" r:id="rId33"/>
    <p:sldId id="292" r:id="rId34"/>
    <p:sldId id="271" r:id="rId35"/>
    <p:sldId id="293" r:id="rId36"/>
    <p:sldId id="297" r:id="rId37"/>
    <p:sldId id="27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9642B9-9B5F-4129-99F8-CB00070CEE22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EE471B-6BAB-49EF-A371-5AF1D71E2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urok.1sept.ru/articles/678636" TargetMode="External"/><Relationship Id="rId2" Type="http://schemas.openxmlformats.org/officeDocument/2006/relationships/hyperlink" Target="https://edu-advances.ru/ru/article/view?id=3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253365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197FEF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ИНТЕЛЛЕКТУАЛЬНОЕ РАЗВИТИЕ МЛАДШИХ ШКОЛЬНИКОВ НА УРОКАХ РУССКОГО ЯЗЫКА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214950"/>
            <a:ext cx="7772400" cy="1071569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Кутузовская Е.М.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начальных классов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i="1" dirty="0" smtClean="0">
                <a:solidFill>
                  <a:srgbClr val="00B0F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Первое направление </a:t>
            </a:r>
            <a:r>
              <a:rPr lang="ru-RU" sz="2800" b="1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–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это работа с категориями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лингвистической теории и словарными словами как с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понятиями. Элемент новизны обеспечивается в данном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случае тем, что школьники овладевают содержанием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соответствующих категорий и слов более глубоко и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осмысленно, чем при традиционном подходе, за счет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того, что они практически самостоятельно (хотя и под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общим руководством учителя) проходят путь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формирования того или иного понятия, включая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формулирование его определения.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b="1" i="1" dirty="0" smtClean="0">
                <a:solidFill>
                  <a:srgbClr val="00B0F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Второе направление </a:t>
            </a:r>
            <a:r>
              <a:rPr lang="ru-RU" sz="2800" b="1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–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введение нового типа </a:t>
            </a:r>
            <a:r>
              <a:rPr lang="ru-RU" sz="2800" dirty="0" err="1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лексико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-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орфографических упражнений, которые по своему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содержанию и функциональному назначению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выступают как комплексные интеллектуально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лингвистические. Для них характерны специфический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подбор и необычная компоновка языкового материала и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нетрадиционная постановка заданий, что обеспечивает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разностороннее воздействие на интеллект учащихся</a:t>
            </a: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через интенсивную речемыслительную деятельность.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Направления работы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8258204" cy="5500726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период обучения грамоте на мобилизующем этапе использую такие упражнения, которые совершенствуют речевые способности, наглядно-действенное мышление и одновременно развивают внимание, память, наблюдательность учащихся. Они рассчитаны на 2 – 3 минуты ежедневного применения. На первых уроках детям предлагаю упражнения с игрушками и предметными картинками: «В каком порядке стояли предметы первоначально?», «Какого предмета не стало?», «Какие предметы поменялись местами?», «Какой предмет появился?». Постепенно увеличивают количество предметов (до 9 – 10) и число их перестановок (до 5 – 6)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Далее детям предлагаю работа с буквами, позднее словами, предложениями, текстом. В процессе ежедневного выполнения такого типа упражнений школьники практически овладевают умением правильно составлять предложения, связно, логично излагать свои мысли, строить рассуждения.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МОБИЛИЗУЮЩИЙ ЭТАП</a:t>
            </a:r>
            <a:r>
              <a:rPr lang="ru-RU" sz="4000" b="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/>
            </a:r>
            <a:br>
              <a:rPr lang="ru-RU" sz="4000" b="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Повтори верхний ряд </a:t>
            </a:r>
            <a:r>
              <a:rPr lang="ru-RU" sz="28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(карточки на доске)</a:t>
            </a:r>
          </a:p>
          <a:p>
            <a:pPr lvl="0"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 первую подгруппу входят </a:t>
            </a:r>
            <a:r>
              <a:rPr lang="ru-RU" sz="2800" b="1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 с одной перестановкой,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например: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(Буква И в нижнем ряду переносится в последний, свободный квадрат, приводя нижний ряд в соответствие с верхним).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Вторую подгруппу составляют </a:t>
            </a:r>
            <a:r>
              <a:rPr lang="ru-RU" sz="2800" b="1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 с двумя - тремя перестановками,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например: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 ПО РАЗВИТИЮ НАГЛЯДНО-ДЕЙСТВЕННОГО МЫШЛЕНИЯ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Google Shape;201;p26" descr="http://lib.rus.ec/i/38/278338/autogen_ebook_id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15074" y="3429000"/>
            <a:ext cx="2071702" cy="928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02;p26" descr="http://lib.rus.ec/i/38/278338/autogen_ebook_id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6512" y="5429264"/>
            <a:ext cx="2214578" cy="9286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2800" dirty="0" smtClean="0">
                <a:solidFill>
                  <a:srgbClr val="C2240A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Подготовительный этап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lvl="0" indent="-514350"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1.определение и формулирование учащимися темы</a:t>
            </a:r>
          </a:p>
          <a:p>
            <a:pPr marL="624078" lvl="0" indent="-514350"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минутки чистописания; </a:t>
            </a:r>
          </a:p>
          <a:p>
            <a:pPr marL="624078" lvl="0" indent="-514350"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2.составление детьми плана предстоящих действий по</a:t>
            </a:r>
          </a:p>
          <a:p>
            <a:pPr marL="624078" lvl="0" indent="-514350"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написанию буквы и ее элементов.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>
                <a:srgbClr val="C2240A"/>
              </a:buClr>
              <a:buSzPts val="2000"/>
              <a:buNone/>
            </a:pPr>
            <a:r>
              <a:rPr lang="ru-RU" sz="2800" dirty="0" smtClean="0">
                <a:solidFill>
                  <a:srgbClr val="C2240A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Исполнительный этап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Записывают цепочки букв, либо ориентируясь на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 учителя, либо (в варианте полной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самостоятельности) на ими самими составленную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закономерность. Но предварительно учитель обращает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внимание детей на специфику написания буквы (букв),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ее (их) наиболее сложных элементов и соединений</a:t>
            </a:r>
            <a:r>
              <a:rPr lang="ru-RU" sz="2800" dirty="0" smtClean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МИНУТКА ЧИСТОПИСАНИЯ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Задание: «Внимательно рассмотрите данное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изображение. Скажите, какую букву мы будем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сегодня писать на минутке чистописания. Она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встречается здесь чаще, чем другие. Какая это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буква и сколько раз она изображена?»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Упражнения, направленные преимущественно на развитие речи и внимания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Google Shape;234;p30" descr="http://lib.rus.ec/i/38/278338/autogen_ebook_id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1538" y="4143380"/>
            <a:ext cx="1571625" cy="17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 flipH="1">
            <a:off x="3214678" y="4500570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440"/>
              </a:spcBef>
              <a:buClr>
                <a:schemeClr val="accent1"/>
              </a:buClr>
              <a:buSzPts val="1540"/>
            </a:pPr>
            <a:r>
              <a:rPr lang="ru-RU" sz="2400" b="0" i="0" u="none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Ответ: «Сегодня мы будем писать букву Р. Она изображена чаще других, а точнее – пять раз».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214546" y="1714488"/>
          <a:ext cx="4572035" cy="44993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7"/>
                <a:gridCol w="914407"/>
                <a:gridCol w="914407"/>
                <a:gridCol w="914407"/>
                <a:gridCol w="914407"/>
              </a:tblGrid>
              <a:tr h="812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5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endParaRPr lang="ru-RU" sz="5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 err="1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  <a:tr h="638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 rowSpan="4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  <a:tr h="638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  <a:tr h="638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  <a:tr h="849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 err="1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  <a:tr h="915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э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50"/>
                        </a:spcAft>
                      </a:pPr>
                      <a:r>
                        <a:rPr lang="ru-RU" sz="3200" dirty="0" err="1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05" marR="40005" marT="40005" marB="40005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Задание: «Внимательно посмотрите на</a:t>
            </a:r>
          </a:p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данный ряд букв: </a:t>
            </a:r>
            <a:r>
              <a:rPr lang="ru-RU" sz="28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 </a:t>
            </a:r>
            <a:r>
              <a:rPr lang="ru-RU" sz="2800" b="1" i="1" dirty="0" err="1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</a:t>
            </a:r>
            <a:r>
              <a:rPr lang="ru-RU" sz="28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к о </a:t>
            </a:r>
            <a:r>
              <a:rPr lang="ru-RU" sz="2800" b="1" i="1" dirty="0" err="1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</a:t>
            </a:r>
            <a:r>
              <a:rPr lang="ru-RU" sz="28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. </a:t>
            </a: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Скажите,</a:t>
            </a:r>
          </a:p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какую букву мы будем сегодня писать на</a:t>
            </a:r>
          </a:p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минутке чистописания. В этом ряду она</a:t>
            </a:r>
          </a:p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лишняя. Объясните, почему». </a:t>
            </a:r>
            <a:endParaRPr lang="ru-RU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80"/>
              </a:spcBef>
              <a:buSzPts val="1680"/>
              <a:buFont typeface="Noto Sans Symbols"/>
              <a:buChar char="✕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Возможный ответ: «Сегодня мы будем писать букву 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о.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 данном ряду эта буква лишняя, потому что она обозначает гласный звук, а остальные – согласные».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236220">
              <a:spcBef>
                <a:spcPts val="480"/>
              </a:spcBef>
              <a:buSzPts val="1680"/>
              <a:buNone/>
            </a:pPr>
            <a:endParaRPr lang="ru-RU" sz="2800" dirty="0" smtClean="0">
              <a:solidFill>
                <a:srgbClr val="FF0000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Упражнения, направленные в первую очередь на развитие аналитико-синтетического мышления и речевых способностей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347705"/>
            <a:ext cx="8229600" cy="49292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Задание: Определите порядок написания букв в данном ряду: об, </a:t>
            </a:r>
            <a:r>
              <a:rPr lang="ru-RU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од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ответа учащихся: «Строчная о чередуется с согласными буквами по порядку их расположения в алфавите».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исполнительной фазе дети записывают в тетради на первой строчке букву минутки чистописания и на второй строчке начатый ряд букв, самостоятельно продолжая его до конца строки и ориентируясь на алфавит.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образом, учащиеся не только совершенствуют свой графический навык, но развивают мышление, внимание, сообразительность, наблюдательность, речевые и аналитико-синтетические способности.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58204" cy="78581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этап минутки чистописания         1 класс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минутках чистописания наряду с совершенствованием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графического навыка осуществляется совмещение нахождения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буквы (букв), предназначенной для написания, с неполным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фонетическим разбором.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слайде записаны слова: день, стол, кино, речь. Детям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предлагается выполнить задание: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«Прочитайте слова.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Определите букву, которую мы будем сегодня писать во время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минутки чистописания. Она обозначает парный глухой мягкий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согласный звук. Какая это буква? В каком слове находится?»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Учащиеся дают полный аргументированный ответ на вопросы,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одновременно характеризуя предстоящие учебные действия: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«Сегодня мы будем писать букву к. Она находиться в слове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кино, где обозначает парный глухой мягкий согласный звук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[к’]».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2-3 класс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4292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сложный вариант предполагает совмещение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поиска буквы с неполным фонетическим разбором 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одновременным введением дополнительных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поисковых объектов, связанных с изученными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темами русского языка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слайде записаны слова: высокий, голосовать,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липа. Формулируется задание: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«Определите букву,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которую мы будем писать на минутке чистописания. 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Она находится в корне глагола и обозначает парный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звонкий твёрдый согласный звук. Какая это буква? В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каком слове она находится?»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 ответа: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«Сегодня мы будем писать букву г. В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корне голос- глагола голосовать она обозначает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парный твёрдый звонкий согласный звук [г].»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3-4 класс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onten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481138"/>
            <a:ext cx="3714776" cy="48768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Галины Александровны Бакулиной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28641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четвёртом году обучения, выполняя задания, дети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вначале выявляют механизм определения буквы, а затем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осуществляют её поиск, в дальнейшем формулируют тему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минутки чистописания.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Ориентируем детей на запись на доске: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твёрдый - мягкий    старый (человек) - ?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большой - ?              война - ?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Даем установку</a:t>
            </a:r>
            <a:r>
              <a:rPr lang="ru-RU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«Если вы правильно сформулируете и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выполните задание к данной записи, то узнаете, какую</a:t>
            </a:r>
          </a:p>
          <a:p>
            <a:pPr>
              <a:buNone/>
            </a:pP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букву мы будем писать на минутке чистописания».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 ответа учащихся: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 словам левого столбика надо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подобрать слова, противоположные по смыслу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(антонимы), начинающиеся на букву м. Значит, сегодня мы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будем писать букву м».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ts val="0"/>
              </a:spcBef>
              <a:buSzPts val="1680"/>
              <a:buNone/>
            </a:pP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1) представление </a:t>
            </a:r>
            <a:r>
              <a:rPr lang="ru-RU" sz="2800" i="1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учащимися </a:t>
            </a: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нового словарного слова; </a:t>
            </a:r>
            <a:endParaRPr lang="ru-RU" dirty="0" smtClean="0"/>
          </a:p>
          <a:p>
            <a:pPr marL="342900" lvl="0" indent="-342900">
              <a:spcBef>
                <a:spcPts val="480"/>
              </a:spcBef>
              <a:buSzPts val="1680"/>
              <a:buNone/>
            </a:pP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2) выявление его лексического значения; </a:t>
            </a:r>
            <a:endParaRPr lang="ru-RU" dirty="0" smtClean="0"/>
          </a:p>
          <a:p>
            <a:pPr marL="342900" lvl="0" indent="-342900">
              <a:spcBef>
                <a:spcPts val="480"/>
              </a:spcBef>
              <a:buSzPts val="1680"/>
              <a:buNone/>
            </a:pP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3) этимологическая справка (где это возможно); </a:t>
            </a:r>
            <a:endParaRPr lang="ru-RU" dirty="0" smtClean="0"/>
          </a:p>
          <a:p>
            <a:pPr marL="342900" lvl="0" indent="-342900">
              <a:spcBef>
                <a:spcPts val="480"/>
              </a:spcBef>
              <a:buSzPts val="1680"/>
              <a:buNone/>
            </a:pP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4) освоение написания слова; </a:t>
            </a:r>
            <a:endParaRPr lang="ru-RU" dirty="0" smtClean="0"/>
          </a:p>
          <a:p>
            <a:pPr marL="342900" lvl="0" indent="-342900">
              <a:spcBef>
                <a:spcPts val="480"/>
              </a:spcBef>
              <a:buSzPts val="1680"/>
              <a:buNone/>
            </a:pPr>
            <a:r>
              <a:rPr lang="ru-RU" sz="2800" dirty="0" smtClean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5) введение нового словарного слова в активный словарь детей. </a:t>
            </a:r>
            <a:endParaRPr lang="ru-RU" dirty="0" smtClean="0"/>
          </a:p>
          <a:p>
            <a:pPr marL="342900" lvl="0" indent="-236220">
              <a:spcBef>
                <a:spcPts val="480"/>
              </a:spcBef>
              <a:buSzPts val="1680"/>
              <a:buNone/>
            </a:pPr>
            <a:endParaRPr lang="ru-RU" sz="2800" dirty="0" smtClean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СЛОВАРНО-ОРФОГРАФИЧЕСКАЯ  РАБОТА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Определите и назовите новое словарное слово, с которым мы познакомимся на уроке. Для этого расположите прямоугольники в порядке увеличения количества точек в каждом из них и соедините имеющиеся в них буквы».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Представление учащимися</a:t>
            </a: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нового словарного слова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Google Shape;254;p33" descr="http://lib.rus.ec/i/38/278338/autogen_ebook_id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43042" y="3857628"/>
            <a:ext cx="5357850" cy="21431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5500702"/>
            <a:ext cx="42862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5357826"/>
            <a:ext cx="428628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endCxn id="5" idx="1"/>
          </p:cNvCxnSpPr>
          <p:nvPr/>
        </p:nvCxnSpPr>
        <p:spPr>
          <a:xfrm rot="10800000">
            <a:off x="6500826" y="4357694"/>
            <a:ext cx="158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429388" y="4214818"/>
            <a:ext cx="42862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6500826" y="4143380"/>
            <a:ext cx="71438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flipV="1">
            <a:off x="6572264" y="4357694"/>
            <a:ext cx="71438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 flipV="1">
            <a:off x="6357948" y="4357694"/>
            <a:ext cx="71439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 flipV="1">
            <a:off x="4929190" y="5357826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flipH="1" flipV="1">
            <a:off x="5143504" y="5357826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flipH="1" flipV="1">
            <a:off x="4929190" y="5500702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5143504" y="5500702"/>
            <a:ext cx="71438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9" y="5643577"/>
            <a:ext cx="71438" cy="7143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 flipV="1">
            <a:off x="6143636" y="5429264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 flipV="1">
            <a:off x="6357950" y="5429264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flipH="1" flipV="1">
            <a:off x="6572264" y="5429264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flipH="1" flipV="1">
            <a:off x="6143636" y="5572140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flipH="1" flipV="1">
            <a:off x="6357950" y="5572140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flipH="1" flipV="1">
            <a:off x="6572264" y="5572140"/>
            <a:ext cx="71436" cy="904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572264" y="5715016"/>
            <a:ext cx="71440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Google Shape;257;p33" descr="http://lib.rus.ec/i/38/278338/autogen_ebook_id14"/>
          <p:cNvPicPr preferRelativeResize="0">
            <a:picLocks noGrp="1"/>
          </p:cNvPicPr>
          <p:nvPr>
            <p:ph idx="1"/>
          </p:nvPr>
        </p:nvPicPr>
        <p:blipFill rotWithShape="1">
          <a:blip r:embed="rId2">
            <a:alphaModFix/>
          </a:blip>
          <a:srcRect/>
          <a:stretch/>
        </p:blipFill>
        <p:spPr>
          <a:xfrm>
            <a:off x="2786050" y="4143380"/>
            <a:ext cx="4000528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71480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Постепенно количество конкретных указаний учителя, помогающих учащимся определить искомое слово, уменьшается. </a:t>
            </a:r>
            <a:r>
              <a:rPr lang="ru-RU" sz="24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Так, учитель сообщает: </a:t>
            </a:r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«Вы сможете назвать новое слово, с которым мы познакомимся на уроке, если найдете прямоугольник с его первой буквой и самостоятельно установите последовательность соединения остальных букв искомого слова:</a:t>
            </a:r>
            <a:r>
              <a:rPr lang="ru-RU" sz="2400" dirty="0" smtClean="0">
                <a:solidFill>
                  <a:schemeClr val="dk1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доске даны буквы: Ш Т В С А К Г П О Ф Н Ч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Детям предлагают выполнить задание: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«Мысленно уберите буквы, обозначающие глухие согласные звуки и вы узнаете слово, с которым мы познакомимся на уроке. Какое это слово?»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214422"/>
            <a:ext cx="7858180" cy="5286412"/>
          </a:xfrm>
        </p:spPr>
        <p:txBody>
          <a:bodyPr anchor="ctr">
            <a:noAutofit/>
          </a:bodyPr>
          <a:lstStyle/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Они позволяют формировать абстрактное мышление и, наряду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 ним, совершенствовать ряд других качеств интеллекта. Здесь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также просматривается тенденция постепенного уменьшения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конкретных указаний учителя, помогающих детям в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определении слова</a:t>
            </a:r>
            <a:r>
              <a:rPr lang="ru-RU" sz="22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. </a:t>
            </a:r>
            <a:r>
              <a:rPr lang="ru-RU" sz="22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«Назовите два слова, с которыми мы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познакомимся на уроке. Они зашифрованы с помощью</a:t>
            </a:r>
          </a:p>
          <a:p>
            <a:pPr marL="342900" lvl="0" indent="-342900">
              <a:spcBef>
                <a:spcPts val="0"/>
              </a:spcBef>
              <a:buSzPts val="1540"/>
              <a:buNone/>
            </a:pPr>
            <a:r>
              <a:rPr lang="ru-RU" sz="22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чисел.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Первое слово: 3, 1, 11, 6, 12, 13, 1.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Второе слово: 3, 1, 5, 13, 4, 7, 10, 9, 8.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Каждому числу соответствует определенная буква: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1 2 3 4 5 6 7 8 9 10 11 12 13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440"/>
              </a:spcBef>
              <a:buSzPts val="1540"/>
              <a:buNone/>
            </a:pPr>
            <a:r>
              <a:rPr lang="ru-RU" sz="2200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А Г К О Р У Ф Ь Л Е П С Т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(Искомые слова 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капуста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 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картофель.)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96908"/>
          </a:xfrm>
        </p:spPr>
        <p:txBody>
          <a:bodyPr>
            <a:noAutofit/>
          </a:bodyPr>
          <a:lstStyle/>
          <a:p>
            <a:pPr marL="342900" lvl="0" indent="-342900">
              <a:spcBef>
                <a:spcPts val="0"/>
              </a:spcBef>
              <a:buSzPts val="1540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Упражнения, предусматривающие работу с символами, шифрами, кодами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Детям предлагаю узнать новое слово из словарика, правильно выполнив задания и определив буквы искомого слова.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Задание 1. Первая буква искомого слова является окончанием в слове суббота.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Задание 2. Вторая буква – согласная во втором слоге слова родина.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Задание 3. Третья буква обозначает непарный звонкий твёрдый согласный звук в слове корова.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Задание 4. Четвёртая буква – непроверяемая безударная гласная в корне слова песок.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Задание 5. Пятая буква обозначает парный глухой мягкий согласный звук в слове месяц.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Подобное задание на карточке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Google Shape;265;p34" descr="http://lib.rus.ec/i/38/278338/autogen_ebook_id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8596" y="1571612"/>
            <a:ext cx="8358246" cy="4286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120"/>
              <a:buNone/>
            </a:pPr>
            <a:r>
              <a:rPr lang="ru-RU" sz="20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 рассматриваемой методике лексическое значение слова осваивается как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120"/>
              <a:buNone/>
            </a:pPr>
            <a:r>
              <a:rPr lang="ru-RU" sz="20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понятие. Для этого процесс ознакомления с лексическим значением слова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120"/>
              <a:buNone/>
            </a:pPr>
            <a:r>
              <a:rPr lang="ru-RU" sz="20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делится на два этапа. Каждый из них связан с уровнем знаний детей о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120"/>
              <a:buNone/>
            </a:pPr>
            <a:r>
              <a:rPr lang="ru-RU" sz="20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конкретном предмете или явлении, обозначенном изучаемым словом.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I этап (уровень представлений) </a:t>
            </a:r>
            <a:endParaRPr lang="ru-RU" sz="20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У. Скажите, что такое </a:t>
            </a:r>
            <a:r>
              <a:rPr lang="ru-RU" sz="20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барабан? </a:t>
            </a: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(Учащиеся поочередно высказываются, сообщая свое представление о данном музыкальном инструменте.) </a:t>
            </a:r>
            <a:endParaRPr lang="ru-RU" sz="1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II этап (понятийный уровень) </a:t>
            </a:r>
            <a:endParaRPr lang="ru-RU" sz="20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У. Подберите более общее по значению слово или словосочетание к слову </a:t>
            </a:r>
            <a:r>
              <a:rPr lang="ru-RU" sz="20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барабан. </a:t>
            </a:r>
            <a:endParaRPr lang="ru-RU" sz="1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Д.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 –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это музыкальный инструмент.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У. Верно, но гитара, балалайка – это тоже музыкальные инструменты. Чем они отличаются? </a:t>
            </a:r>
            <a:endParaRPr lang="ru-RU" sz="1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Д.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 –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ударный инструмент, а гитара и балалайка – струнные. 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У. Чем обтянуты верх и низ барабана? </a:t>
            </a:r>
            <a:endParaRPr lang="ru-RU" sz="1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Д. Верх и низ барабана обтянуты кожей. 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У. Скажите полностью, что такое </a:t>
            </a:r>
            <a:r>
              <a:rPr lang="ru-RU" sz="2000" b="1" i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барабан?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Д.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Барабан –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это ударный музыкальный инструмент, верх и низ которого обтянуты кожей. 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120"/>
            </a:pPr>
            <a:r>
              <a:rPr lang="ru-RU" sz="32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Ознакомление с лексическим значением</a:t>
            </a:r>
            <a:br>
              <a:rPr lang="ru-RU" sz="32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</a:br>
            <a:r>
              <a:rPr lang="ru-RU" sz="32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изучаемого слова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00108"/>
            <a:ext cx="8401080" cy="5572164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Очень важным структурным компонентом урока является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формулирование учащимися темы и цели (образовательной)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урока. Учащиеся должны, с той или иной степенью точности, определить тему урока.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Вариант 1: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Нахождение общего в словах; построение умозаключения на основе короткого рассуждения.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Пример упражнения при изучении темы «Склонение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имен прилагательных в единственном числе». 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 доске запись: </a:t>
            </a: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новая, древняя, готовая, весеннее, смешной, длинный, гибкий. </a:t>
            </a: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Задание. Определите, что объединяет данные прилагательные между собой и скажите, о склонении какой части речи будет сегодня идти речь на уроке.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«Все слова – имена прилагательные в единственном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числе. Значит, тема сегодняшнего урока «Склонение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19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имен прилагательных в единственном числе».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на развитие словесно-логического мышления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уделяется большое внимание подготовке молодого поколения к творческой деятельности во всех сферах жизни общества. В связи с этим повышается роль школы в воспитании активных, инициативных, творчески мыслящих и духовно богатых граждан.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интеллектуальных способностей младших школьников обеспечивает успех не только познавательно-учебной деятельности, но и всего дальнейшего жизненного пути обучающихся. Многочисленные наблюдения педагогов, исследования психологов убедительно показывают, что ребенок, не овладевший приемами мыслительной деятельности в начальных классах школы, в средних обычно переходит в разряд слабоуспевающих учеников.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86478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Вариант 2: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установление смысловой связи в словах;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нахождение в них общего; осуществление группировки,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исключение лишнего слова, построение умозаключения.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Пример упражнения при изучении темы «Первое склонение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имен существительных».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 доске написаны слова: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доч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…,м…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рков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 , 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ряк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сн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гир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…, бабушка, к…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ртофел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…,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260"/>
              <a:buNone/>
            </a:pP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л…сник,  …</a:t>
            </a:r>
            <a:r>
              <a:rPr lang="ru-RU" sz="2800" i="1" dirty="0" err="1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рел</a:t>
            </a:r>
            <a:r>
              <a:rPr lang="ru-RU" sz="2800" i="1" dirty="0" smtClean="0"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 1. Прочитайте написанные на доске слова.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Напишите их, группируя по орфограммам. Вставьте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пропущенные буквы. 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 2. Найдите общее в данных словах (это имена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существительные, нарицательные, в единственном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числе). </a:t>
            </a:r>
            <a:endParaRPr lang="ru-RU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Задание 3. Определите среди этих слов лишнее и в связи с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этим скажите, склонению каких существительных будет</a:t>
            </a: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посвящена тема сегодняшнего урока. </a:t>
            </a:r>
            <a:endParaRPr lang="ru-RU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360"/>
              </a:spcBef>
              <a:buSzPts val="1260"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«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Среди данных слов одно существительное первого склонения единственного числа, остальные – второго и третьего склонения. Значит, тема сегодняшнего урока «Первое склонение имен существительных».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262890">
              <a:spcBef>
                <a:spcPts val="360"/>
              </a:spcBef>
              <a:buSzPts val="1260"/>
              <a:buNone/>
            </a:pPr>
            <a:endParaRPr lang="ru-RU" sz="2800" dirty="0" smtClean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Формируемый комплекс 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речь, устойчивость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внимания, смысловая память, аналитико-синтетическое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мышление.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Пример задания, осуществляемого при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изучении темы «Ударные и безударные гласные»: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Внимательно прочитайте написанные на доске пары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слов, постарайтесь их запомнить (через 1–2 мин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после предъявления учитель стирает их или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закрывает второе слово каждой пары).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Ориентируясь на первое слово каждой пары,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напишите по памяти в столбик вторые слова.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Подберите к ним проверочные и напишите их.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54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Орфограммы подчеркните.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мост       р…</a:t>
            </a:r>
            <a:r>
              <a:rPr lang="ru-RU" sz="2800" i="1" dirty="0" err="1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ка</a:t>
            </a: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шум         в…да </a:t>
            </a: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лес          гр…бы </a:t>
            </a: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>
              <a:lnSpc>
                <a:spcPct val="80000"/>
              </a:lnSpc>
              <a:spcBef>
                <a:spcPts val="440"/>
              </a:spcBef>
              <a:buSzPts val="1540"/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гвоздь     д…</a:t>
            </a:r>
            <a:r>
              <a:rPr lang="ru-RU" sz="2800" i="1" dirty="0" err="1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ска</a:t>
            </a: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endParaRPr lang="ru-RU" sz="28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3081" y="116632"/>
            <a:ext cx="8229600" cy="93978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ЗАКРЕПЛЕНИЕ  ИЗУЧЕННОГО МАТЕРИАЛА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Формируемый комплекс 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речь, устойчивость и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распределение внимания, аналитико-синтетические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способности, абстрактное мышление. 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 этом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варианте используются упражнения,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предусматривающие работу с таблицами, схемами,</a:t>
            </a:r>
          </a:p>
          <a:p>
            <a:pPr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шифрами, кодами и т. 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Google Shape;292;p38" descr="http://lib.rus.ec/i/38/278338/autogen_ebook_id37"/>
          <p:cNvPicPr preferRelativeResize="0">
            <a:picLocks noGrp="1"/>
          </p:cNvPicPr>
          <p:nvPr>
            <p:ph idx="1"/>
          </p:nvPr>
        </p:nvPicPr>
        <p:blipFill rotWithShape="1">
          <a:blip r:embed="rId2">
            <a:alphaModFix/>
          </a:blip>
          <a:srcRect/>
          <a:stretch/>
        </p:blipFill>
        <p:spPr>
          <a:xfrm>
            <a:off x="1928794" y="3214686"/>
            <a:ext cx="5929354" cy="307183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78579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Пример задания, выполняемого при изучении темы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«Предлоги»: </a:t>
            </a: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Напишите в строчку имена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существительные с предлогами, ориентируясь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на следующие клетки: 1) 1, 3, 4, 7, 8, 9; 2) 12, 14,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15, 18.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Формируемый комплекс 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речевые способности,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устойчивость внимания, объем слуховой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произвольной памяти, мышление.</a:t>
            </a: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Пример задания,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осуществляемого в рамках темы «Предложение»: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Прочитайте предложение, дайте ему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характеристику. Распространите данное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предложение, добавляя к нему при каждом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повторе по одному слову и повторяя все ранее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сказанные слова.</a:t>
            </a:r>
          </a:p>
          <a:p>
            <a:pPr marL="342900" lvl="0" indent="-342900">
              <a:lnSpc>
                <a:spcPct val="80000"/>
              </a:lnSpc>
              <a:spcBef>
                <a:spcPts val="0"/>
              </a:spcBef>
              <a:buSzPts val="1750"/>
              <a:buNone/>
            </a:pPr>
            <a:r>
              <a:rPr lang="ru-RU" sz="2400" i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Туман опустился.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500"/>
              </a:spcBef>
              <a:buSzPts val="1750"/>
              <a:buNone/>
            </a:pPr>
            <a:r>
              <a:rPr lang="ru-RU" sz="28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Вариант ответа: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ts val="500"/>
              </a:spcBef>
              <a:buSzPts val="1750"/>
              <a:buNone/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Туман опустился на город.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500"/>
              </a:spcBef>
              <a:buSzPts val="1750"/>
              <a:buNone/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Белый туман опустился на город. Белый туман</a:t>
            </a:r>
          </a:p>
          <a:p>
            <a:pPr marL="342900" lvl="0" indent="-342900">
              <a:lnSpc>
                <a:spcPct val="80000"/>
              </a:lnSpc>
              <a:spcBef>
                <a:spcPts val="500"/>
              </a:spcBef>
              <a:buSzPts val="1750"/>
              <a:buNone/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медленно опустился на город.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 т. д.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ts val="500"/>
              </a:spcBef>
              <a:buSzPts val="1750"/>
              <a:buNone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Запишите предложение по памяти.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Интеллектуальное развитие младшего школьника –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основных задач в образовании. Опыт работы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детьми младшего школьного возраста показывает,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при правильном, систематическом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использовании комплексного развития можно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добиться существенного продвижения в развитии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интеллектуальных способностей каждого ученика,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этим самым повышать и качество знаний русского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языка. Для этого необходимо использование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разностороннего развивающего воздействия на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 ребенка, действенного подхода к обучению,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сотрудничества, делового партнерства учителя 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учащихся.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1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115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endParaRPr lang="ru-RU" dirty="0" smtClean="0">
              <a:hlinkClick r:id="rId2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Бакулина Г.А., Обухова Е.А.,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Дембицкая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Н.В.  Методика интеллектуального развития младших школьников на уроках русского языка.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Владос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2006. 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https://edu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advances.ru/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/article/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view?id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=34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https://urok.1sept.ru/articles/678636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Использованные материалы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492922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Главной целью учителя является достижение высокого уровня качества образования. На сегодняшний день многие педагоги и психологи убеждены, что таких результатов можно достичь благодаря интеллектуальному развитию личности. Познавая любой предмет в школьной программе, ребёнок должен мыслить, рассуждать, анализировать, сравнивать, делать выводы, а не просто механически всё зубрить. Набирая первоклассников учитель начальной школы берёт на себя ответственность не только за знания ребенка по предметам, но и за интеллектуальное развитие его в целом.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актуальна, так как она затрагивает важнейшие компоненты человеческой деятельности: познавательные процессы, внимание, воображение, память, мышление, речь 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8429684" cy="7858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оптимальные условия для интеллектуального развития младших школьников через систему комплексных интеллектуально - лингвистических упражнений.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интеллектуальные способности учащихся младшего школьного возраста посредством системы развивающих задач и упражнений.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Подготовить учащихся для комфортного перехода в среднее звено.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Поднять уровень как логического, так и абстрактного мышления.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Готовить учащихся для участия в олимпиадах разного уровня, научно-практических конференциях.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Организация уроков русского языка в системе интеллектуального развития основана на следующих принципах :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Принцип разностороннего развивающего воздействия на интеллект ребенка.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Учитель подбирает и составляет упражнения в процессе выполнения которых у учащихся формируются лингвистические знания, умения и навыки, вырабатываются и совершенствуются ряд интеллектуальных качеств: мышление, внимание, память, речь.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Принцип действенного подхода к обучению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заключается в поиске детьми собственных, неординарных путей решения проблем, в максимальной степени активизируется мыслительная деятельность.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Принцип обоснованного ответа. 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Формируются задания таким образом, что школьники оказываются поставленными перед необходимостью обосновывать свою точку зрения, свой вариант решения проблемы.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Принцип сотрудничества, делового партнерства учителя и учащихся.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00108"/>
            <a:ext cx="8401080" cy="5357850"/>
          </a:xfrm>
        </p:spPr>
        <p:txBody>
          <a:bodyPr>
            <a:normAutofit fontScale="55000" lnSpcReduction="20000"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Реализовать эти принципы на уроках русского языка лучше всего при изучении нового материала. Для достижения поставленной цели используются следующие методы, приёмы и технологии: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Игровые технологии (создание игровых ситуаций)</a:t>
            </a:r>
          </a:p>
          <a:p>
            <a:pPr lvl="0"/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Здоровьесберегающий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подход (психофизическая тренировка (элементы аутотренинга, настрой на урок); физкультминутки, гимнастика для тела, слуха, глаз; упражнения на релаксацию)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Педагогика сотрудничества (работа в группах, парах)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Проблемное обучение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Гуманно – личностная технология (создание ситуации успеха)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Информационно-коммуникативные технологии (представление наглядного материала (презентации);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задания)</a:t>
            </a:r>
          </a:p>
          <a:p>
            <a:pPr lvl="0"/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ориентированное обучение (исследовательская работа в группах, парах)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Развивающее обучение (задания на развитие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общеинтеллектуальных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умений; сравнения, мышления, конкретизации, обобщения )</a:t>
            </a: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Индивидуальный и дифференцированный подход.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Приёмы и 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214422"/>
            <a:ext cx="8501122" cy="5286412"/>
          </a:xfrm>
        </p:spPr>
        <p:txBody>
          <a:bodyPr lIns="180000" anchor="ctr">
            <a:normAutofit fontScale="70000" lnSpcReduction="20000"/>
          </a:bodyPr>
          <a:lstStyle/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1.Первый этап, 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условно называемый </a:t>
            </a: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этапом первичной</a:t>
            </a:r>
          </a:p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интеллектуальной активности, 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приходится на первые</a:t>
            </a:r>
          </a:p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два триместра1 класса и связан с эпизодическим</a:t>
            </a:r>
          </a:p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применением учителем комплексных упражнений в</a:t>
            </a:r>
          </a:p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процессе обучения детей грамоте. 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2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.Систематически интеллектуально-лингвистические упражнения 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вводятся в учебный процесс в третьем триместре1 класса 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вместе с началом обучения детей русскому языку, в силу чего 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этот этап можно обозначить термином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этап систематической интеллектуальной активности</a:t>
            </a:r>
          </a:p>
          <a:p>
            <a:pPr marL="342900" indent="-342900" algn="just">
              <a:lnSpc>
                <a:spcPct val="80000"/>
              </a:lnSpc>
              <a:buSzPts val="1400"/>
              <a:buNone/>
            </a:pPr>
            <a:r>
              <a:rPr lang="ru-RU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школьника.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endParaRPr lang="ru-RU" sz="31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3.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Во втором полугодии 2 класса процесс обучения русскому языку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переходит на качественно новый уровень в связи со значительным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усложнением самих комплексов, достигаемым за счет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предъявления более высоких требований функционального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характера к интеллектуальным качествам школьника. Все это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означает начало </a:t>
            </a: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третьего этапа – </a:t>
            </a:r>
            <a:r>
              <a:rPr lang="ru-RU" sz="3100" dirty="0" err="1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этапа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 </a:t>
            </a: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интенсивной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интеллектуальной активности школьника, </a:t>
            </a: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который</a:t>
            </a:r>
          </a:p>
          <a:p>
            <a:pPr marL="342900" lvl="0" indent="-342900" algn="just">
              <a:lnSpc>
                <a:spcPct val="80000"/>
              </a:lnSpc>
              <a:buSzPts val="1400"/>
              <a:buNone/>
            </a:pPr>
            <a:r>
              <a:rPr lang="ru-RU" sz="3100" dirty="0" smtClean="0">
                <a:solidFill>
                  <a:schemeClr val="dk2"/>
                </a:solidFill>
                <a:latin typeface="Times New Roman" pitchFamily="18" charset="0"/>
                <a:ea typeface="Source Sans Pro"/>
                <a:cs typeface="Times New Roman" pitchFamily="18" charset="0"/>
                <a:sym typeface="Source Sans Pro"/>
              </a:rPr>
              <a:t>продолжается до конца обучения в начальной школе. 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254000">
              <a:buSzPts val="1400"/>
              <a:buNone/>
            </a:pPr>
            <a:endParaRPr lang="ru-RU" sz="3100" dirty="0" smtClean="0">
              <a:solidFill>
                <a:schemeClr val="dk2"/>
              </a:solidFill>
              <a:latin typeface="Times New Roman" pitchFamily="18" charset="0"/>
              <a:ea typeface="Source Sans Pro"/>
              <a:cs typeface="Times New Roman" pitchFamily="18" charset="0"/>
              <a:sym typeface="Source Sans Pro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интеллектуального развития на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уроках русского языка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3104</TotalTime>
  <Words>2725</Words>
  <Application>Microsoft Office PowerPoint</Application>
  <PresentationFormat>Экран (4:3)</PresentationFormat>
  <Paragraphs>324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</vt:lpstr>
      <vt:lpstr>Calibri</vt:lpstr>
      <vt:lpstr>Lucida Sans Unicode</vt:lpstr>
      <vt:lpstr>Noto Sans Symbols</vt:lpstr>
      <vt:lpstr>Source Sans Pro</vt:lpstr>
      <vt:lpstr>Times New Roman</vt:lpstr>
      <vt:lpstr>Verdana</vt:lpstr>
      <vt:lpstr>Wingdings 2</vt:lpstr>
      <vt:lpstr>Wingdings 3</vt:lpstr>
      <vt:lpstr>Открытая</vt:lpstr>
      <vt:lpstr>ИНТЕЛЛЕКТУАЛЬНОЕ РАЗВИТИЕ МЛАДШИХ ШКОЛЬНИКОВ НА УРОКАХ РУССКОГО ЯЗЫКА</vt:lpstr>
      <vt:lpstr>Методика Галины Александровны Бакулиной</vt:lpstr>
      <vt:lpstr>Введение </vt:lpstr>
      <vt:lpstr>  Актуальность темы  </vt:lpstr>
      <vt:lpstr>Цель: </vt:lpstr>
      <vt:lpstr>Задачи: </vt:lpstr>
      <vt:lpstr>Принципы </vt:lpstr>
      <vt:lpstr> Приёмы и технологии </vt:lpstr>
      <vt:lpstr>Этапы интеллектуального развития на  уроках русского языка</vt:lpstr>
      <vt:lpstr>Направления работы</vt:lpstr>
      <vt:lpstr>МОБИЛИЗУЮЩИЙ ЭТАП </vt:lpstr>
      <vt:lpstr>УПРАЖНЕНИЯ ПО РАЗВИТИЮ НАГЛЯДНО-ДЕЙСТВЕННОГО МЫШЛЕНИЯ</vt:lpstr>
      <vt:lpstr>МИНУТКА ЧИСТОПИСАНИЯ</vt:lpstr>
      <vt:lpstr>Упражнения, направленные преимущественно на развитие речи и внимания</vt:lpstr>
      <vt:lpstr>Пример</vt:lpstr>
      <vt:lpstr>Упражнения, направленные в первую очередь на развитие аналитико-синтетического мышления и речевых способностей</vt:lpstr>
      <vt:lpstr>Второй этап минутки чистописания         1 класс </vt:lpstr>
      <vt:lpstr>2-3 класс</vt:lpstr>
      <vt:lpstr>3-4 класс</vt:lpstr>
      <vt:lpstr>4 класс</vt:lpstr>
      <vt:lpstr>СЛОВАРНО-ОРФОГРАФИЧЕСКАЯ  РАБОТА</vt:lpstr>
      <vt:lpstr>Представление учащимися нового словарного слова</vt:lpstr>
      <vt:lpstr>Презентация PowerPoint</vt:lpstr>
      <vt:lpstr>Презентация PowerPoint</vt:lpstr>
      <vt:lpstr>Упражнения, предусматривающие работу с символами, шифрами, кодами </vt:lpstr>
      <vt:lpstr>Презентация PowerPoint</vt:lpstr>
      <vt:lpstr>Подобное задание на карточке</vt:lpstr>
      <vt:lpstr>Ознакомление с лексическим значением изучаемого слова </vt:lpstr>
      <vt:lpstr>Упражнения на развитие словесно-логического мышления</vt:lpstr>
      <vt:lpstr>Презентация PowerPoint</vt:lpstr>
      <vt:lpstr>ЗАКРЕПЛЕНИЕ  ИЗУЧЕННОГО МАТЕРИАЛА</vt:lpstr>
      <vt:lpstr>Презентация PowerPoint</vt:lpstr>
      <vt:lpstr>Презентация PowerPoint</vt:lpstr>
      <vt:lpstr>Презентация PowerPoint</vt:lpstr>
      <vt:lpstr>Заключение</vt:lpstr>
      <vt:lpstr>Презентация PowerPoint</vt:lpstr>
      <vt:lpstr>Использованные материалы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Фатима Эриковна</cp:lastModifiedBy>
  <cp:revision>117</cp:revision>
  <dcterms:created xsi:type="dcterms:W3CDTF">2022-11-16T09:20:11Z</dcterms:created>
  <dcterms:modified xsi:type="dcterms:W3CDTF">2024-04-08T10:14:28Z</dcterms:modified>
</cp:coreProperties>
</file>