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1"/>
  </p:notesMasterIdLst>
  <p:sldIdLst>
    <p:sldId id="267" r:id="rId3"/>
    <p:sldId id="268" r:id="rId4"/>
    <p:sldId id="269" r:id="rId5"/>
    <p:sldId id="270" r:id="rId6"/>
    <p:sldId id="271" r:id="rId7"/>
    <p:sldId id="272" r:id="rId8"/>
    <p:sldId id="256" r:id="rId9"/>
    <p:sldId id="273" r:id="rId10"/>
    <p:sldId id="275" r:id="rId11"/>
    <p:sldId id="274" r:id="rId12"/>
    <p:sldId id="277" r:id="rId13"/>
    <p:sldId id="280" r:id="rId14"/>
    <p:sldId id="279" r:id="rId15"/>
    <p:sldId id="276" r:id="rId16"/>
    <p:sldId id="281" r:id="rId17"/>
    <p:sldId id="282" r:id="rId18"/>
    <p:sldId id="265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60"/>
  </p:normalViewPr>
  <p:slideViewPr>
    <p:cSldViewPr>
      <p:cViewPr varScale="1">
        <p:scale>
          <a:sx n="53" d="100"/>
          <a:sy n="53" d="100"/>
        </p:scale>
        <p:origin x="134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246FA-3B29-421B-87B4-74FD78A40AA2}" type="datetimeFigureOut">
              <a:rPr lang="en-US" smtClean="0"/>
              <a:pPr/>
              <a:t>9/7/2020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D89A6-01CC-4A56-BB45-BFA93E42B0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2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D89A6-01CC-4A56-BB45-BFA93E42B0E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8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D89A6-01CC-4A56-BB45-BFA93E42B0E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D89A6-01CC-4A56-BB45-BFA93E42B0E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52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73175"/>
            <a:ext cx="7772400" cy="1470025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" name="Picture 3" descr="white rectangle.png"/>
          <p:cNvPicPr>
            <a:picLocks noChangeAspect="1"/>
          </p:cNvPicPr>
          <p:nvPr userDrawn="1"/>
        </p:nvPicPr>
        <p:blipFill>
          <a:blip r:embed="rId2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90800"/>
            <a:ext cx="7772400" cy="1362075"/>
          </a:xfrm>
        </p:spPr>
        <p:txBody>
          <a:bodyPr anchor="t">
            <a:noAutofit/>
          </a:bodyPr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267200"/>
            <a:ext cx="7772400" cy="8143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4800" kern="1200" spc="-15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smiles.33b.ru/smile.104595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Лена\Desktop\смаил\музыка\муз. инструменты анимация\animaciya1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357298"/>
            <a:ext cx="3429009" cy="4556772"/>
          </a:xfrm>
          <a:prstGeom prst="rect">
            <a:avLst/>
          </a:prstGeom>
          <a:noFill/>
        </p:spPr>
      </p:pic>
      <p:pic>
        <p:nvPicPr>
          <p:cNvPr id="8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000636"/>
            <a:ext cx="1325220" cy="1524003"/>
          </a:xfrm>
          <a:prstGeom prst="rect">
            <a:avLst/>
          </a:prstGeom>
          <a:noFill/>
        </p:spPr>
      </p:pic>
      <p:pic>
        <p:nvPicPr>
          <p:cNvPr id="9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1325220" cy="1524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65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6" y="0"/>
            <a:ext cx="9144000" cy="76944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Виды музыкальных образов</a:t>
            </a:r>
            <a:endParaRPr lang="ru-RU" sz="4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140" y="908721"/>
            <a:ext cx="2102579" cy="27356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" y="3644355"/>
            <a:ext cx="1929834" cy="28925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5" name="Прямоугольник 4"/>
          <p:cNvSpPr/>
          <p:nvPr/>
        </p:nvSpPr>
        <p:spPr>
          <a:xfrm>
            <a:off x="12576" y="1052736"/>
            <a:ext cx="7007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Драматические 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образы  -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раскрывающие конфликты, столкновения. Герой действует, борется, побеждает либо погибает.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694067"/>
            <a:ext cx="2219672" cy="29249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7" name="Прямоугольник 6"/>
          <p:cNvSpPr/>
          <p:nvPr/>
        </p:nvSpPr>
        <p:spPr>
          <a:xfrm>
            <a:off x="1939434" y="3971599"/>
            <a:ext cx="2537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Комические </a:t>
            </a:r>
            <a:endParaRPr lang="ru-RU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75648" y="3783635"/>
            <a:ext cx="273267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Сказочные, </a:t>
            </a:r>
          </a:p>
          <a:p>
            <a:r>
              <a:rPr lang="ru-RU" sz="3600" b="1" dirty="0" err="1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фантасти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</a:p>
          <a:p>
            <a:r>
              <a:rPr lang="ru-RU" sz="3600" b="1" dirty="0" err="1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ческие</a:t>
            </a:r>
            <a:endParaRPr lang="ru-RU" sz="3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8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428604"/>
            <a:ext cx="1325220" cy="1524003"/>
          </a:xfrm>
          <a:prstGeom prst="rect">
            <a:avLst/>
          </a:prstGeom>
          <a:noFill/>
        </p:spPr>
      </p:pic>
      <p:pic>
        <p:nvPicPr>
          <p:cNvPr id="3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43512"/>
            <a:ext cx="1325220" cy="1524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453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unart.pro/uploads/posts/2020-04/1586524522_17-p-belie-foni-s-notami-5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500090"/>
            <a:ext cx="9144000" cy="5162701"/>
          </a:xfrm>
          <a:prstGeom prst="rect">
            <a:avLst/>
          </a:prstGeom>
          <a:noFill/>
        </p:spPr>
      </p:pic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7744" y="1772816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60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540"/>
            <a:ext cx="896448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 столичном магазине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стояли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зонтики в витрине.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пять, Их было пять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надоело там стоять.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надоело круглый год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стоять,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 набравши в рот.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витрине как назло всегда так сухо и тепло.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как-то раз весенним днём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ударил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 , ударил гром.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заспешил по мостовой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весёлый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топот дождевой.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Зонты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вскочили на окно «Мы ждём дождя давным-давно!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Давным-давно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дождя мы ждём! Хотим намокнуть под дождём!»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зонты, их было пять,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улицам гулять.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увидел, что с моста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спешит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старушка без зонта.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Другой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 ветра трепеща,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прикрыл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девчонку без плаща.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третьего унёс с собой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прохожий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куртке голубой.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Четвёртый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припустил бегом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симпатичным пареньком.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пятый крикнул мне: «Привет!» И поскакал за мною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вслед.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снова в том же магазине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стоят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зонтиков в витрине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витрине сухо и тепло,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стучится дождь в стекло.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Пара-па-па-пара-па-па-парам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,молча выстроившись в ряд,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грустных зонтиков стоят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ждут дождей, и ждут дождей, Чтобы укрыть от них людей.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703" y="5540"/>
            <a:ext cx="2206000" cy="22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33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060848"/>
            <a:ext cx="7848872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260648"/>
            <a:ext cx="3358612" cy="1015663"/>
          </a:xfrm>
          <a:prstGeom prst="rect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>
            <a:spAutoFit/>
          </a:bodyPr>
          <a:lstStyle/>
          <a:p>
            <a:r>
              <a:rPr lang="ru-RU" sz="60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Синквейн</a:t>
            </a:r>
            <a:endParaRPr lang="ru-RU" sz="6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571612"/>
            <a:ext cx="8534752" cy="502522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Первая строка. 1 слово – понятие или тема (существительное)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Вторая строка. 2 слова – описание этого понятия (прилагательные).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Третья строка. 3 слова – действия (глаголы).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Четвертая строка. Фраза или предложение, показывающее отношение к теме (афоризм)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Пятая строка. 1 слово – синоним, который повторяет суть темы.</a:t>
            </a:r>
          </a:p>
        </p:txBody>
      </p:sp>
    </p:spTree>
    <p:extLst>
      <p:ext uri="{BB962C8B-B14F-4D97-AF65-F5344CB8AC3E}">
        <p14:creationId xmlns:p14="http://schemas.microsoft.com/office/powerpoint/2010/main" val="98708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400175" y="214313"/>
            <a:ext cx="7743825" cy="2357437"/>
          </a:xfrm>
        </p:spPr>
        <p:txBody>
          <a:bodyPr>
            <a:noAutofit/>
          </a:bodyPr>
          <a:lstStyle/>
          <a:p>
            <a:r>
              <a:rPr lang="ru-RU" sz="6000" b="1" i="1" dirty="0" smtClean="0"/>
              <a:t>Удивительный мир</a:t>
            </a:r>
            <a:br>
              <a:rPr lang="ru-RU" sz="6000" b="1" i="1" dirty="0" smtClean="0"/>
            </a:br>
            <a:r>
              <a:rPr lang="ru-RU" sz="6000" b="1" i="1" dirty="0" smtClean="0"/>
              <a:t>музыкальных образов</a:t>
            </a:r>
            <a:endParaRPr lang="ru-RU" sz="6000" b="1" i="1" dirty="0"/>
          </a:p>
        </p:txBody>
      </p:sp>
      <p:pic>
        <p:nvPicPr>
          <p:cNvPr id="4100" name="Picture 4" descr="C:\Users\Лена\Desktop\смаил\музыка\муз. инструменты анимация\animaciya1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2302752"/>
            <a:ext cx="3429009" cy="45567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3552238"/>
            <a:ext cx="6444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«Музыка, как и любой вид искусства,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передаёт мысли того, кто её создал,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мысли и чувства тех, кого она изображает»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В. А. Сухомлинский.</a:t>
            </a:r>
            <a:endParaRPr lang="ru-RU" sz="32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22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7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903584"/>
            <a:ext cx="571504" cy="811168"/>
          </a:xfrm>
          <a:prstGeom prst="rect">
            <a:avLst/>
          </a:prstGeom>
          <a:noFill/>
        </p:spPr>
      </p:pic>
      <p:pic>
        <p:nvPicPr>
          <p:cNvPr id="6" name="Picture 17" descr="7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2786058"/>
            <a:ext cx="642942" cy="980444"/>
          </a:xfrm>
          <a:prstGeom prst="rect">
            <a:avLst/>
          </a:prstGeom>
          <a:noFill/>
        </p:spPr>
      </p:pic>
      <p:pic>
        <p:nvPicPr>
          <p:cNvPr id="9" name="Рисунок 8" descr="5cc1d1653f53c4645d5335c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6182" y="3071810"/>
            <a:ext cx="1192428" cy="971539"/>
          </a:xfrm>
          <a:prstGeom prst="rect">
            <a:avLst/>
          </a:prstGeom>
        </p:spPr>
      </p:pic>
      <p:pic>
        <p:nvPicPr>
          <p:cNvPr id="10" name="Рисунок 9" descr="5cc1d1653f53c4645d5335c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3143248"/>
            <a:ext cx="1192428" cy="971539"/>
          </a:xfrm>
          <a:prstGeom prst="rect">
            <a:avLst/>
          </a:prstGeom>
        </p:spPr>
      </p:pic>
      <p:pic>
        <p:nvPicPr>
          <p:cNvPr id="11" name="Рисунок 10" descr="5cc1d1653f53c4645d5335c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3071810"/>
            <a:ext cx="1192428" cy="971539"/>
          </a:xfrm>
          <a:prstGeom prst="rect">
            <a:avLst/>
          </a:prstGeom>
        </p:spPr>
      </p:pic>
      <p:pic>
        <p:nvPicPr>
          <p:cNvPr id="12" name="Рисунок 11" descr="red-number-5-910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3071810"/>
            <a:ext cx="1133475" cy="723900"/>
          </a:xfrm>
          <a:prstGeom prst="rect">
            <a:avLst/>
          </a:prstGeom>
        </p:spPr>
      </p:pic>
      <p:pic>
        <p:nvPicPr>
          <p:cNvPr id="13" name="Рисунок 12" descr="red-number-5-910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3071810"/>
            <a:ext cx="1133475" cy="723900"/>
          </a:xfrm>
          <a:prstGeom prst="rect">
            <a:avLst/>
          </a:prstGeom>
        </p:spPr>
      </p:pic>
      <p:pic>
        <p:nvPicPr>
          <p:cNvPr id="14" name="Рисунок 13" descr="red-number-5-910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3071810"/>
            <a:ext cx="1133475" cy="723900"/>
          </a:xfrm>
          <a:prstGeom prst="rect">
            <a:avLst/>
          </a:prstGeom>
        </p:spPr>
      </p:pic>
      <p:pic>
        <p:nvPicPr>
          <p:cNvPr id="15" name="Рисунок 14" descr="red-number-5-910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3143248"/>
            <a:ext cx="1133475" cy="723900"/>
          </a:xfrm>
          <a:prstGeom prst="rect">
            <a:avLst/>
          </a:prstGeom>
        </p:spPr>
      </p:pic>
      <p:pic>
        <p:nvPicPr>
          <p:cNvPr id="16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071810"/>
            <a:ext cx="1441839" cy="1174748"/>
          </a:xfrm>
          <a:prstGeom prst="rect">
            <a:avLst/>
          </a:prstGeom>
          <a:noFill/>
        </p:spPr>
      </p:pic>
      <p:pic>
        <p:nvPicPr>
          <p:cNvPr id="17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071810"/>
            <a:ext cx="1441839" cy="1174748"/>
          </a:xfrm>
          <a:prstGeom prst="rect">
            <a:avLst/>
          </a:prstGeom>
          <a:noFill/>
        </p:spPr>
      </p:pic>
      <p:pic>
        <p:nvPicPr>
          <p:cNvPr id="18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071810"/>
            <a:ext cx="1441839" cy="1174748"/>
          </a:xfrm>
          <a:prstGeom prst="rect">
            <a:avLst/>
          </a:prstGeom>
          <a:noFill/>
        </p:spPr>
      </p:pic>
      <p:pic>
        <p:nvPicPr>
          <p:cNvPr id="19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071810"/>
            <a:ext cx="1441839" cy="1174748"/>
          </a:xfrm>
          <a:prstGeom prst="rect">
            <a:avLst/>
          </a:prstGeom>
          <a:noFill/>
        </p:spPr>
      </p:pic>
      <p:pic>
        <p:nvPicPr>
          <p:cNvPr id="20" name="Рисунок 19" descr="fiv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9565" y="3000372"/>
            <a:ext cx="1023939" cy="1228727"/>
          </a:xfrm>
          <a:prstGeom prst="rect">
            <a:avLst/>
          </a:prstGeom>
        </p:spPr>
      </p:pic>
      <p:pic>
        <p:nvPicPr>
          <p:cNvPr id="21" name="Рисунок 20" descr="fiv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3372" y="3071810"/>
            <a:ext cx="1023939" cy="1228727"/>
          </a:xfrm>
          <a:prstGeom prst="rect">
            <a:avLst/>
          </a:prstGeom>
        </p:spPr>
      </p:pic>
      <p:pic>
        <p:nvPicPr>
          <p:cNvPr id="22" name="Рисунок 21" descr="fiv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4810" y="2928934"/>
            <a:ext cx="1023939" cy="1228727"/>
          </a:xfrm>
          <a:prstGeom prst="rect">
            <a:avLst/>
          </a:prstGeom>
        </p:spPr>
      </p:pic>
      <p:pic>
        <p:nvPicPr>
          <p:cNvPr id="23" name="Рисунок 22" descr="fiv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934" y="3071810"/>
            <a:ext cx="1023939" cy="1228727"/>
          </a:xfrm>
          <a:prstGeom prst="rect">
            <a:avLst/>
          </a:prstGeom>
        </p:spPr>
      </p:pic>
      <p:pic>
        <p:nvPicPr>
          <p:cNvPr id="3078" name="Picture 6" descr="http://assets.stickpng.com/images/5a02cf1c18e87004f1ca441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3143248"/>
            <a:ext cx="792979" cy="1143032"/>
          </a:xfrm>
          <a:prstGeom prst="rect">
            <a:avLst/>
          </a:prstGeom>
          <a:noFill/>
        </p:spPr>
      </p:pic>
      <p:pic>
        <p:nvPicPr>
          <p:cNvPr id="25" name="Picture 6" descr="http://assets.stickpng.com/images/5a02cf1c18e87004f1ca441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3071810"/>
            <a:ext cx="792979" cy="1143032"/>
          </a:xfrm>
          <a:prstGeom prst="rect">
            <a:avLst/>
          </a:prstGeom>
          <a:noFill/>
        </p:spPr>
      </p:pic>
      <p:pic>
        <p:nvPicPr>
          <p:cNvPr id="26" name="Picture 6" descr="http://assets.stickpng.com/images/5a02cf1c18e87004f1ca441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071810"/>
            <a:ext cx="792979" cy="1143032"/>
          </a:xfrm>
          <a:prstGeom prst="rect">
            <a:avLst/>
          </a:prstGeom>
          <a:noFill/>
        </p:spPr>
      </p:pic>
      <p:pic>
        <p:nvPicPr>
          <p:cNvPr id="27" name="Picture 6" descr="http://assets.stickpng.com/images/5a02cf1c18e87004f1ca441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3143248"/>
            <a:ext cx="792979" cy="1143032"/>
          </a:xfrm>
          <a:prstGeom prst="rect">
            <a:avLst/>
          </a:prstGeom>
          <a:noFill/>
        </p:spPr>
      </p:pic>
      <p:pic>
        <p:nvPicPr>
          <p:cNvPr id="28" name="Picture 6" descr="http://assets.stickpng.com/images/5a02cf1c18e87004f1ca441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143248"/>
            <a:ext cx="792979" cy="1143032"/>
          </a:xfrm>
          <a:prstGeom prst="rect">
            <a:avLst/>
          </a:prstGeom>
          <a:noFill/>
        </p:spPr>
      </p:pic>
      <p:pic>
        <p:nvPicPr>
          <p:cNvPr id="3080" name="Picture 8" descr="http://www.pngall.com/wp-content/uploads/2/5-Number-PNG-Pictur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98913" y="3075357"/>
            <a:ext cx="1416029" cy="1139461"/>
          </a:xfrm>
          <a:prstGeom prst="rect">
            <a:avLst/>
          </a:prstGeom>
          <a:noFill/>
        </p:spPr>
      </p:pic>
      <p:pic>
        <p:nvPicPr>
          <p:cNvPr id="30" name="Picture 8" descr="http://www.pngall.com/wp-content/uploads/2/5-Number-PNG-Pictur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071810"/>
            <a:ext cx="1416029" cy="1139461"/>
          </a:xfrm>
          <a:prstGeom prst="rect">
            <a:avLst/>
          </a:prstGeom>
          <a:noFill/>
        </p:spPr>
      </p:pic>
      <p:pic>
        <p:nvPicPr>
          <p:cNvPr id="31" name="Picture 8" descr="http://www.pngall.com/wp-content/uploads/2/5-Number-PNG-Pictur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071810"/>
            <a:ext cx="1416029" cy="1139461"/>
          </a:xfrm>
          <a:prstGeom prst="rect">
            <a:avLst/>
          </a:prstGeom>
          <a:noFill/>
        </p:spPr>
      </p:pic>
      <p:pic>
        <p:nvPicPr>
          <p:cNvPr id="32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071810"/>
            <a:ext cx="1441839" cy="1174748"/>
          </a:xfrm>
          <a:prstGeom prst="rect">
            <a:avLst/>
          </a:prstGeom>
          <a:noFill/>
        </p:spPr>
      </p:pic>
      <p:pic>
        <p:nvPicPr>
          <p:cNvPr id="33" name="Picture 3" descr="C:\Users\User\Desktop\5cc1d1653f53c4645d5335c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071810"/>
            <a:ext cx="1441839" cy="1174748"/>
          </a:xfrm>
          <a:prstGeom prst="rect">
            <a:avLst/>
          </a:prstGeom>
          <a:noFill/>
        </p:spPr>
      </p:pic>
      <p:pic>
        <p:nvPicPr>
          <p:cNvPr id="3076" name="Picture 4" descr="https://i.pinimg.com/originals/02/11/aa/0211aaeaf66f9e8dbdccecf48249dea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239088"/>
            <a:ext cx="3143272" cy="29758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641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-0.03261 C 0.00174 -0.14454 0.01406 -0.25625 0.06945 -0.32563 C 0.12483 -0.39501 0.22327 -0.42183 0.3217 -0.44866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0" y="-20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51434E-6 C -0.03768 -0.1013 -0.07518 -0.20259 -0.12778 -0.27475 C -0.18039 -0.34691 -0.28368 -0.40611 -0.31546 -0.43247 " pathEditMode="relative" ptsTypes="aaA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9806E-6 C 0.00243 -0.1598 0.00504 -0.31938 0.00608 -0.38321 " pathEditMode="relative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509 C 0.00729 0.02012 0.0151 0.03469 -0.00174 -0.03191 C -0.01823 -0.09852 -0.05781 -0.463 -0.09965 -0.39547 C -0.14132 -0.32794 -0.19705 0.02382 -0.25278 0.37558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-49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0.01873 C 0.00034 -0.21207 0.02517 -0.44264 0.07743 -0.38228 C 0.12986 -0.32169 0.25416 0.25509 0.28958 0.38252 " pathEditMode="relative" rAng="0" ptsTypes="aaA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-4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4857 C 0.09757 -0.07123 0.18819 -0.19079 0.20225 -0.1339 C 0.21632 -0.07701 0.15382 0.1568 0.09149 0.39061 " pathEditMode="relative" rAng="0" ptsTypes="a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5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2128 C 0.01718 0.02914 0.03107 0.03724 0.00034 0.00902 C -0.03038 -0.01919 -0.16476 -0.21184 -0.18125 -0.1487 C -0.19775 -0.08557 -0.14809 0.15125 -0.09827 0.38807 " pathEditMode="relative" rAng="0" ptsTypes="aaaA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9584E-6 C -0.03924 -0.12534 -0.07847 -0.25046 -0.14636 -0.18663 C -0.21389 -0.1228 -0.31007 0.13021 -0.40625 0.38298 " pathEditMode="relative" ptsTypes="aaA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148 C 0.02777 -0.11887 0.05521 -0.25254 0.12673 -0.18825 C 0.19826 -0.12396 0.31389 0.13807 0.42968 0.40009 " pathEditMode="relative" rAng="0" ptsTypes="aaA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00" y="59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0.00162 C -0.04601 -0.08742 -0.05174 -0.17646 -0.11719 -0.24861 C -0.18264 -0.32077 -0.30764 -0.37581 -0.43264 -0.43085 " pathEditMode="relative" rAng="0" ptsTypes="a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00" y="-216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67345E-6 C 0.00521 -0.10685 0.01059 -0.21346 0.0816 -0.28492 C 0.1526 -0.35639 0.28941 -0.39246 0.42622 -0.42831 " pathEditMode="relative" rAng="0" ptsTypes="aaA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0" y="-2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8.43663E-6 C 0.04601 -0.09205 0.09219 -0.18386 0.16007 -0.23382 C 0.22795 -0.28377 0.31771 -0.29163 0.40764 -0.29927 " pathEditMode="relative" ptsTypes="aaA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255 C -0.06476 -0.09644 -0.11215 -0.19033 -0.18038 -0.23821 C -0.24861 -0.28608 -0.3375 -0.2877 -0.42639 -0.28932 " pathEditMode="relative" rAng="0" ptsTypes="aaA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-143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-1.52636E-6 C -0.04914 0.08974 -0.0981 0.17947 -0.16303 0.20306 C -0.22796 0.22665 -0.30869 0.18409 -0.38924 0.14154 " pathEditMode="relative" ptsTypes="aaA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66142E-6 C 0.01771 0.08396 0.03542 0.16791 0.10156 0.18849 C 0.16771 0.20907 0.28229 0.16606 0.39688 0.12304 " pathEditMode="relative" ptsTypes="aaA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0.02058 C 0.03906 -0.06776 0.06701 -0.15588 0.10052 -0.20467 C 0.13403 -0.25347 0.17344 -0.26295 0.21285 -0.27243 " pathEditMode="relative" rAng="0" ptsTypes="aaA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-14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1.54487E-6 C -0.0224 -0.10824 -0.04463 -0.21647 -0.08004 -0.26226 C -0.11546 -0.30805 -0.19029 -0.27244 -0.21233 -0.27452 " pathEditMode="relative" ptsTypes="aaA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0259E-7 C -0.00382 0.09852 -0.00747 0.19727 -0.04306 0.22756 C -0.07865 0.25786 -0.14636 0.22016 -0.21389 0.18247 " pathEditMode="relative" ptsTypes="aaA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2.81221E-6 C 0.04044 0.09852 0.08107 0.19704 0.12152 0.23566 C 0.16197 0.27428 0.20242 0.25278 0.24305 0.2315 " pathEditMode="relative" ptsTypes="aaA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35 0.01018 C -0.02778 -0.13252 -0.03003 -0.27521 -0.04687 -0.35037 C -0.06371 -0.42553 -0.09531 -0.43316 -0.12673 -0.44056 " pathEditMode="relative" rAng="0" ptsTypes="aaA">
                                      <p:cBhvr>
                                        <p:cTn id="4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9 0.00948 C 0.06788 -0.16235 0.0802 -0.33372 0.09583 -0.40796 C 0.11145 -0.48196 0.14114 -0.43109 0.15034 -0.43594 " pathEditMode="relative" rAng="0" ptsTypes="aaA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246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03053E-6 C -4.44444E-6 -7.03053E-6 -0.01007 0.12696 -0.01997 0.25416 " pathEditMode="relative" ptsTypes="aA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3876E-7 C 0.06007 -0.05203 0.12031 -0.10407 0.16302 -0.11286 C 0.20573 -0.12165 0.23125 -0.08765 0.25677 -0.05342 " pathEditMode="relative" ptsTypes="aaA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73913E-6 C -0.05903 -0.06291 -0.11788 -0.12581 -0.15695 -0.13737 C -0.19601 -0.14894 -0.21493 -0.10939 -0.23386 -0.06961 " pathEditMode="relative" rAng="0" ptsTypes="aaA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i="1" dirty="0" smtClean="0"/>
              <a:t>Домашнее задание</a:t>
            </a:r>
            <a:endParaRPr lang="ru-RU" b="1" i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924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/>
              <a:t>Вспомнить жанры вокальной музыки.</a:t>
            </a:r>
            <a:endParaRPr lang="ru-RU" sz="3600" b="1" i="1" dirty="0"/>
          </a:p>
        </p:txBody>
      </p:sp>
      <p:pic>
        <p:nvPicPr>
          <p:cNvPr id="10" name="Picture 27" descr="78ce56ae5fa75ac85e3ab5e321d88a9d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4000504"/>
            <a:ext cx="2387412" cy="1000132"/>
          </a:xfrm>
          <a:prstGeom prst="rect">
            <a:avLst/>
          </a:prstGeom>
          <a:noFill/>
        </p:spPr>
      </p:pic>
      <p:pic>
        <p:nvPicPr>
          <p:cNvPr id="11" name="Picture 17" descr="7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320221"/>
            <a:ext cx="922355" cy="1406531"/>
          </a:xfrm>
          <a:prstGeom prst="rect">
            <a:avLst/>
          </a:prstGeom>
          <a:noFill/>
        </p:spPr>
      </p:pic>
      <p:pic>
        <p:nvPicPr>
          <p:cNvPr id="12" name="Picture 14" descr="7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7" y="4786322"/>
            <a:ext cx="841087" cy="11938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536" y="5085184"/>
            <a:ext cx="1325220" cy="1524003"/>
          </a:xfrm>
          <a:prstGeom prst="rect">
            <a:avLst/>
          </a:prstGeom>
          <a:noFill/>
        </p:spPr>
      </p:pic>
      <p:pic>
        <p:nvPicPr>
          <p:cNvPr id="3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8780" y="476672"/>
            <a:ext cx="1325220" cy="1524003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36482"/>
            <a:ext cx="8136904" cy="34095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68286" y="519370"/>
            <a:ext cx="6250494" cy="70788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СПАСИБО ЗА ВНИМАНИЕ</a:t>
            </a:r>
            <a:endParaRPr lang="ru-RU" sz="40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9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96752"/>
            <a:ext cx="91450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Нарядные пятерки, нарядные пятерки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счастье прибавляют за труды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мы, расправив крылья, бежим учиться в школу,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Учителю несем всегда цветы.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знанья добавят всем старанье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дальний путь помогут нам идти.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кружевом вскружится заветное желанье, 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света ждет нас впереди.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5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35" y="260648"/>
            <a:ext cx="4339675" cy="6408712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5315625" y="260648"/>
            <a:ext cx="3863975" cy="61801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491110" y="2041024"/>
            <a:ext cx="4193007" cy="1317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Современный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композитор</a:t>
            </a:r>
            <a:endParaRPr lang="ru-RU" sz="32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4787" y="4511897"/>
            <a:ext cx="4316631" cy="88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Елена Обухова</a:t>
            </a:r>
            <a:endParaRPr lang="ru-RU" sz="4800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6508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307621473_musorgskiy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53" y="1052736"/>
            <a:ext cx="1731739" cy="197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9924" y="1115311"/>
            <a:ext cx="5015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– есть </a:t>
            </a:r>
            <a:r>
              <a:rPr lang="ru-RU" alt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</a:t>
            </a:r>
            <a:endParaRPr lang="ru-RU" altLang="ru-RU" sz="2800" dirty="0" smtClean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alt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</a:t>
            </a:r>
            <a:r>
              <a:rPr lang="ru-RU" alt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людьми</a:t>
            </a:r>
            <a:r>
              <a:rPr lang="ru-RU" alt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>
              <a:buFontTx/>
              <a:buNone/>
            </a:pPr>
            <a:r>
              <a:rPr lang="ru-RU" alt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М.П. Мусоргский	</a:t>
            </a:r>
            <a:endParaRPr lang="ru-RU" altLang="ru-RU" sz="2800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142240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чего нужно искусство?</a:t>
            </a:r>
            <a:endParaRPr lang="ru-RU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177333"/>
            <a:ext cx="3055709" cy="74347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Литература </a:t>
            </a:r>
            <a:endParaRPr lang="ru-RU" sz="4000" b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3256681"/>
            <a:ext cx="6272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– общение писателя и читателя</a:t>
            </a:r>
            <a:endParaRPr lang="ru-RU" sz="3600" b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190" y="4154054"/>
            <a:ext cx="3055709" cy="6890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 </a:t>
            </a:r>
            <a:endParaRPr lang="ru-RU" sz="36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2190" y="5214045"/>
            <a:ext cx="3041023" cy="7554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</a:t>
            </a:r>
            <a:endParaRPr lang="ru-RU" sz="40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5214950"/>
            <a:ext cx="66304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32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общение композитора и  </a:t>
            </a:r>
            <a:r>
              <a:rPr lang="ru-RU" sz="32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слушателя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163523"/>
            <a:ext cx="6194003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общение художника и зрителя</a:t>
            </a:r>
            <a:endParaRPr lang="ru-RU" sz="3600" b="1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77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8" grpId="0" animBg="1"/>
      <p:bldP spid="9" grpId="0" animBg="1"/>
      <p:bldP spid="1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05" y="78579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Общение </a:t>
            </a:r>
            <a:r>
              <a:rPr lang="ru-RU" sz="36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между композитором и </a:t>
            </a:r>
            <a:r>
              <a:rPr lang="ru-RU" sz="3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слушателем происходит </a:t>
            </a:r>
            <a:r>
              <a:rPr lang="ru-RU" sz="36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через музыкальные образы.</a:t>
            </a:r>
            <a:endParaRPr lang="ru-RU" sz="36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664" y="16227"/>
            <a:ext cx="9127795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Музыкальный образ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18" y="2859222"/>
            <a:ext cx="2839046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79" y="3286124"/>
            <a:ext cx="2049501" cy="25647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14589"/>
            <a:ext cx="2880320" cy="234888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205" y="1828771"/>
            <a:ext cx="2862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Явления жизни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322" y="5746182"/>
            <a:ext cx="29722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Чувства</a:t>
            </a:r>
            <a:r>
              <a:rPr lang="ru-RU" sz="28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пережи</a:t>
            </a:r>
            <a:r>
              <a:rPr lang="ru-RU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</a:p>
          <a:p>
            <a:r>
              <a:rPr lang="ru-RU" sz="2800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вания</a:t>
            </a:r>
            <a:r>
              <a:rPr lang="ru-RU" sz="28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людей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2185737"/>
            <a:ext cx="20317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Музыкаль</a:t>
            </a:r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</a:p>
          <a:p>
            <a:r>
              <a:rPr lang="ru-RU" sz="3200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ный</a:t>
            </a:r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83829" y="2214071"/>
            <a:ext cx="35049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Музыкальный язык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51425" y="6115514"/>
            <a:ext cx="490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Музыкальное </a:t>
            </a:r>
            <a:r>
              <a:rPr lang="ru-RU" sz="32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произведение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1317876" y="2365505"/>
            <a:ext cx="285620" cy="3876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1236347" y="5269865"/>
            <a:ext cx="398762" cy="4763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2036590">
            <a:off x="2467190" y="5209242"/>
            <a:ext cx="412085" cy="6025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flipV="1">
            <a:off x="5123789" y="2628717"/>
            <a:ext cx="360040" cy="2791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092280" y="2753127"/>
            <a:ext cx="250846" cy="315833"/>
          </a:xfrm>
          <a:prstGeom prst="downArrow">
            <a:avLst>
              <a:gd name="adj1" fmla="val 50000"/>
              <a:gd name="adj2" fmla="val 46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343126" y="5709098"/>
            <a:ext cx="397226" cy="4064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20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/>
      <p:bldP spid="9" grpId="0"/>
      <p:bldP spid="10" grpId="0"/>
      <p:bldP spid="11" grpId="0"/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24744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Музыкальный </a:t>
            </a:r>
            <a:r>
              <a:rPr lang="ru-RU" sz="44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образ </a:t>
            </a:r>
            <a:r>
              <a:rPr lang="ru-RU" sz="4400" b="1" i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– это творческий замысел, жизненное содержание, которое создает композитор, используя богатые возможности музыкального языка.</a:t>
            </a:r>
            <a:endParaRPr lang="ru-RU" sz="44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5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00100" y="214290"/>
            <a:ext cx="7743825" cy="2071708"/>
          </a:xfrm>
        </p:spPr>
        <p:txBody>
          <a:bodyPr>
            <a:noAutofit/>
          </a:bodyPr>
          <a:lstStyle/>
          <a:p>
            <a:r>
              <a:rPr lang="ru-RU" sz="6000" b="1" i="1" dirty="0" smtClean="0"/>
              <a:t>Удивительный мир</a:t>
            </a:r>
            <a:br>
              <a:rPr lang="ru-RU" sz="6000" b="1" i="1" dirty="0" smtClean="0"/>
            </a:br>
            <a:r>
              <a:rPr lang="ru-RU" sz="6000" b="1" i="1" dirty="0" smtClean="0"/>
              <a:t>музыкальных образов</a:t>
            </a:r>
            <a:endParaRPr lang="ru-RU" sz="6000" b="1" i="1" dirty="0"/>
          </a:p>
        </p:txBody>
      </p:sp>
      <p:pic>
        <p:nvPicPr>
          <p:cNvPr id="4100" name="Picture 4" descr="C:\Users\Лена\Desktop\смаил\музыка\муз. инструменты анимация\animaciya1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2284279"/>
            <a:ext cx="3429009" cy="45567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3552238"/>
            <a:ext cx="6444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«Музыка, как и любой вид искусства,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передаёт мысли того, кто её создал,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мысли и чувства тех, кого она изображает»</a:t>
            </a:r>
            <a:b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</a:t>
            </a:r>
            <a:r>
              <a:rPr lang="ru-RU" sz="32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32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. А. Сухомлинский.</a:t>
            </a:r>
            <a:endParaRPr lang="ru-RU" sz="32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Что хотел сказать композитор?</a:t>
            </a:r>
            <a:endParaRPr lang="ru-RU" sz="4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752" y="855241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Правильно понять тот или иной музыкальный образ поможет </a:t>
            </a:r>
            <a:r>
              <a:rPr lang="ru-RU" sz="32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ИНТОНАЦИЯ</a:t>
            </a:r>
            <a:r>
              <a:rPr lang="ru-RU" sz="32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6"/>
            <a:ext cx="3240360" cy="584775"/>
          </a:xfrm>
          <a:prstGeom prst="rect">
            <a:avLst/>
          </a:prstGeom>
          <a:solidFill>
            <a:srgbClr val="92D05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Торжественная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737" y="4158258"/>
            <a:ext cx="2241254" cy="584775"/>
          </a:xfrm>
          <a:prstGeom prst="rect">
            <a:avLst/>
          </a:prstGeom>
          <a:solidFill>
            <a:srgbClr val="0070C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Печальная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8780" y="1549312"/>
            <a:ext cx="1325220" cy="1524003"/>
          </a:xfrm>
          <a:prstGeom prst="rect">
            <a:avLst/>
          </a:prstGeom>
          <a:noFill/>
        </p:spPr>
      </p:pic>
      <p:pic>
        <p:nvPicPr>
          <p:cNvPr id="7" name="Picture 4" descr="C:\Users\Лена\Desktop\смаил\музыка\муз. инструменты анимация\avatar6190_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3060" y="3693346"/>
            <a:ext cx="1325220" cy="15240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67580" y="4166236"/>
            <a:ext cx="2220351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Тревожная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928" y="3088676"/>
            <a:ext cx="2161554" cy="584775"/>
          </a:xfrm>
          <a:prstGeom prst="rect">
            <a:avLst/>
          </a:prstGeom>
          <a:solidFill>
            <a:srgbClr val="00B0F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Спокойная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2092779"/>
            <a:ext cx="171175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Нежная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66174" y="2114531"/>
            <a:ext cx="2179186" cy="584775"/>
          </a:xfrm>
          <a:prstGeom prst="rect">
            <a:avLst/>
          </a:prstGeom>
          <a:solidFill>
            <a:srgbClr val="FF0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Радостная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77232" y="3051617"/>
            <a:ext cx="2891369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Взволнованная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22170" y="4091216"/>
            <a:ext cx="2699842" cy="584775"/>
          </a:xfrm>
          <a:prstGeom prst="rect">
            <a:avLst/>
          </a:prstGeom>
          <a:solidFill>
            <a:srgbClr val="C00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Решительная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5320690"/>
            <a:ext cx="9036496" cy="1569660"/>
          </a:xfrm>
          <a:prstGeom prst="rect">
            <a:avLst/>
          </a:prstGeom>
          <a:solidFill>
            <a:srgbClr val="7030A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Интонация – выразительный мелодический оборот, наполненный смыслом, окрашенный чувством, переживанием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5139" y="3141998"/>
            <a:ext cx="2677143" cy="584775"/>
          </a:xfrm>
          <a:prstGeom prst="rect">
            <a:avLst/>
          </a:pr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Настойчивая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48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288"/>
            <a:ext cx="9144000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Виды музыкальных образов</a:t>
            </a:r>
            <a:endParaRPr lang="ru-RU" sz="4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96" y="1071546"/>
            <a:ext cx="2108488" cy="28511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3929066"/>
            <a:ext cx="3609613" cy="27072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</p:pic>
      <p:sp>
        <p:nvSpPr>
          <p:cNvPr id="5" name="Прямоугольник 4"/>
          <p:cNvSpPr/>
          <p:nvPr/>
        </p:nvSpPr>
        <p:spPr>
          <a:xfrm>
            <a:off x="2393503" y="1065274"/>
            <a:ext cx="675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Лирические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образы раскрывают 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романтические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чувства, ощущение и настроение героев, 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любовь к природе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" y="4581128"/>
            <a:ext cx="5528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Эпические 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образы  -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описывают исторические события, героев, подвиги.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5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4131970-C498-414B-8006-F6688F1E4F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удивительный мир музыкальных образов</Template>
  <TotalTime>1569</TotalTime>
  <Words>544</Words>
  <Application>Microsoft Office PowerPoint</Application>
  <PresentationFormat>Экран (4:3)</PresentationFormat>
  <Paragraphs>108</Paragraphs>
  <Slides>18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Удивительный мир музыкальных образов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Удивительный мир музыкальных образов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56</cp:revision>
  <dcterms:created xsi:type="dcterms:W3CDTF">2020-09-04T18:46:11Z</dcterms:created>
  <dcterms:modified xsi:type="dcterms:W3CDTF">2020-09-07T09:41:33Z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TC102867689990</vt:lpwstr>
  </property>
</Properties>
</file>