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56" r:id="rId3"/>
    <p:sldId id="289" r:id="rId4"/>
    <p:sldId id="320" r:id="rId5"/>
    <p:sldId id="299" r:id="rId6"/>
    <p:sldId id="300" r:id="rId7"/>
    <p:sldId id="321" r:id="rId8"/>
    <p:sldId id="306" r:id="rId9"/>
    <p:sldId id="307" r:id="rId10"/>
    <p:sldId id="308" r:id="rId11"/>
    <p:sldId id="309" r:id="rId12"/>
    <p:sldId id="310" r:id="rId13"/>
    <p:sldId id="313" r:id="rId14"/>
    <p:sldId id="314" r:id="rId15"/>
    <p:sldId id="315" r:id="rId16"/>
    <p:sldId id="316" r:id="rId17"/>
    <p:sldId id="317" r:id="rId18"/>
    <p:sldId id="318" r:id="rId19"/>
    <p:sldId id="322" r:id="rId20"/>
    <p:sldId id="319" r:id="rId21"/>
    <p:sldId id="323" r:id="rId22"/>
    <p:sldId id="324" r:id="rId23"/>
    <p:sldId id="325" r:id="rId24"/>
    <p:sldId id="326" r:id="rId25"/>
    <p:sldId id="333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27" r:id="rId35"/>
    <p:sldId id="343" r:id="rId36"/>
    <p:sldId id="344" r:id="rId37"/>
    <p:sldId id="331" r:id="rId38"/>
    <p:sldId id="329" r:id="rId39"/>
    <p:sldId id="332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CC0000"/>
    <a:srgbClr val="C2A66E"/>
    <a:srgbClr val="FFCC66"/>
    <a:srgbClr val="FFFFCC"/>
    <a:srgbClr val="FFCC00"/>
    <a:srgbClr val="006600"/>
    <a:srgbClr val="003399"/>
    <a:srgbClr val="33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62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81400" y="3124200"/>
            <a:ext cx="4876800" cy="1009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1400" y="4267200"/>
            <a:ext cx="4876800" cy="838200"/>
          </a:xfrm>
        </p:spPr>
        <p:txBody>
          <a:bodyPr/>
          <a:lstStyle>
            <a:lvl1pPr marL="0" indent="0">
              <a:buFontTx/>
              <a:buNone/>
              <a:defRPr sz="1600" b="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9786-EF41-463D-B27C-576E9C18D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2143C-B714-43AE-871B-A6C32BA2DD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543550" y="762000"/>
            <a:ext cx="1619250" cy="53641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4705350" cy="5364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5FFF-F9D3-4240-B0C5-0E40508717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20409-98CC-4665-990A-6A8FC77B3A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161F6-00F1-4426-B8D0-11C6C0262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1623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500" y="1981200"/>
            <a:ext cx="31623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B491A-AA94-408C-9658-A5AD8EFFD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98B50-F9C7-4340-9BA2-53F3FB6653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CAD6E-04A2-44BB-956C-19227CBC30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4AEF4-D001-4667-ACA6-68F744F63B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4BBF0-8C5D-4627-85EC-55ECCFBE58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B42A1-5E08-44F3-B1A1-7D820283C0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6477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4770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6A7CCDF-3AA3-4FA2-B2A5-ED246A86F4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ransition>
    <p:split orient="vert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800000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rgbClr val="4D4D4D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rgbClr val="4D4D4D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 b="1">
          <a:solidFill>
            <a:srgbClr val="4D4D4D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 b="1">
          <a:solidFill>
            <a:srgbClr val="4D4D4D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3.gif"/><Relationship Id="rId7" Type="http://schemas.openxmlformats.org/officeDocument/2006/relationships/image" Target="../media/image43.jpeg"/><Relationship Id="rId12" Type="http://schemas.openxmlformats.org/officeDocument/2006/relationships/image" Target="../media/image48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png"/><Relationship Id="rId5" Type="http://schemas.openxmlformats.org/officeDocument/2006/relationships/image" Target="../media/image41.jpeg"/><Relationship Id="rId10" Type="http://schemas.openxmlformats.org/officeDocument/2006/relationships/image" Target="../media/image46.png"/><Relationship Id="rId4" Type="http://schemas.openxmlformats.org/officeDocument/2006/relationships/image" Target="../media/image22.png"/><Relationship Id="rId9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12" Type="http://schemas.openxmlformats.org/officeDocument/2006/relationships/slide" Target="slide39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11" Type="http://schemas.openxmlformats.org/officeDocument/2006/relationships/image" Target="../media/image79.png"/><Relationship Id="rId5" Type="http://schemas.openxmlformats.org/officeDocument/2006/relationships/image" Target="../media/image76.png"/><Relationship Id="rId10" Type="http://schemas.openxmlformats.org/officeDocument/2006/relationships/slide" Target="slide34.xml"/><Relationship Id="rId4" Type="http://schemas.openxmlformats.org/officeDocument/2006/relationships/slide" Target="slide38.xml"/><Relationship Id="rId9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2.gif"/><Relationship Id="rId5" Type="http://schemas.openxmlformats.org/officeDocument/2006/relationships/image" Target="../media/image81.gif"/><Relationship Id="rId10" Type="http://schemas.openxmlformats.org/officeDocument/2006/relationships/image" Target="../media/image86.gif"/><Relationship Id="rId4" Type="http://schemas.openxmlformats.org/officeDocument/2006/relationships/image" Target="../media/image80.png"/><Relationship Id="rId9" Type="http://schemas.openxmlformats.org/officeDocument/2006/relationships/image" Target="../media/image85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8.jpeg"/><Relationship Id="rId7" Type="http://schemas.openxmlformats.org/officeDocument/2006/relationships/image" Target="../media/image91.jpe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10" Type="http://schemas.openxmlformats.org/officeDocument/2006/relationships/image" Target="../media/image94.png"/><Relationship Id="rId4" Type="http://schemas.openxmlformats.org/officeDocument/2006/relationships/image" Target="../media/image37.jpeg"/><Relationship Id="rId9" Type="http://schemas.openxmlformats.org/officeDocument/2006/relationships/image" Target="../media/image9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gif"/><Relationship Id="rId3" Type="http://schemas.microsoft.com/office/2007/relationships/hdphoto" Target="../media/hdphoto1.wdp"/><Relationship Id="rId7" Type="http://schemas.openxmlformats.org/officeDocument/2006/relationships/image" Target="../media/image115.gif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gif"/><Relationship Id="rId5" Type="http://schemas.openxmlformats.org/officeDocument/2006/relationships/image" Target="../media/image10.gif"/><Relationship Id="rId4" Type="http://schemas.openxmlformats.org/officeDocument/2006/relationships/image" Target="../media/image1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16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gif"/><Relationship Id="rId2" Type="http://schemas.openxmlformats.org/officeDocument/2006/relationships/image" Target="../media/image11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gif"/><Relationship Id="rId4" Type="http://schemas.openxmlformats.org/officeDocument/2006/relationships/image" Target="../media/image119.gi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gif"/><Relationship Id="rId3" Type="http://schemas.openxmlformats.org/officeDocument/2006/relationships/hyperlink" Target="http://grumer.ru/" TargetMode="External"/><Relationship Id="rId7" Type="http://schemas.openxmlformats.org/officeDocument/2006/relationships/hyperlink" Target="http://www.ikt.oblcit.ru/59/kungurceva/2.htm" TargetMode="External"/><Relationship Id="rId12" Type="http://schemas.openxmlformats.org/officeDocument/2006/relationships/image" Target="../media/image87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rdog.ru/lib/info/memorials.htm" TargetMode="External"/><Relationship Id="rId11" Type="http://schemas.openxmlformats.org/officeDocument/2006/relationships/image" Target="../media/image123.gif"/><Relationship Id="rId5" Type="http://schemas.openxmlformats.org/officeDocument/2006/relationships/hyperlink" Target="http://www.lendgreip.ru/info28.htm" TargetMode="External"/><Relationship Id="rId10" Type="http://schemas.openxmlformats.org/officeDocument/2006/relationships/image" Target="../media/image122.gif"/><Relationship Id="rId4" Type="http://schemas.openxmlformats.org/officeDocument/2006/relationships/hyperlink" Target="http://zveri.on.ufanet.ru/sob_slugeb.htm" TargetMode="External"/><Relationship Id="rId9" Type="http://schemas.openxmlformats.org/officeDocument/2006/relationships/image" Target="../media/image12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gif"/><Relationship Id="rId7" Type="http://schemas.openxmlformats.org/officeDocument/2006/relationships/image" Target="../media/image26.jpeg"/><Relationship Id="rId12" Type="http://schemas.openxmlformats.org/officeDocument/2006/relationships/image" Target="../media/image31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png"/><Relationship Id="rId3" Type="http://schemas.openxmlformats.org/officeDocument/2006/relationships/image" Target="../media/image23.gif"/><Relationship Id="rId7" Type="http://schemas.openxmlformats.org/officeDocument/2006/relationships/image" Target="../media/image34.jpeg"/><Relationship Id="rId12" Type="http://schemas.openxmlformats.org/officeDocument/2006/relationships/image" Target="../media/image39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22.pn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76872"/>
            <a:ext cx="7848872" cy="2445120"/>
          </a:xfrm>
        </p:spPr>
        <p:txBody>
          <a:bodyPr/>
          <a:lstStyle/>
          <a:p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3600" b="1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2806700" cy="262001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61279"/>
            <a:ext cx="2743200" cy="2560955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92896"/>
            <a:ext cx="2781300" cy="2590165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-9511" y="283301"/>
            <a:ext cx="900115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С каким сегодня настроением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 вы пришли на урок? </a:t>
            </a:r>
            <a:endParaRPr lang="ru-RU" dirty="0"/>
          </a:p>
        </p:txBody>
      </p:sp>
      <p:pic>
        <p:nvPicPr>
          <p:cNvPr id="9" name="Picture 6" descr="C:\Documents and Settings\Светлана\Мои документы\Смайлики 1\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458" y="5100239"/>
            <a:ext cx="904624" cy="90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Documents and Settings\Светлана\Мои документы\Смайлики 1\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808" y="5136009"/>
            <a:ext cx="856187" cy="85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1" descr="C:\Documents and Settings\Светлана\Мои документы\Смайлики 1\30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795" y="5112906"/>
            <a:ext cx="879290" cy="87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512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 txBox="1">
            <a:spLocks noChangeArrowheads="1"/>
          </p:cNvSpPr>
          <p:nvPr/>
        </p:nvSpPr>
        <p:spPr bwMode="auto">
          <a:xfrm>
            <a:off x="685800" y="1928813"/>
            <a:ext cx="7672388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ru-RU" sz="4000" b="1" i="1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4000" b="1" i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2" name="AutoShape 21"/>
          <p:cNvSpPr>
            <a:spLocks noChangeArrowheads="1"/>
          </p:cNvSpPr>
          <p:nvPr/>
        </p:nvSpPr>
        <p:spPr bwMode="gray">
          <a:xfrm>
            <a:off x="2143108" y="969949"/>
            <a:ext cx="4339592" cy="530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rgbClr val="800000"/>
                </a:solidFill>
                <a:latin typeface="Arial Narrow" pitchFamily="34" charset="0"/>
              </a:rPr>
              <a:t>Декоративные собаки</a:t>
            </a: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928662" y="3714752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Чихуахуа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pic>
        <p:nvPicPr>
          <p:cNvPr id="23" name="Picture 1" descr="C:\Users\1\Desktop\анимированные стрелки\arr17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6429420"/>
            <a:ext cx="1057275" cy="500042"/>
          </a:xfrm>
          <a:prstGeom prst="rect">
            <a:avLst/>
          </a:prstGeom>
          <a:noFill/>
        </p:spPr>
      </p:pic>
      <p:pic>
        <p:nvPicPr>
          <p:cNvPr id="8" name="Picture 2" descr="D:\рисунки111\СОБАЧКИ\sobaka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857232"/>
            <a:ext cx="1285884" cy="1095383"/>
          </a:xfrm>
          <a:prstGeom prst="rect">
            <a:avLst/>
          </a:prstGeom>
          <a:noFill/>
        </p:spPr>
      </p:pic>
      <p:pic>
        <p:nvPicPr>
          <p:cNvPr id="1027" name="Picture 3" descr="C:\Users\1\Desktop\Пурунгуй\декоративные\мопс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2071678"/>
            <a:ext cx="1500198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488" y="3714752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Мопс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6572264" y="3714752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Боксёр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934971" y="5679297"/>
            <a:ext cx="150019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</a:pPr>
            <a:r>
              <a:rPr lang="ru-RU" sz="1600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Т</a:t>
            </a: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ой-терьер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pic>
        <p:nvPicPr>
          <p:cNvPr id="1030" name="Picture 6" descr="C:\Users\1\Desktop\Пурунгуй\декоративные\t00126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2071678"/>
            <a:ext cx="1500198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4714876" y="3714752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Пудель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643702" y="5679297"/>
            <a:ext cx="164307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Пекинес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pic>
        <p:nvPicPr>
          <p:cNvPr id="1032" name="Picture 8" descr="C:\Users\1\Desktop\Пурунгуй\декоративные\хохлатая китайская собак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4143380"/>
            <a:ext cx="1476385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4429124" y="5643578"/>
            <a:ext cx="200026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Хохлатая китайская собака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pic>
        <p:nvPicPr>
          <p:cNvPr id="1033" name="Picture 9" descr="C:\Users\1\Desktop\Пурунгуй\болонка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488" y="4143380"/>
            <a:ext cx="1528767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2643174" y="5643578"/>
            <a:ext cx="200026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Мальтийская болонка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8" r="14179"/>
          <a:stretch/>
        </p:blipFill>
        <p:spPr bwMode="auto">
          <a:xfrm>
            <a:off x="891799" y="4143380"/>
            <a:ext cx="1751375" cy="1476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3" t="9210" r="11346"/>
          <a:stretch/>
        </p:blipFill>
        <p:spPr bwMode="auto">
          <a:xfrm>
            <a:off x="6413386" y="4450031"/>
            <a:ext cx="1858332" cy="1229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" r="12299"/>
          <a:stretch/>
        </p:blipFill>
        <p:spPr bwMode="auto">
          <a:xfrm>
            <a:off x="915424" y="2490225"/>
            <a:ext cx="1633100" cy="1224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386" y="2095159"/>
            <a:ext cx="1587638" cy="1635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49992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783" y="1046789"/>
            <a:ext cx="7200800" cy="914400"/>
          </a:xfrm>
        </p:spPr>
        <p:txBody>
          <a:bodyPr/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Киноло́гия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наука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 собаках,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выведении пород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собак,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дрессировке собак, истории происхождения собак.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7" r="6812"/>
          <a:stretch/>
        </p:blipFill>
        <p:spPr bwMode="auto">
          <a:xfrm>
            <a:off x="4211960" y="3573015"/>
            <a:ext cx="4104456" cy="2637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6"/>
          <a:stretch/>
        </p:blipFill>
        <p:spPr bwMode="auto">
          <a:xfrm>
            <a:off x="755576" y="1988840"/>
            <a:ext cx="3600400" cy="2244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рисунки111\СОБАЧКИ\sobaka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857232"/>
            <a:ext cx="1285884" cy="1095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329371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78657" y="599400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Профессии собак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76" y="1344267"/>
            <a:ext cx="2688229" cy="2295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dogbook.ru/sites/zoodogs.ru/files/imagecache/640x480/additionalphotos/3604585455_18928e9189_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0" r="12392"/>
          <a:stretch/>
        </p:blipFill>
        <p:spPr bwMode="auto">
          <a:xfrm>
            <a:off x="4105589" y="1340768"/>
            <a:ext cx="3018173" cy="222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39" y="3933056"/>
            <a:ext cx="2746166" cy="1853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ttp://photo-day.ru/wp-content/uploads/2012/05/s_q26_210188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243" y="3679874"/>
            <a:ext cx="3632101" cy="236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21"/>
          <p:cNvSpPr>
            <a:spLocks noChangeArrowheads="1"/>
          </p:cNvSpPr>
          <p:nvPr/>
        </p:nvSpPr>
        <p:spPr bwMode="gray">
          <a:xfrm rot="5400000">
            <a:off x="5884928" y="3667944"/>
            <a:ext cx="4339592" cy="530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vert="wordArtVert" wrap="none" anchor="ctr" anchorCtr="1"/>
          <a:lstStyle/>
          <a:p>
            <a:pPr algn="ctr">
              <a:defRPr/>
            </a:pP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88757" y="1763260"/>
            <a:ext cx="663580" cy="448625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lvl="0" algn="ctr">
              <a:defRPr/>
            </a:pPr>
            <a:r>
              <a:rPr lang="ru-RU" sz="2800" b="1" kern="0" dirty="0">
                <a:solidFill>
                  <a:srgbClr val="800000"/>
                </a:solidFill>
                <a:latin typeface="Arial Narrow" pitchFamily="34" charset="0"/>
              </a:rPr>
              <a:t>Спасатели</a:t>
            </a:r>
          </a:p>
        </p:txBody>
      </p:sp>
    </p:spTree>
    <p:extLst>
      <p:ext uri="{BB962C8B-B14F-4D97-AF65-F5344CB8AC3E}">
        <p14:creationId xmlns:p14="http://schemas.microsoft.com/office/powerpoint/2010/main" val="283221843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etshoptop.ru/media/b0/ab/6c/b0ab6c37a1585835b00609b336af59d7/57b196a35d89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1"/>
          <a:stretch/>
        </p:blipFill>
        <p:spPr bwMode="auto">
          <a:xfrm>
            <a:off x="683568" y="1218040"/>
            <a:ext cx="2184996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23528" y="620688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Профессии собак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3568" y="5088076"/>
            <a:ext cx="2689052" cy="382352"/>
          </a:xfrm>
        </p:spPr>
        <p:txBody>
          <a:bodyPr/>
          <a:lstStyle/>
          <a:p>
            <a:r>
              <a:rPr lang="ru-RU" sz="2400" dirty="0" smtClean="0"/>
              <a:t>Собаки-поводыри</a:t>
            </a:r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951467" y="5864802"/>
            <a:ext cx="3024336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r>
              <a:rPr lang="ru-RU" sz="2400" dirty="0" smtClean="0"/>
              <a:t>Собаки-пастухи </a:t>
            </a:r>
            <a:endParaRPr lang="ru-RU" sz="2400" dirty="0"/>
          </a:p>
        </p:txBody>
      </p:sp>
      <p:pic>
        <p:nvPicPr>
          <p:cNvPr id="2052" name="Picture 4" descr="http://collie-berezniki.narod.ru/stihi3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237" y="3334510"/>
            <a:ext cx="3925566" cy="25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333v.ru/uploads/75/75eee8e693f9b28fb81e45d29994e7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764704"/>
            <a:ext cx="2959529" cy="221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5868144" y="2956501"/>
            <a:ext cx="3024336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r>
              <a:rPr lang="ru-RU" sz="2400" dirty="0" smtClean="0"/>
              <a:t>Собаки-почтальоны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4445168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vestnikp.ru/files/img/full_2009_05_28_WWW_5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 r="5804"/>
          <a:stretch/>
        </p:blipFill>
        <p:spPr bwMode="auto">
          <a:xfrm>
            <a:off x="1034029" y="2071588"/>
            <a:ext cx="2141951" cy="324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540568" y="919364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Профессии собак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55576" y="5373216"/>
            <a:ext cx="3168352" cy="382352"/>
          </a:xfrm>
        </p:spPr>
        <p:txBody>
          <a:bodyPr/>
          <a:lstStyle/>
          <a:p>
            <a:r>
              <a:rPr lang="ru-RU" sz="2400" dirty="0" smtClean="0"/>
              <a:t>Собаки-пограничники</a:t>
            </a:r>
            <a:endParaRPr lang="ru-RU" sz="2400" dirty="0"/>
          </a:p>
        </p:txBody>
      </p:sp>
      <p:pic>
        <p:nvPicPr>
          <p:cNvPr id="3076" name="Picture 4" descr="http://www.mordovmedia.ru/media/news/80/39880/1fcdbba530adcdd19666e62b4e1084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33" y="836712"/>
            <a:ext cx="3222246" cy="257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www.ridus.ru/_ah/img/FRxu3smN8Q-bj4UWtM3KD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33" y="4005064"/>
            <a:ext cx="3086406" cy="206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3977934" y="3501008"/>
            <a:ext cx="5212444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r>
              <a:rPr lang="ru-RU" sz="2400" dirty="0" smtClean="0"/>
              <a:t>собаки-ищейки и собаки-полицейские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4052142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43608" y="620688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Собаки на войне</a:t>
            </a:r>
          </a:p>
        </p:txBody>
      </p:sp>
      <p:pic>
        <p:nvPicPr>
          <p:cNvPr id="4098" name="Picture 2" descr="http://drittereich.info/files/img8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70100"/>
            <a:ext cx="2950842" cy="221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forumkiev.com/attachments/38628d1304801786-deutscher-sch-ferhun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2"/>
          <a:stretch/>
        </p:blipFill>
        <p:spPr bwMode="auto">
          <a:xfrm>
            <a:off x="6608139" y="3797594"/>
            <a:ext cx="1872208" cy="234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artatwar.altervista.org/wp-content/uploads/2014/11/HistList_dog_and_wir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3"/>
          <a:stretch/>
        </p:blipFill>
        <p:spPr bwMode="auto">
          <a:xfrm>
            <a:off x="811679" y="1541468"/>
            <a:ext cx="4435064" cy="237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zoozashita.files.wordpress.com/2012/05/wow-007_thumb.jpg?w=524&amp;h=33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6"/>
          <a:stretch/>
        </p:blipFill>
        <p:spPr bwMode="auto">
          <a:xfrm>
            <a:off x="3707904" y="3970100"/>
            <a:ext cx="2735589" cy="223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russian7.ru/wp-content/uploads/2014/11/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7" r="5533"/>
          <a:stretch/>
        </p:blipFill>
        <p:spPr bwMode="auto">
          <a:xfrm>
            <a:off x="5563838" y="1541468"/>
            <a:ext cx="2678914" cy="216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689458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59632" y="620688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Профессии собак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5013176"/>
            <a:ext cx="2689052" cy="382352"/>
          </a:xfrm>
        </p:spPr>
        <p:txBody>
          <a:bodyPr/>
          <a:lstStyle/>
          <a:p>
            <a:r>
              <a:rPr lang="ru-RU" sz="2400" dirty="0" smtClean="0"/>
              <a:t>Охотничьи собаки</a:t>
            </a:r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791172" y="3484428"/>
            <a:ext cx="3024336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r>
              <a:rPr lang="ru-RU" sz="2400" dirty="0" smtClean="0"/>
              <a:t>Собаки-охранники </a:t>
            </a:r>
            <a:endParaRPr lang="ru-RU" sz="24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312052" y="5721858"/>
            <a:ext cx="3024336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r>
              <a:rPr lang="ru-RU" sz="2400" dirty="0" smtClean="0"/>
              <a:t>Ездовые собаки</a:t>
            </a:r>
            <a:endParaRPr lang="ru-RU" sz="2400" dirty="0"/>
          </a:p>
        </p:txBody>
      </p:sp>
      <p:pic>
        <p:nvPicPr>
          <p:cNvPr id="6146" name="Picture 2" descr="http://www.ebftour.ru/images/import/news/1/f5d00f556ec27d4c33ba187985d2c7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252565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f-2.in.ua/docs/images/prob/dogs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533" y="1244917"/>
            <a:ext cx="3342975" cy="223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mamysik.ru/images/stories/mamin_ugolok/haskisi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34" y="3866780"/>
            <a:ext cx="2761606" cy="242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3121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7504" y="652653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Профессии собак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187624" y="5805215"/>
            <a:ext cx="2689052" cy="382352"/>
          </a:xfrm>
        </p:spPr>
        <p:txBody>
          <a:bodyPr/>
          <a:lstStyle/>
          <a:p>
            <a:r>
              <a:rPr lang="ru-RU" sz="2400" dirty="0" smtClean="0"/>
              <a:t>Собаки в цирке</a:t>
            </a:r>
            <a:endParaRPr lang="ru-RU" sz="24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5508104" y="5910497"/>
            <a:ext cx="3024336" cy="382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r>
              <a:rPr lang="ru-RU" sz="2400" dirty="0" smtClean="0"/>
              <a:t>Собаки в кино</a:t>
            </a:r>
            <a:endParaRPr lang="ru-RU" sz="2400" dirty="0"/>
          </a:p>
        </p:txBody>
      </p:sp>
      <p:pic>
        <p:nvPicPr>
          <p:cNvPr id="7172" name="Picture 4" descr="http://www.ampravda.ru/files/articles-2/47522/3vqfc6qlgtvw-1-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104" y="3472065"/>
            <a:ext cx="3666814" cy="243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st.kinopoisk.ru/im/kadr/7/6/5/kinopoisk.ru-Otis-76587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0"/>
          <a:stretch/>
        </p:blipFill>
        <p:spPr bwMode="auto">
          <a:xfrm>
            <a:off x="5796136" y="919364"/>
            <a:ext cx="1750751" cy="245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andaly.ru/wp-content/uploads/2015/10/1439552350_tsirk_na_fontanke_regjpg_norm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05" y="3705747"/>
            <a:ext cx="3337576" cy="217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sobakino.com/uploads/images/00/02/40/2014/10/09/cede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87" y="1387261"/>
            <a:ext cx="2779738" cy="208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65469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ashipitomcy.ru/_pu/5/139509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349" y="1556792"/>
            <a:ext cx="5697215" cy="427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04914" y="754060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Профессии собак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408596" y="5805264"/>
            <a:ext cx="2689052" cy="382352"/>
          </a:xfrm>
        </p:spPr>
        <p:txBody>
          <a:bodyPr/>
          <a:lstStyle/>
          <a:p>
            <a:r>
              <a:rPr lang="ru-RU" sz="2400" dirty="0" smtClean="0"/>
              <a:t>Собаки-космонавты</a:t>
            </a:r>
            <a:endParaRPr lang="ru-RU" sz="2400" dirty="0"/>
          </a:p>
        </p:txBody>
      </p:sp>
      <p:pic>
        <p:nvPicPr>
          <p:cNvPr id="1028" name="Picture 4" descr="http://newrezume.org/_nw/160/306073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" r="5850" b="5190"/>
          <a:stretch/>
        </p:blipFill>
        <p:spPr bwMode="auto">
          <a:xfrm>
            <a:off x="7110707" y="1052736"/>
            <a:ext cx="1502347" cy="117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57905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04914" y="754060"/>
            <a:ext cx="6715172" cy="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Памятники собакам</a:t>
            </a:r>
          </a:p>
        </p:txBody>
      </p:sp>
      <p:pic>
        <p:nvPicPr>
          <p:cNvPr id="8" name="Picture 2" descr="D:\рисунки111\СОБАЧКИ\sobaka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857232"/>
            <a:ext cx="1285884" cy="1095383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76460"/>
            <a:ext cx="1224136" cy="1755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42910" y="4857760"/>
            <a:ext cx="192882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Памятник собаке 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Германии (Берлин)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noProof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CC66">
                    <a:alpha val="40000"/>
                  </a:srgb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600" b="1" baseline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CC66">
                    <a:alpha val="40000"/>
                  </a:srgbClr>
                </a:glow>
              </a:effectLst>
              <a:latin typeface="+mn-l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522" y="2065704"/>
            <a:ext cx="1218275" cy="1547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3651797" y="2857495"/>
            <a:ext cx="157163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Памятник псу </a:t>
            </a:r>
          </a:p>
          <a:p>
            <a:pPr algn="ctr"/>
            <a:r>
              <a:rPr lang="ru-RU" sz="1600" b="1" dirty="0" err="1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Хочико</a:t>
            </a:r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в Японии (Токио)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noProof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CC66"/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600" b="1" baseline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39700">
                  <a:srgbClr val="FFCC66"/>
                </a:glow>
              </a:effectLst>
              <a:latin typeface="+mn-lt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6"/>
          <a:stretch/>
        </p:blipFill>
        <p:spPr bwMode="auto">
          <a:xfrm>
            <a:off x="3189706" y="3801795"/>
            <a:ext cx="1263178" cy="1852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3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2571736" y="5643578"/>
            <a:ext cx="242889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Памятник собаке Балто в США  (Нью Йорк)</a:t>
            </a:r>
            <a:endParaRPr kumimoji="0" lang="ru-RU" sz="1600" b="1" i="0" u="none" strike="noStrike" kern="1200" cap="none" spc="0" normalizeH="0" noProof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CC66">
                    <a:alpha val="40000"/>
                  </a:srgb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600" b="1" baseline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CC66">
                    <a:alpha val="40000"/>
                  </a:srgbClr>
                </a:glow>
              </a:effectLst>
              <a:latin typeface="+mn-lt"/>
            </a:endParaRPr>
          </a:p>
        </p:txBody>
      </p:sp>
      <p:pic>
        <p:nvPicPr>
          <p:cNvPr id="15" name="Рисунок 14" descr="Памятник Сенбернару Барри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161" y="2071677"/>
            <a:ext cx="1285398" cy="1571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angle 3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6814836" y="2868220"/>
            <a:ext cx="17145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Памятник </a:t>
            </a:r>
            <a:r>
              <a:rPr lang="ru-RU" sz="1600" b="1" dirty="0" err="1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Барри</a:t>
            </a:r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во Франции (Париж)</a:t>
            </a:r>
            <a:endParaRPr lang="ru-RU" sz="16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CC66"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noProof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CC66">
                    <a:alpha val="40000"/>
                  </a:srgb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600" b="1" baseline="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glow rad="101600">
                  <a:srgbClr val="FFCC66">
                    <a:alpha val="40000"/>
                  </a:srgbClr>
                </a:glow>
              </a:effectLst>
              <a:latin typeface="+mn-lt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172" y="3803644"/>
            <a:ext cx="1205308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3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4955078" y="5643578"/>
            <a:ext cx="371951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Памятник собаке 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в Италии</a:t>
            </a:r>
            <a:r>
              <a:rPr lang="ru-RU" sz="1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(</a:t>
            </a:r>
            <a:r>
              <a:rPr lang="ru-RU" sz="16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Борго</a:t>
            </a:r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-Сан-Лоренцо)</a:t>
            </a:r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  <a:effectLst>
                  <a:glow rad="101600">
                    <a:srgbClr val="FFCC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093293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808" y="2060848"/>
            <a:ext cx="5728720" cy="135732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sz="6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«Собака – друг человека»</a:t>
            </a:r>
            <a:endParaRPr lang="en-US" sz="6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428860" y="1071546"/>
            <a:ext cx="614366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50" normalizeH="0" baseline="0" noProof="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Тема урока:</a:t>
            </a:r>
            <a:endParaRPr kumimoji="0" lang="ru-RU" sz="3600" b="1" i="1" u="none" strike="noStrike" kern="0" cap="none" spc="50" normalizeH="0" noProof="0" dirty="0" smtClean="0">
              <a:ln w="11430"/>
              <a:solidFill>
                <a:srgbClr val="99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1604" y="5733256"/>
            <a:ext cx="7000924" cy="2693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50" dirty="0" smtClean="0">
                <a:solidFill>
                  <a:srgbClr val="663300"/>
                </a:solidFill>
              </a:rPr>
              <a:t>МБОУ </a:t>
            </a:r>
            <a:r>
              <a:rPr lang="ru-RU" sz="1150" dirty="0" err="1" smtClean="0">
                <a:solidFill>
                  <a:srgbClr val="663300"/>
                </a:solidFill>
              </a:rPr>
              <a:t>Нерастанновская</a:t>
            </a:r>
            <a:r>
              <a:rPr lang="ru-RU" sz="1150" dirty="0" smtClean="0">
                <a:solidFill>
                  <a:srgbClr val="663300"/>
                </a:solidFill>
              </a:rPr>
              <a:t> СОШ</a:t>
            </a:r>
            <a:r>
              <a:rPr lang="ru-RU" sz="1150" dirty="0" smtClean="0">
                <a:solidFill>
                  <a:srgbClr val="663300"/>
                </a:solidFill>
              </a:rPr>
              <a:t> </a:t>
            </a:r>
            <a:endParaRPr lang="ru-RU" sz="1150" dirty="0" smtClean="0">
              <a:solidFill>
                <a:srgbClr val="66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448" y="4725144"/>
            <a:ext cx="565728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663300"/>
                </a:solidFill>
              </a:rPr>
              <a:t>Подготовила: </a:t>
            </a:r>
            <a:r>
              <a:rPr lang="ru-RU" sz="2000" b="1" kern="0" dirty="0" err="1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Белогорцева</a:t>
            </a:r>
            <a:r>
              <a:rPr lang="ru-RU" sz="2000" b="1" kern="0" dirty="0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 Лилия Валерьевна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</a:p>
          <a:p>
            <a:r>
              <a:rPr lang="ru-RU" sz="1400" b="1" i="1" dirty="0" smtClean="0">
                <a:solidFill>
                  <a:srgbClr val="663300"/>
                </a:solidFill>
              </a:rPr>
              <a:t>                                            учитель биологии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06" y="2755615"/>
            <a:ext cx="256200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30247" y="478605"/>
            <a:ext cx="671517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Физминутка</a:t>
            </a:r>
            <a:endParaRPr lang="ru-RU" sz="40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8" name="Priklyucheniya_Elektronika_-_Pesnya_pro_sobaku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40619" y="5517232"/>
            <a:ext cx="609600" cy="609600"/>
          </a:xfrm>
          <a:prstGeom prst="rect">
            <a:avLst/>
          </a:prstGeom>
        </p:spPr>
      </p:pic>
      <p:pic>
        <p:nvPicPr>
          <p:cNvPr id="9" name="Picture 4" descr="G:\СОБАКА ВЕРНЫЙ ДРУГ\d91edcf683b64d4acfb3b638e34adcad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581" y="2924944"/>
            <a:ext cx="2520076" cy="213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Рисунок2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06" y="522244"/>
            <a:ext cx="1333810" cy="1534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 descr="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737543"/>
            <a:ext cx="1729431" cy="1535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3" descr="chien49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2"/>
            <a:ext cx="2324145" cy="218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Светлана\Мои документы\Разделители с животными\1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46" y="5376695"/>
            <a:ext cx="6317826" cy="75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sushestva-409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833" y="3983931"/>
            <a:ext cx="1151992" cy="107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862598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5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981200"/>
            <a:ext cx="7414592" cy="4144963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Предком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домашней собаки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считается………………….,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был первым животным, которого человек принял в дом.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Это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произошло более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………………….лет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назад.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Люди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вывели более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………………..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пород собак.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Наука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собаках, выведении пород собак, дрессировке собак, истории происхождения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собак, называется …………………….. 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80728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30247" y="478605"/>
            <a:ext cx="671517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1. Задание: Вставьте пропущенные слова. 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771800" y="2318867"/>
            <a:ext cx="1584176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волк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650038" y="3081569"/>
            <a:ext cx="1584176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тысяч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483391" y="3882769"/>
            <a:ext cx="1584176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087832" y="5445224"/>
            <a:ext cx="2428383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кинология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118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80728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11624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2.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Составьте схему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«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Классификация 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пород собак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» </a:t>
            </a:r>
          </a:p>
        </p:txBody>
      </p:sp>
      <p:sp>
        <p:nvSpPr>
          <p:cNvPr id="10" name="AutoShape 21"/>
          <p:cNvSpPr>
            <a:spLocks noChangeArrowheads="1"/>
          </p:cNvSpPr>
          <p:nvPr/>
        </p:nvSpPr>
        <p:spPr bwMode="gray">
          <a:xfrm>
            <a:off x="2801453" y="5013175"/>
            <a:ext cx="3541094" cy="8753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Декоративные</a:t>
            </a:r>
          </a:p>
          <a:p>
            <a:pPr algn="ctr">
              <a:defRPr/>
            </a:pPr>
            <a:r>
              <a:rPr lang="ru-RU" sz="32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 собаки</a:t>
            </a:r>
            <a:endParaRPr lang="ru-RU" sz="3200" b="1" kern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AutoShape 21"/>
          <p:cNvSpPr>
            <a:spLocks noChangeArrowheads="1"/>
          </p:cNvSpPr>
          <p:nvPr/>
        </p:nvSpPr>
        <p:spPr bwMode="gray">
          <a:xfrm>
            <a:off x="4788024" y="3934716"/>
            <a:ext cx="3541094" cy="8753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Служебные</a:t>
            </a:r>
          </a:p>
          <a:p>
            <a:pPr algn="ctr">
              <a:defRPr/>
            </a:pPr>
            <a:r>
              <a:rPr lang="ru-RU" sz="32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 собаки</a:t>
            </a:r>
            <a:endParaRPr lang="ru-RU" sz="3200" b="1" kern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3" name="AutoShape 21"/>
          <p:cNvSpPr>
            <a:spLocks noChangeArrowheads="1"/>
          </p:cNvSpPr>
          <p:nvPr/>
        </p:nvSpPr>
        <p:spPr bwMode="gray">
          <a:xfrm>
            <a:off x="708876" y="3934718"/>
            <a:ext cx="3541094" cy="8753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Охотничьи</a:t>
            </a:r>
          </a:p>
          <a:p>
            <a:pPr algn="ctr">
              <a:defRPr/>
            </a:pPr>
            <a:r>
              <a:rPr lang="ru-RU" sz="3200" b="1" kern="0" dirty="0" smtClean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</a:rPr>
              <a:t> собаки</a:t>
            </a:r>
            <a:endParaRPr lang="ru-RU" sz="3200" b="1" kern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2025957"/>
            <a:ext cx="2160240" cy="1077218"/>
          </a:xfrm>
          <a:prstGeom prst="rect">
            <a:avLst/>
          </a:prstGeom>
          <a:noFill/>
          <a:ln w="38100">
            <a:solidFill>
              <a:srgbClr val="A5002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glow rad="139700">
                    <a:srgbClr val="FF99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3200" b="1" cap="none" spc="50" dirty="0" smtClean="0">
                <a:ln w="11430"/>
                <a:solidFill>
                  <a:srgbClr val="FF0000"/>
                </a:solidFill>
                <a:effectLst>
                  <a:glow rad="139700">
                    <a:srgbClr val="FF99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руппы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glow rad="139700">
                    <a:srgbClr val="FF99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собак 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glow rad="139700">
                  <a:srgbClr val="FF9900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47864" y="1952498"/>
            <a:ext cx="2160240" cy="1224136"/>
          </a:xfrm>
          <a:prstGeom prst="rect">
            <a:avLst/>
          </a:prstGeom>
          <a:solidFill>
            <a:srgbClr val="CC0000"/>
          </a:solidFill>
          <a:ln w="38100">
            <a:solidFill>
              <a:srgbClr val="A5002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3200" b="1" cap="none" spc="50" dirty="0">
              <a:ln w="11430"/>
              <a:solidFill>
                <a:srgbClr val="FF0000"/>
              </a:solidFill>
              <a:effectLst>
                <a:glow rad="139700">
                  <a:srgbClr val="FF9900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AutoShape 21"/>
          <p:cNvSpPr>
            <a:spLocks noChangeArrowheads="1"/>
          </p:cNvSpPr>
          <p:nvPr/>
        </p:nvSpPr>
        <p:spPr bwMode="gray">
          <a:xfrm>
            <a:off x="4788024" y="3898369"/>
            <a:ext cx="3541094" cy="8753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endParaRPr lang="ru-RU" sz="3200" b="1" kern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7" name="AutoShape 21"/>
          <p:cNvSpPr>
            <a:spLocks noChangeArrowheads="1"/>
          </p:cNvSpPr>
          <p:nvPr/>
        </p:nvSpPr>
        <p:spPr bwMode="gray">
          <a:xfrm>
            <a:off x="719416" y="3934718"/>
            <a:ext cx="3541094" cy="8753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endParaRPr lang="ru-RU" sz="3200" b="1" kern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gray">
          <a:xfrm>
            <a:off x="2795090" y="4990887"/>
            <a:ext cx="3541094" cy="87532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endParaRPr lang="ru-RU" sz="3200" b="1" kern="0" dirty="0">
              <a:solidFill>
                <a:schemeClr val="accent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 rot="1535885">
            <a:off x="3618471" y="3258825"/>
            <a:ext cx="193488" cy="5622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427984" y="3509392"/>
            <a:ext cx="216024" cy="14167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19081661">
            <a:off x="5166982" y="3286344"/>
            <a:ext cx="212527" cy="5076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0030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5584" y="2024596"/>
            <a:ext cx="1964528" cy="4149226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Такса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Болонка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Бульдог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Сенбернар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Колли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Овчарка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Лайка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Ньюфаундленд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3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Соедините линией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рисунок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собаки с названием породы</a:t>
            </a:r>
          </a:p>
        </p:txBody>
      </p:sp>
      <p:pic>
        <p:nvPicPr>
          <p:cNvPr id="5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80728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1\AppData\Local\Microsoft\Windows\Temporary Internet Files\Content.Word\english-bulldog-puppies-for-sale-uk-cheap-7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811" y="2009589"/>
            <a:ext cx="913014" cy="96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1\AppData\Local\Microsoft\Windows\Temporary Internet Files\Content.Word\leon.0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3253" y="3975111"/>
            <a:ext cx="1421659" cy="1106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1\AppData\Local\Microsoft\Windows\Temporary Internet Files\Content.Word\porody_laek_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38048" y="2003208"/>
            <a:ext cx="1390284" cy="107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1\AppData\Local\Microsoft\Windows\Temporary Internet Files\Content.Word\www.GetBg.net_Animals___Dogs_Bichon_with_ornaments_084573_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28332" y="3012737"/>
            <a:ext cx="133096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1\Desktop\учебник\e939b4b8431d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71950" y="3958887"/>
            <a:ext cx="1356382" cy="1049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Рисунок 12" descr="Описание: http://wildfrontier.ru/wp-content/uploads/2015/07/Nemetskaya-ovcharka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543" y="4881040"/>
            <a:ext cx="1261749" cy="132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80" y="4881040"/>
            <a:ext cx="1432282" cy="129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7" y="3124449"/>
            <a:ext cx="1334112" cy="930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5" name="Прямая со стрелкой 24"/>
          <p:cNvCxnSpPr/>
          <p:nvPr/>
        </p:nvCxnSpPr>
        <p:spPr>
          <a:xfrm flipH="1">
            <a:off x="2111262" y="2348880"/>
            <a:ext cx="2141456" cy="11369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163659" y="2900280"/>
            <a:ext cx="1872208" cy="5684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2987825" y="2540735"/>
            <a:ext cx="1080119" cy="8162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527884" y="3958887"/>
            <a:ext cx="396044" cy="5248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25" name="Прямая со стрелкой 1024"/>
          <p:cNvCxnSpPr/>
          <p:nvPr/>
        </p:nvCxnSpPr>
        <p:spPr>
          <a:xfrm>
            <a:off x="5004048" y="4452505"/>
            <a:ext cx="574389" cy="224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33" name="Прямая со стрелкой 1032"/>
          <p:cNvCxnSpPr>
            <a:endCxn id="1026" idx="1"/>
          </p:cNvCxnSpPr>
          <p:nvPr/>
        </p:nvCxnSpPr>
        <p:spPr>
          <a:xfrm>
            <a:off x="5163659" y="4962826"/>
            <a:ext cx="2033884" cy="5784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38" name="Прямая со стрелкой 1037"/>
          <p:cNvCxnSpPr/>
          <p:nvPr/>
        </p:nvCxnSpPr>
        <p:spPr>
          <a:xfrm flipV="1">
            <a:off x="5004048" y="2757330"/>
            <a:ext cx="734000" cy="26642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44" name="Прямая со стрелкой 1043"/>
          <p:cNvCxnSpPr/>
          <p:nvPr/>
        </p:nvCxnSpPr>
        <p:spPr>
          <a:xfrm flipH="1" flipV="1">
            <a:off x="2111262" y="5661248"/>
            <a:ext cx="1614644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432831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960" y="1988840"/>
            <a:ext cx="693311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1. Белокурая </a:t>
            </a:r>
            <a:r>
              <a:rPr lang="ru-RU" sz="2800" dirty="0">
                <a:latin typeface="Times New Roman"/>
                <a:ea typeface="Calibri"/>
              </a:rPr>
              <a:t>краса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 От </a:t>
            </a:r>
            <a:r>
              <a:rPr lang="ru-RU" sz="2800" dirty="0">
                <a:latin typeface="Times New Roman"/>
                <a:ea typeface="Calibri"/>
              </a:rPr>
              <a:t>ушей и до хвоста.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Обожает </a:t>
            </a:r>
            <a:r>
              <a:rPr lang="ru-RU" sz="2800" dirty="0">
                <a:latin typeface="Times New Roman"/>
                <a:ea typeface="Calibri"/>
              </a:rPr>
              <a:t>бить баклуши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На </a:t>
            </a:r>
            <a:r>
              <a:rPr lang="ru-RU" sz="2800" dirty="0">
                <a:latin typeface="Times New Roman"/>
                <a:ea typeface="Calibri"/>
              </a:rPr>
              <a:t>тахте, среди подушек.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Заявляет </a:t>
            </a:r>
            <a:r>
              <a:rPr lang="ru-RU" sz="2800" dirty="0">
                <a:latin typeface="Times New Roman"/>
                <a:ea typeface="Calibri"/>
              </a:rPr>
              <a:t>очень звонко,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Что </a:t>
            </a:r>
            <a:r>
              <a:rPr lang="ru-RU" sz="2800" dirty="0">
                <a:latin typeface="Times New Roman"/>
                <a:ea typeface="Calibri"/>
              </a:rPr>
              <a:t>зовут её </a:t>
            </a:r>
            <a:r>
              <a:rPr lang="ru-RU" sz="2800" dirty="0" smtClean="0">
                <a:latin typeface="Times New Roman"/>
                <a:ea typeface="Calibri"/>
              </a:rPr>
              <a:t>……………..</a:t>
            </a: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847" y="4170282"/>
            <a:ext cx="26003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546" y="4024982"/>
            <a:ext cx="178593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6467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960" y="1988840"/>
            <a:ext cx="693311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2. Любопытный </a:t>
            </a:r>
            <a:r>
              <a:rPr lang="ru-RU" sz="2800" dirty="0">
                <a:latin typeface="Times New Roman"/>
                <a:ea typeface="Calibri"/>
              </a:rPr>
              <a:t>длинный нос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  Шарит</a:t>
            </a:r>
            <a:r>
              <a:rPr lang="ru-RU" sz="2800" dirty="0">
                <a:latin typeface="Times New Roman"/>
                <a:ea typeface="Calibri"/>
              </a:rPr>
              <a:t>, словно пылесос.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 Лапки </a:t>
            </a:r>
            <a:r>
              <a:rPr lang="ru-RU" sz="2800" dirty="0">
                <a:latin typeface="Times New Roman"/>
                <a:ea typeface="Calibri"/>
              </a:rPr>
              <a:t>пусть коротковаты,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 Но</a:t>
            </a:r>
            <a:r>
              <a:rPr lang="ru-RU" sz="2800" dirty="0">
                <a:latin typeface="Times New Roman"/>
                <a:ea typeface="Calibri"/>
              </a:rPr>
              <a:t>, гребут, как две лопаты.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 Хвост </a:t>
            </a:r>
            <a:r>
              <a:rPr lang="ru-RU" sz="2800" dirty="0">
                <a:latin typeface="Times New Roman"/>
                <a:ea typeface="Calibri"/>
              </a:rPr>
              <a:t>торчком, на морде вакса – </a:t>
            </a:r>
            <a:br>
              <a:rPr lang="ru-RU" sz="2800" dirty="0">
                <a:latin typeface="Times New Roman"/>
                <a:ea typeface="Calibri"/>
              </a:rPr>
            </a:br>
            <a:r>
              <a:rPr lang="ru-RU" sz="2800" dirty="0" smtClean="0">
                <a:latin typeface="Times New Roman"/>
                <a:ea typeface="Calibri"/>
              </a:rPr>
              <a:t>  Познакомьтесь – это …………… . </a:t>
            </a: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84" y="4365104"/>
            <a:ext cx="2559090" cy="178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034" y="3990454"/>
            <a:ext cx="177958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97110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960" y="1988840"/>
            <a:ext cx="693311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3. Хвост </a:t>
            </a:r>
            <a:r>
              <a:rPr lang="ru-RU" sz="2800" dirty="0">
                <a:latin typeface="Times New Roman"/>
                <a:ea typeface="Calibri"/>
              </a:rPr>
              <a:t>баранкой, тёплый мех.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Он </a:t>
            </a:r>
            <a:r>
              <a:rPr lang="ru-RU" sz="2800" dirty="0">
                <a:latin typeface="Times New Roman"/>
                <a:ea typeface="Calibri"/>
              </a:rPr>
              <a:t>в охоте лучше всех.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Дичь</a:t>
            </a:r>
            <a:r>
              <a:rPr lang="ru-RU" sz="2800" dirty="0">
                <a:latin typeface="Times New Roman"/>
                <a:ea typeface="Calibri"/>
              </a:rPr>
              <a:t>, на ветке увидав,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Лает</a:t>
            </a:r>
            <a:r>
              <a:rPr lang="ru-RU" sz="2800" dirty="0">
                <a:latin typeface="Times New Roman"/>
                <a:ea typeface="Calibri"/>
              </a:rPr>
              <a:t>, голову задрав.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Ты </a:t>
            </a:r>
            <a:r>
              <a:rPr lang="ru-RU" sz="2800" dirty="0">
                <a:latin typeface="Times New Roman"/>
                <a:ea typeface="Calibri"/>
              </a:rPr>
              <a:t>породу угадай-ка.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Ну</a:t>
            </a:r>
            <a:r>
              <a:rPr lang="ru-RU" sz="2800" dirty="0">
                <a:latin typeface="Times New Roman"/>
                <a:ea typeface="Calibri"/>
              </a:rPr>
              <a:t>, конечно, это </a:t>
            </a:r>
            <a:r>
              <a:rPr lang="ru-RU" sz="2800" dirty="0" smtClean="0">
                <a:latin typeface="Times New Roman"/>
                <a:ea typeface="Calibri"/>
              </a:rPr>
              <a:t>…………... </a:t>
            </a: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751" y="2564904"/>
            <a:ext cx="3158205" cy="2115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37112"/>
            <a:ext cx="177958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47127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960" y="1988840"/>
            <a:ext cx="693311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4. Тонкий </a:t>
            </a:r>
            <a:r>
              <a:rPr lang="ru-RU" sz="2800" dirty="0">
                <a:latin typeface="Times New Roman"/>
                <a:ea typeface="Calibri"/>
              </a:rPr>
              <a:t>нюх, острейший слух –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Он </a:t>
            </a:r>
            <a:r>
              <a:rPr lang="ru-RU" sz="2800" dirty="0">
                <a:latin typeface="Times New Roman"/>
                <a:ea typeface="Calibri"/>
              </a:rPr>
              <a:t>и сторож и пастух.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Я </a:t>
            </a:r>
            <a:r>
              <a:rPr lang="ru-RU" sz="2800" dirty="0">
                <a:latin typeface="Times New Roman"/>
                <a:ea typeface="Calibri"/>
              </a:rPr>
              <a:t>боюсь, что вы едва ли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Пса </a:t>
            </a:r>
            <a:r>
              <a:rPr lang="ru-RU" sz="2800" dirty="0">
                <a:latin typeface="Times New Roman"/>
                <a:ea typeface="Calibri"/>
              </a:rPr>
              <a:t>серьезнее </a:t>
            </a:r>
            <a:r>
              <a:rPr lang="ru-RU" sz="2800" dirty="0" err="1">
                <a:latin typeface="Times New Roman"/>
                <a:ea typeface="Calibri"/>
              </a:rPr>
              <a:t>видали</a:t>
            </a:r>
            <a:r>
              <a:rPr lang="ru-RU" sz="2800" dirty="0">
                <a:latin typeface="Times New Roman"/>
                <a:ea typeface="Calibri"/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Вам привет большой и </a:t>
            </a:r>
            <a:r>
              <a:rPr lang="ru-RU" sz="2800" dirty="0" smtClean="0">
                <a:latin typeface="Times New Roman"/>
                <a:ea typeface="Calibri"/>
              </a:rPr>
              <a:t>жаркий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Шлют…………………………… 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524088"/>
            <a:ext cx="2448272" cy="256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11324"/>
            <a:ext cx="3462337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658570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763284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5</a:t>
            </a:r>
            <a:r>
              <a:rPr lang="ru-RU" sz="2800" dirty="0" smtClean="0">
                <a:latin typeface="Times New Roman"/>
                <a:ea typeface="Calibri"/>
              </a:rPr>
              <a:t>. Этот </a:t>
            </a:r>
            <a:r>
              <a:rPr lang="ru-RU" sz="2800" dirty="0">
                <a:latin typeface="Times New Roman"/>
                <a:ea typeface="Calibri"/>
              </a:rPr>
              <a:t>добрый великан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Из </a:t>
            </a:r>
            <a:r>
              <a:rPr lang="ru-RU" sz="2800" dirty="0">
                <a:latin typeface="Times New Roman"/>
                <a:ea typeface="Calibri"/>
              </a:rPr>
              <a:t>заморских дальних стран.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Он </a:t>
            </a:r>
            <a:r>
              <a:rPr lang="ru-RU" sz="2800" dirty="0">
                <a:latin typeface="Times New Roman"/>
                <a:ea typeface="Calibri"/>
              </a:rPr>
              <a:t>готов нырнуть в пучину,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Если </a:t>
            </a:r>
            <a:r>
              <a:rPr lang="ru-RU" sz="2800" dirty="0">
                <a:latin typeface="Times New Roman"/>
                <a:ea typeface="Calibri"/>
              </a:rPr>
              <a:t>есть на то причина.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Ведь </a:t>
            </a:r>
            <a:r>
              <a:rPr lang="ru-RU" sz="2800" dirty="0">
                <a:latin typeface="Times New Roman"/>
                <a:ea typeface="Calibri"/>
              </a:rPr>
              <a:t>спасатель высший класс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Наш отважный ……….………! </a:t>
            </a: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726" y="2390875"/>
            <a:ext cx="2823643" cy="1806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97" y="4365104"/>
            <a:ext cx="34512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461022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763284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6. </a:t>
            </a:r>
            <a:r>
              <a:rPr lang="ru-RU" sz="2800" dirty="0" smtClean="0">
                <a:latin typeface="Times New Roman"/>
                <a:ea typeface="Calibri"/>
              </a:rPr>
              <a:t>Он </a:t>
            </a:r>
            <a:r>
              <a:rPr lang="ru-RU" sz="2800" dirty="0">
                <a:latin typeface="Times New Roman"/>
                <a:ea typeface="Calibri"/>
              </a:rPr>
              <a:t>не мал и не велик,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Носит белый воротник.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По натуре – добродушный,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А по замыслу – пастуший.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Но, сегодня, в этой роли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Ты не часто встретишь </a:t>
            </a:r>
            <a:r>
              <a:rPr lang="ru-RU" sz="2800" dirty="0" smtClean="0">
                <a:latin typeface="Times New Roman"/>
                <a:ea typeface="Calibri"/>
              </a:rPr>
              <a:t>……………. </a:t>
            </a: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90875"/>
            <a:ext cx="2972830" cy="215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459" y="4365104"/>
            <a:ext cx="34512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80352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123425"/>
            <a:ext cx="7848872" cy="2445120"/>
          </a:xfrm>
        </p:spPr>
        <p:txBody>
          <a:bodyPr/>
          <a:lstStyle/>
          <a:p>
            <a:r>
              <a:rPr lang="ru-RU" sz="5400" b="1" dirty="0"/>
              <a:t>«Собаки - существа, любящие нас больше,  чем    самих себя» </a:t>
            </a:r>
            <a:r>
              <a:rPr lang="ru-RU" sz="5400" b="1" dirty="0" smtClean="0"/>
              <a:t>      </a:t>
            </a:r>
            <a:r>
              <a:rPr lang="ru-RU" sz="3600" b="1" dirty="0" smtClean="0"/>
              <a:t>Ч</a:t>
            </a:r>
            <a:r>
              <a:rPr lang="ru-RU" sz="3600" b="1" dirty="0"/>
              <a:t>. Дарвин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                              </a:t>
            </a:r>
            <a:endParaRPr lang="ru-RU" sz="3600" b="1" dirty="0"/>
          </a:p>
        </p:txBody>
      </p:sp>
      <p:pic>
        <p:nvPicPr>
          <p:cNvPr id="6" name="Picture 7" descr="File2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149080"/>
            <a:ext cx="3018968" cy="226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914366"/>
            <a:ext cx="1228084" cy="141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61186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763284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7</a:t>
            </a:r>
            <a:r>
              <a:rPr lang="ru-RU" sz="2800" dirty="0">
                <a:latin typeface="Times New Roman"/>
                <a:ea typeface="Calibri"/>
              </a:rPr>
              <a:t>. </a:t>
            </a:r>
            <a:r>
              <a:rPr lang="ru-RU" sz="2800" dirty="0" smtClean="0">
                <a:latin typeface="Times New Roman"/>
                <a:ea typeface="Calibri"/>
              </a:rPr>
              <a:t>Он </a:t>
            </a:r>
            <a:r>
              <a:rPr lang="ru-RU" sz="2800" dirty="0">
                <a:latin typeface="Times New Roman"/>
                <a:ea typeface="Calibri"/>
              </a:rPr>
              <a:t>из нор гоняет лис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И искусно ловит крыс.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А в квартире по паркету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Пролетает, как ракета.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Энергичности пример – </a:t>
            </a:r>
          </a:p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Наш веселый </a:t>
            </a:r>
            <a:r>
              <a:rPr lang="ru-RU" sz="2800" dirty="0" smtClean="0">
                <a:latin typeface="Times New Roman"/>
                <a:ea typeface="Calibri"/>
              </a:rPr>
              <a:t>……………………... </a:t>
            </a: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29713"/>
            <a:ext cx="3163221" cy="2100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365104"/>
            <a:ext cx="34512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75482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763284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latin typeface="Times New Roman"/>
                <a:ea typeface="Calibri"/>
              </a:rPr>
              <a:t>8. </a:t>
            </a:r>
            <a:r>
              <a:rPr lang="ru-RU" sz="2800" dirty="0" smtClean="0">
                <a:latin typeface="Times New Roman"/>
                <a:ea typeface="Calibri"/>
              </a:rPr>
              <a:t>Этот </a:t>
            </a:r>
            <a:r>
              <a:rPr lang="ru-RU" sz="2800" dirty="0">
                <a:latin typeface="Times New Roman"/>
                <a:ea typeface="Calibri"/>
              </a:rPr>
              <a:t>славный добрый пёс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Веселит </a:t>
            </a:r>
            <a:r>
              <a:rPr lang="ru-RU" sz="2800" dirty="0">
                <a:latin typeface="Times New Roman"/>
                <a:ea typeface="Calibri"/>
              </a:rPr>
              <a:t>детей до слез –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Лихо </a:t>
            </a:r>
            <a:r>
              <a:rPr lang="ru-RU" sz="2800" dirty="0">
                <a:latin typeface="Times New Roman"/>
                <a:ea typeface="Calibri"/>
              </a:rPr>
              <a:t>щёлкает задачи,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Кувыркается </a:t>
            </a:r>
            <a:r>
              <a:rPr lang="ru-RU" sz="2800" dirty="0">
                <a:latin typeface="Times New Roman"/>
                <a:ea typeface="Calibri"/>
              </a:rPr>
              <a:t>и скачет.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Получил </a:t>
            </a:r>
            <a:r>
              <a:rPr lang="ru-RU" sz="2800" dirty="0">
                <a:latin typeface="Times New Roman"/>
                <a:ea typeface="Calibri"/>
              </a:rPr>
              <a:t>в награду </a:t>
            </a:r>
            <a:r>
              <a:rPr lang="ru-RU" sz="2800" dirty="0" err="1">
                <a:latin typeface="Times New Roman"/>
                <a:ea typeface="Calibri"/>
              </a:rPr>
              <a:t>штрудель</a:t>
            </a: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Наш </a:t>
            </a:r>
            <a:r>
              <a:rPr lang="ru-RU" sz="2800" dirty="0">
                <a:latin typeface="Times New Roman"/>
                <a:ea typeface="Calibri"/>
              </a:rPr>
              <a:t>циркач, кудрявый </a:t>
            </a:r>
            <a:r>
              <a:rPr lang="ru-RU" sz="2800" dirty="0" smtClean="0">
                <a:latin typeface="Times New Roman"/>
                <a:ea typeface="Calibri"/>
              </a:rPr>
              <a:t>……………. </a:t>
            </a: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408" y="2440657"/>
            <a:ext cx="2520280" cy="204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403868"/>
            <a:ext cx="34512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9081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763284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9</a:t>
            </a:r>
            <a:r>
              <a:rPr lang="ru-RU" sz="2800" dirty="0">
                <a:latin typeface="Times New Roman"/>
                <a:ea typeface="Calibri"/>
              </a:rPr>
              <a:t>. </a:t>
            </a:r>
            <a:r>
              <a:rPr lang="ru-RU" sz="2800" dirty="0" smtClean="0">
                <a:latin typeface="Times New Roman"/>
                <a:ea typeface="Calibri"/>
              </a:rPr>
              <a:t>За </a:t>
            </a:r>
            <a:r>
              <a:rPr lang="ru-RU" sz="2800" dirty="0">
                <a:latin typeface="Times New Roman"/>
                <a:ea typeface="Calibri"/>
              </a:rPr>
              <a:t>добычею любой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По </a:t>
            </a:r>
            <a:r>
              <a:rPr lang="ru-RU" sz="2800" dirty="0">
                <a:latin typeface="Times New Roman"/>
                <a:ea typeface="Calibri"/>
              </a:rPr>
              <a:t>полям летит стрелой.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Символ </a:t>
            </a:r>
            <a:r>
              <a:rPr lang="ru-RU" sz="2800" dirty="0">
                <a:latin typeface="Times New Roman"/>
                <a:ea typeface="Calibri"/>
              </a:rPr>
              <a:t>вольного пространства,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Гордость </a:t>
            </a:r>
            <a:r>
              <a:rPr lang="ru-RU" sz="2800" dirty="0">
                <a:latin typeface="Times New Roman"/>
                <a:ea typeface="Calibri"/>
              </a:rPr>
              <a:t>русского дворянства!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Километры </a:t>
            </a:r>
            <a:r>
              <a:rPr lang="ru-RU" sz="2800" dirty="0">
                <a:latin typeface="Times New Roman"/>
                <a:ea typeface="Calibri"/>
              </a:rPr>
              <a:t>нарезая,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Мчит </a:t>
            </a:r>
            <a:r>
              <a:rPr lang="ru-RU" sz="2800" dirty="0">
                <a:latin typeface="Times New Roman"/>
                <a:ea typeface="Calibri"/>
              </a:rPr>
              <a:t>без устали </a:t>
            </a:r>
            <a:r>
              <a:rPr lang="ru-RU" sz="2800" dirty="0" smtClean="0">
                <a:latin typeface="Times New Roman"/>
                <a:ea typeface="Calibri"/>
              </a:rPr>
              <a:t>……………. </a:t>
            </a: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782" y="2564904"/>
            <a:ext cx="2430435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004" y="4396595"/>
            <a:ext cx="34512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64971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7632848" cy="420933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10</a:t>
            </a:r>
            <a:r>
              <a:rPr lang="ru-RU" sz="2800" dirty="0">
                <a:latin typeface="Times New Roman"/>
                <a:ea typeface="Calibri"/>
              </a:rPr>
              <a:t>. </a:t>
            </a:r>
            <a:r>
              <a:rPr lang="ru-RU" sz="2800" dirty="0" smtClean="0">
                <a:latin typeface="Times New Roman"/>
                <a:ea typeface="Calibri"/>
              </a:rPr>
              <a:t>Несмотря </a:t>
            </a:r>
            <a:r>
              <a:rPr lang="ru-RU" sz="2800" dirty="0">
                <a:latin typeface="Times New Roman"/>
                <a:ea typeface="Calibri"/>
              </a:rPr>
              <a:t>на грозный вид,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Он </a:t>
            </a:r>
            <a:r>
              <a:rPr lang="ru-RU" sz="2800" dirty="0">
                <a:latin typeface="Times New Roman"/>
                <a:ea typeface="Calibri"/>
              </a:rPr>
              <a:t>ни капли не сердит,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Но</a:t>
            </a:r>
            <a:r>
              <a:rPr lang="ru-RU" sz="2800" dirty="0">
                <a:latin typeface="Times New Roman"/>
                <a:ea typeface="Calibri"/>
              </a:rPr>
              <a:t>, при этом, вам охрана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Без </a:t>
            </a:r>
            <a:r>
              <a:rPr lang="ru-RU" sz="2800" dirty="0">
                <a:latin typeface="Times New Roman"/>
                <a:ea typeface="Calibri"/>
              </a:rPr>
              <a:t>малейшего изъяна.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Многих </a:t>
            </a:r>
            <a:r>
              <a:rPr lang="ru-RU" sz="2800" dirty="0">
                <a:latin typeface="Times New Roman"/>
                <a:ea typeface="Calibri"/>
              </a:rPr>
              <a:t>выставок призёр – 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/>
                <a:ea typeface="Calibri"/>
              </a:rPr>
              <a:t>  Наш </a:t>
            </a:r>
            <a:r>
              <a:rPr lang="ru-RU" sz="2800" dirty="0">
                <a:latin typeface="Times New Roman"/>
                <a:ea typeface="Calibri"/>
              </a:rPr>
              <a:t>прославленный </a:t>
            </a:r>
            <a:r>
              <a:rPr lang="ru-RU" sz="2800" dirty="0" smtClean="0">
                <a:latin typeface="Times New Roman"/>
                <a:ea typeface="Calibri"/>
              </a:rPr>
              <a:t>………………</a:t>
            </a:r>
            <a:endParaRPr lang="ru-RU" sz="2800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50523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4</a:t>
            </a: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.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Задание: «Угадай-ка!» Подберите к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стихам-загадкам </a:t>
            </a:r>
            <a:r>
              <a:rPr lang="ru-RU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про собак отгадки. </a:t>
            </a:r>
          </a:p>
        </p:txBody>
      </p:sp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48" y="836712"/>
            <a:ext cx="15843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92896"/>
            <a:ext cx="2734966" cy="20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47" y="4437112"/>
            <a:ext cx="34512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21394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068960"/>
            <a:ext cx="7776864" cy="1512168"/>
          </a:xfrm>
        </p:spPr>
        <p:txBody>
          <a:bodyPr/>
          <a:lstStyle/>
          <a:p>
            <a:pPr algn="ctr"/>
            <a:r>
              <a:rPr lang="ru-RU" sz="6000" dirty="0">
                <a:latin typeface="Times New Roman"/>
                <a:ea typeface="Calibri"/>
              </a:rPr>
              <a:t>«Ты навсегда в ответе за тех, кого приручил»</a:t>
            </a:r>
            <a:br>
              <a:rPr lang="ru-RU" sz="6000" dirty="0">
                <a:latin typeface="Times New Roman"/>
                <a:ea typeface="Calibri"/>
              </a:rPr>
            </a:br>
            <a:r>
              <a:rPr lang="ru-RU" sz="6000" dirty="0" smtClean="0">
                <a:latin typeface="Times New Roman"/>
                <a:ea typeface="Calibri"/>
              </a:rPr>
              <a:t>            </a:t>
            </a:r>
            <a:r>
              <a:rPr lang="ru-RU" sz="3200" dirty="0" smtClean="0">
                <a:latin typeface="Times New Roman"/>
                <a:ea typeface="Calibri"/>
              </a:rPr>
              <a:t>Антуан </a:t>
            </a:r>
            <a:r>
              <a:rPr lang="ru-RU" sz="3200" dirty="0">
                <a:latin typeface="Times New Roman"/>
                <a:ea typeface="Calibri"/>
              </a:rPr>
              <a:t>де Сент-Экзюпери </a:t>
            </a:r>
            <a:endParaRPr lang="ru-RU" sz="3200" dirty="0"/>
          </a:p>
        </p:txBody>
      </p:sp>
      <p:pic>
        <p:nvPicPr>
          <p:cNvPr id="5" name="Рисунок 4" descr="75683697_large_TARJETAS__45_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8776" y1="94400" x2="72996" y2="94200"/>
                        <a14:foregroundMark x1="96414" y1="94200" x2="97679" y2="90000"/>
                        <a14:foregroundMark x1="12025" y1="93000" x2="10338" y2="77400"/>
                        <a14:foregroundMark x1="8439" y1="69800" x2="6962" y2="68000"/>
                        <a14:foregroundMark x1="3376" y1="76000" x2="2110" y2="79200"/>
                        <a14:foregroundMark x1="1688" y1="80600" x2="1055" y2="81800"/>
                        <a14:foregroundMark x1="12658" y1="69600" x2="12236" y2="65600"/>
                        <a14:backgroundMark x1="97468" y1="90000" x2="96835" y2="926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8264" y="620688"/>
            <a:ext cx="1944215" cy="1826358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414" y="1165256"/>
            <a:ext cx="823913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File209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32" y="4725144"/>
            <a:ext cx="1690523" cy="126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3" descr="apogoda-9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20688"/>
            <a:ext cx="648072" cy="677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2131" y="601796"/>
            <a:ext cx="1336699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5" descr="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285" y="639506"/>
            <a:ext cx="1328847" cy="118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80862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  <a:cs typeface="Arial"/>
              </a:rPr>
              <a:t>Сегодня </a:t>
            </a:r>
            <a:r>
              <a:rPr lang="ru-RU" sz="3200" dirty="0">
                <a:latin typeface="Times New Roman"/>
                <a:ea typeface="Times New Roman"/>
                <a:cs typeface="Arial"/>
              </a:rPr>
              <a:t>я </a:t>
            </a:r>
            <a:r>
              <a:rPr lang="ru-RU" sz="3200" dirty="0" smtClean="0">
                <a:latin typeface="Times New Roman"/>
                <a:ea typeface="Times New Roman"/>
                <a:cs typeface="Arial"/>
              </a:rPr>
              <a:t>узнал</a:t>
            </a:r>
            <a:r>
              <a:rPr lang="ru-RU" sz="3200" dirty="0">
                <a:latin typeface="Times New Roman"/>
                <a:ea typeface="Times New Roman"/>
                <a:cs typeface="Arial"/>
              </a:rPr>
              <a:t>, что </a:t>
            </a:r>
            <a:r>
              <a:rPr lang="ru-RU" sz="3200" dirty="0" smtClean="0">
                <a:latin typeface="Times New Roman"/>
                <a:ea typeface="Times New Roman"/>
                <a:cs typeface="Arial"/>
              </a:rPr>
              <a:t>…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latin typeface="Times New Roman"/>
                <a:ea typeface="Times New Roman"/>
                <a:cs typeface="Arial"/>
              </a:rPr>
              <a:t>Я никогда не буду </a:t>
            </a:r>
            <a:r>
              <a:rPr lang="ru-RU" sz="3200" dirty="0" smtClean="0">
                <a:latin typeface="Times New Roman"/>
                <a:ea typeface="Times New Roman"/>
                <a:cs typeface="Arial"/>
              </a:rPr>
              <a:t>…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3200" dirty="0">
              <a:latin typeface="Calibri"/>
              <a:ea typeface="Calibri"/>
              <a:cs typeface="Arial"/>
            </a:endParaRPr>
          </a:p>
          <a:p>
            <a:r>
              <a:rPr lang="ru-RU" sz="3200" dirty="0">
                <a:latin typeface="Times New Roman"/>
                <a:ea typeface="Times New Roman"/>
              </a:rPr>
              <a:t>Я всегда буду …</a:t>
            </a:r>
            <a:r>
              <a:rPr lang="ru-RU" sz="3200" dirty="0">
                <a:latin typeface="Times New Roman"/>
                <a:ea typeface="Calibri"/>
              </a:rPr>
              <a:t> </a:t>
            </a:r>
            <a:endParaRPr lang="ru-RU" sz="32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67544" y="678945"/>
            <a:ext cx="708218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акончите 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предложения:</a:t>
            </a:r>
          </a:p>
        </p:txBody>
      </p:sp>
      <p:pic>
        <p:nvPicPr>
          <p:cNvPr id="7" name="Picture 7" descr="0_60856_a7fdca3c_X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64904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836712"/>
            <a:ext cx="1367796" cy="1573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970805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11560" y="2060848"/>
            <a:ext cx="7960968" cy="3600400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rgbClr val="800000"/>
                </a:solidFill>
                <a:latin typeface="Arial Narrow" pitchFamily="34" charset="0"/>
              </a:defRPr>
            </a:lvl9pPr>
          </a:lstStyle>
          <a:p>
            <a:pPr algn="ctr" eaLnBrk="1" hangingPunct="1"/>
            <a:r>
              <a:rPr lang="ru-RU" sz="8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Собака – друг человека.</a:t>
            </a:r>
            <a:endParaRPr lang="en-US" sz="80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050752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Вспомните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когда вы сделали что-то хорошее животному: проявили сострадание, покормили, приютили и т.д.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Напишите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этом на луче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солнца, для оформления солнца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«Добрых дел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и запишите пословицы и поговорки про собак.</a:t>
            </a:r>
          </a:p>
          <a:p>
            <a:pPr marL="457200" indent="-457200"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ts val="600"/>
              </a:spcBef>
              <a:defRPr/>
            </a:pPr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         Домашнее задание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5" name="Picture 7" descr="0_60856_a7fdca3c_X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790075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dog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EFEB"/>
              </a:clrFrom>
              <a:clrTo>
                <a:srgbClr val="FAEF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60786" y="4530088"/>
            <a:ext cx="128712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3" descr="apogoda-9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79"/>
            <a:ext cx="1152128" cy="120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597721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552" y="188640"/>
            <a:ext cx="8388350" cy="4535488"/>
          </a:xfrm>
        </p:spPr>
      </p:pic>
      <p:pic>
        <p:nvPicPr>
          <p:cNvPr id="5" name="Picture 6" descr="0_60836_f6ec4712_X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7072"/>
            <a:ext cx="1398377" cy="209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9" descr="dog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58" y="4509120"/>
            <a:ext cx="1728192" cy="1483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og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918361"/>
            <a:ext cx="2016224" cy="197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766442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               Литература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 descr="D:\рисунки111\СОБАЧКИ\sobaka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735" y="1121317"/>
            <a:ext cx="1119638" cy="953766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857224" y="2071678"/>
            <a:ext cx="7500990" cy="4071966"/>
          </a:xfrm>
        </p:spPr>
        <p:txBody>
          <a:bodyPr/>
          <a:lstStyle/>
          <a:p>
            <a:pPr lvl="0">
              <a:lnSpc>
                <a:spcPct val="150000"/>
              </a:lnSpc>
              <a:buClr>
                <a:srgbClr val="FF0000"/>
              </a:buClr>
            </a:pPr>
            <a:r>
              <a:rPr lang="ru-RU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Шустова И.Б. Теперь я знаю. – М.: Дет. лит., 1995. </a:t>
            </a: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ru-RU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Александрова Е.И. </a:t>
            </a:r>
            <a:r>
              <a:rPr lang="en-US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u-RU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Собаки. – СПб.: «БКК», 2006.  </a:t>
            </a:r>
          </a:p>
          <a:p>
            <a:pPr lvl="0">
              <a:lnSpc>
                <a:spcPct val="150000"/>
              </a:lnSpc>
              <a:buClr>
                <a:srgbClr val="FF0000"/>
              </a:buClr>
            </a:pPr>
            <a:r>
              <a:rPr lang="ru-RU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Большая энциклопедия Кирилла и </a:t>
            </a:r>
            <a:r>
              <a:rPr lang="ru-RU" b="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Мифодия</a:t>
            </a:r>
            <a:r>
              <a:rPr lang="ru-RU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2008.</a:t>
            </a:r>
          </a:p>
          <a:p>
            <a:pPr lvl="0">
              <a:lnSpc>
                <a:spcPct val="150000"/>
              </a:lnSpc>
            </a:pPr>
            <a:r>
              <a:rPr lang="ru-RU" sz="1800" u="sng" dirty="0" smtClean="0">
                <a:latin typeface="Arial" pitchFamily="34" charset="0"/>
                <a:cs typeface="Arial" pitchFamily="34" charset="0"/>
                <a:hlinkClick r:id="rId3"/>
              </a:rPr>
              <a:t>http://grumer.ru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ru-RU" sz="1800" u="sng" dirty="0" smtClean="0">
                <a:latin typeface="Arial" pitchFamily="34" charset="0"/>
                <a:cs typeface="Arial" pitchFamily="34" charset="0"/>
                <a:hlinkClick r:id="rId4"/>
              </a:rPr>
              <a:t>http://zveri.on.ufanet.ru/sob_slugeb.htm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r>
              <a:rPr lang="ru-RU" sz="1800" u="sng" dirty="0" smtClean="0">
                <a:latin typeface="Arial" pitchFamily="34" charset="0"/>
                <a:cs typeface="Arial" pitchFamily="34" charset="0"/>
                <a:hlinkClick r:id="rId5"/>
              </a:rPr>
              <a:t>http://www.lendgreip.ru/info28.htm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lvl="0">
              <a:lnSpc>
                <a:spcPct val="150000"/>
              </a:lnSpc>
            </a:pPr>
            <a:r>
              <a:rPr lang="ru-RU" sz="1800" u="sng" dirty="0" smtClean="0">
                <a:latin typeface="Arial" pitchFamily="34" charset="0"/>
                <a:cs typeface="Arial" pitchFamily="34" charset="0"/>
                <a:hlinkClick r:id="rId6"/>
              </a:rPr>
              <a:t>http://urdog.ru/lib/info/memorials.htm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ru-RU" sz="1800" u="sng" dirty="0" smtClean="0">
                <a:latin typeface="Arial" pitchFamily="34" charset="0"/>
                <a:cs typeface="Arial" pitchFamily="34" charset="0"/>
                <a:hlinkClick r:id="rId7"/>
              </a:rPr>
              <a:t>http://www.ikt.oblcit.ru/59/kungurceva/2.htm</a:t>
            </a: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FF0000"/>
              </a:buClr>
            </a:pPr>
            <a:endParaRPr lang="ru-RU" dirty="0" smtClean="0"/>
          </a:p>
          <a:p>
            <a:pPr lvl="0">
              <a:buClr>
                <a:srgbClr val="FF0000"/>
              </a:buClr>
            </a:pPr>
            <a:endParaRPr lang="ru-RU" dirty="0" smtClean="0"/>
          </a:p>
          <a:p>
            <a:pPr>
              <a:buClr>
                <a:srgbClr val="FF0000"/>
              </a:buClr>
            </a:pPr>
            <a:endParaRPr lang="ru-RU" dirty="0"/>
          </a:p>
        </p:txBody>
      </p:sp>
      <p:pic>
        <p:nvPicPr>
          <p:cNvPr id="6" name="Picture 8" descr="13a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966" y="5288088"/>
            <a:ext cx="1856675" cy="85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15a4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458010"/>
            <a:ext cx="2188472" cy="132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og21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48146"/>
            <a:ext cx="2034528" cy="92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dog9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459" y="3830427"/>
            <a:ext cx="891845" cy="83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dog3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189" y="3068960"/>
            <a:ext cx="776245" cy="76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74031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714375" y="714375"/>
            <a:ext cx="6477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 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М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ы 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должны узнать сегодня на 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уроке: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9" name="Picture 21" descr="chien2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997182"/>
            <a:ext cx="1152128" cy="117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601266" y="1988840"/>
            <a:ext cx="7414592" cy="4144963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об истории происхождения </a:t>
            </a:r>
            <a:r>
              <a:rPr lang="ru-RU" sz="3200" dirty="0">
                <a:solidFill>
                  <a:schemeClr val="tx1"/>
                </a:solidFill>
              </a:rPr>
              <a:t>собак </a:t>
            </a:r>
            <a:r>
              <a:rPr lang="ru-RU" sz="3200" dirty="0" smtClean="0">
                <a:solidFill>
                  <a:schemeClr val="tx1"/>
                </a:solidFill>
              </a:rPr>
              <a:t>и их роли в </a:t>
            </a:r>
            <a:r>
              <a:rPr lang="ru-RU" sz="3200" dirty="0">
                <a:solidFill>
                  <a:schemeClr val="tx1"/>
                </a:solidFill>
              </a:rPr>
              <a:t>жизни человека</a:t>
            </a:r>
            <a:r>
              <a:rPr lang="ru-RU" sz="3200" dirty="0" smtClean="0">
                <a:solidFill>
                  <a:schemeClr val="tx1"/>
                </a:solidFill>
              </a:rPr>
              <a:t>;</a:t>
            </a:r>
          </a:p>
          <a:p>
            <a:pPr marL="0" indent="0">
              <a:buNone/>
            </a:pP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о породах собак;</a:t>
            </a:r>
          </a:p>
          <a:p>
            <a:pPr marL="0" indent="0">
              <a:buNone/>
            </a:pP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о гуманном отношение </a:t>
            </a:r>
            <a:r>
              <a:rPr lang="ru-RU" sz="3200" dirty="0">
                <a:solidFill>
                  <a:schemeClr val="tx1"/>
                </a:solidFill>
              </a:rPr>
              <a:t>к тем, кого мы приручили и к бездомным животным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" name="Picture 17" descr="dog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EFEB"/>
              </a:clrFrom>
              <a:clrTo>
                <a:srgbClr val="FAEF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08920"/>
            <a:ext cx="14224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54571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6982544" cy="914400"/>
          </a:xfrm>
        </p:spPr>
        <p:txBody>
          <a:bodyPr/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Собаки... Сколько их, и какие они разные! </a:t>
            </a:r>
          </a:p>
        </p:txBody>
      </p:sp>
      <p:pic>
        <p:nvPicPr>
          <p:cNvPr id="4" name="Picture 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914366"/>
            <a:ext cx="1228084" cy="141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5" t="40667" r="36488" b="4244"/>
          <a:stretch/>
        </p:blipFill>
        <p:spPr bwMode="auto">
          <a:xfrm>
            <a:off x="6683685" y="3068960"/>
            <a:ext cx="1732485" cy="1287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7" t="9791" r="9219" b="3391"/>
          <a:stretch/>
        </p:blipFill>
        <p:spPr bwMode="auto">
          <a:xfrm>
            <a:off x="656251" y="1835063"/>
            <a:ext cx="6012493" cy="4369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744" y="4800871"/>
            <a:ext cx="1152128" cy="140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88260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83"/>
          <a:stretch/>
        </p:blipFill>
        <p:spPr bwMode="auto">
          <a:xfrm>
            <a:off x="5292080" y="1929508"/>
            <a:ext cx="234885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Предком домашней собаки считается </a:t>
            </a:r>
            <a:r>
              <a:rPr lang="ru-RU" sz="2400" u="sng" dirty="0"/>
              <a:t>волк</a:t>
            </a:r>
            <a:r>
              <a:rPr lang="ru-RU" sz="2400" dirty="0"/>
              <a:t>, он был первым животным, которого человек принял в дом. Это произошло более 15 тысяч лет назад.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4296589" cy="234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3744416" cy="239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65104"/>
            <a:ext cx="3502435" cy="1866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1" t="10737" r="10801"/>
          <a:stretch/>
        </p:blipFill>
        <p:spPr bwMode="auto">
          <a:xfrm>
            <a:off x="7435292" y="980728"/>
            <a:ext cx="996207" cy="1233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13796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1"/>
          <p:cNvSpPr>
            <a:spLocks noChangeArrowheads="1"/>
          </p:cNvSpPr>
          <p:nvPr/>
        </p:nvSpPr>
        <p:spPr bwMode="gray">
          <a:xfrm>
            <a:off x="3549649" y="5372645"/>
            <a:ext cx="357190" cy="3873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gray">
          <a:xfrm>
            <a:off x="3541604" y="4474822"/>
            <a:ext cx="357190" cy="3873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78657" y="620688"/>
            <a:ext cx="671517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3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  <a:ea typeface="+mj-ea"/>
                <a:cs typeface="+mj-cs"/>
              </a:rPr>
              <a:t>Классификация пород собак</a:t>
            </a:r>
          </a:p>
        </p:txBody>
      </p:sp>
      <p:pic>
        <p:nvPicPr>
          <p:cNvPr id="10" name="Picture 2" descr="D:\рисунки111\СОБАЧКИ\sobaka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857232"/>
            <a:ext cx="1285884" cy="1095383"/>
          </a:xfrm>
          <a:prstGeom prst="rect">
            <a:avLst/>
          </a:prstGeom>
          <a:noFill/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78657" y="1821653"/>
            <a:ext cx="664373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indent="273050" algn="just">
              <a:spcBef>
                <a:spcPct val="2000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Люди вывели более 400  пород собак. Человек всегда старался вырастить таких собак, которые соответствовали бы его вкусам и нуждам, поэтому сегодня мы можем видеть породы любого размера, формата и окраса. Все породы собак делятся на три основные группы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AutoShape 21">
            <a:hlinkClick r:id="rId3" action="ppaction://hlinksldjump"/>
          </p:cNvPr>
          <p:cNvSpPr>
            <a:spLocks noChangeArrowheads="1"/>
          </p:cNvSpPr>
          <p:nvPr/>
        </p:nvSpPr>
        <p:spPr bwMode="gray">
          <a:xfrm>
            <a:off x="3851920" y="5301208"/>
            <a:ext cx="4339592" cy="530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rgbClr val="800000"/>
                </a:solidFill>
                <a:latin typeface="Arial Narrow" pitchFamily="34" charset="0"/>
                <a:hlinkClick r:id="rId3" action="ppaction://hlinksldjump"/>
              </a:rPr>
              <a:t>Декоративные собаки</a:t>
            </a: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14" name="AutoShape 21">
            <a:hlinkClick r:id="rId4" action="ppaction://hlinksldjump"/>
          </p:cNvPr>
          <p:cNvSpPr>
            <a:spLocks noChangeArrowheads="1"/>
          </p:cNvSpPr>
          <p:nvPr/>
        </p:nvSpPr>
        <p:spPr bwMode="gray">
          <a:xfrm>
            <a:off x="3851920" y="4365104"/>
            <a:ext cx="4339592" cy="530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rgbClr val="800000"/>
                </a:solidFill>
                <a:latin typeface="Arial Narrow" pitchFamily="34" charset="0"/>
                <a:hlinkClick r:id="rId4" action="ppaction://hlinksldjump"/>
              </a:rPr>
              <a:t>Служебные собаки</a:t>
            </a: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4405" y="3890523"/>
            <a:ext cx="171495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glow rad="139700">
                    <a:srgbClr val="FF99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3200" b="1" cap="none" spc="50" dirty="0" smtClean="0">
                <a:ln w="11430"/>
                <a:solidFill>
                  <a:srgbClr val="FF0000"/>
                </a:solidFill>
                <a:effectLst>
                  <a:glow rad="139700">
                    <a:srgbClr val="FF99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руппы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glow rad="139700">
                    <a:srgbClr val="FF9900"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собак 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glow rad="139700">
                  <a:srgbClr val="FF9900">
                    <a:alpha val="4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AutoShape 21"/>
          <p:cNvSpPr>
            <a:spLocks noChangeArrowheads="1"/>
          </p:cNvSpPr>
          <p:nvPr/>
        </p:nvSpPr>
        <p:spPr bwMode="gray">
          <a:xfrm>
            <a:off x="3562783" y="3696848"/>
            <a:ext cx="357190" cy="3873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21" name="AutoShape 21">
            <a:hlinkClick r:id="rId5" action="ppaction://hlinksldjump"/>
          </p:cNvPr>
          <p:cNvSpPr>
            <a:spLocks noChangeArrowheads="1"/>
          </p:cNvSpPr>
          <p:nvPr/>
        </p:nvSpPr>
        <p:spPr bwMode="gray">
          <a:xfrm>
            <a:off x="3906839" y="3625410"/>
            <a:ext cx="4339592" cy="530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rgbClr val="800000"/>
                </a:solidFill>
                <a:latin typeface="Arial Narrow" pitchFamily="34" charset="0"/>
                <a:hlinkClick r:id="rId5" action="ppaction://hlinksldjump"/>
              </a:rPr>
              <a:t>Охотничьи собаки</a:t>
            </a: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20817390" flipV="1">
            <a:off x="2615189" y="4148622"/>
            <a:ext cx="794563" cy="695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2617586" y="4558177"/>
            <a:ext cx="571504" cy="9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935953">
            <a:off x="2571704" y="5072486"/>
            <a:ext cx="863640" cy="779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1" descr="C:\Users\1\Desktop\анимированные стрелки\arr17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8148" y="6429420"/>
            <a:ext cx="1057275" cy="5000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648423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 txBox="1">
            <a:spLocks noChangeArrowheads="1"/>
          </p:cNvSpPr>
          <p:nvPr/>
        </p:nvSpPr>
        <p:spPr bwMode="auto">
          <a:xfrm>
            <a:off x="685800" y="1928813"/>
            <a:ext cx="7672388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ru-RU" sz="4000" b="1" i="1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4000" b="1" i="1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23" name="Picture 1" descr="C:\Users\1\Desktop\анимированные стрелки\arr17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6429420"/>
            <a:ext cx="1057275" cy="500042"/>
          </a:xfrm>
          <a:prstGeom prst="rect">
            <a:avLst/>
          </a:prstGeom>
          <a:noFill/>
        </p:spPr>
      </p:pic>
      <p:sp>
        <p:nvSpPr>
          <p:cNvPr id="17" name="AutoShape 21"/>
          <p:cNvSpPr>
            <a:spLocks noChangeArrowheads="1"/>
          </p:cNvSpPr>
          <p:nvPr/>
        </p:nvSpPr>
        <p:spPr bwMode="gray">
          <a:xfrm>
            <a:off x="2143108" y="969949"/>
            <a:ext cx="4357718" cy="530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rgbClr val="800000"/>
                </a:solidFill>
                <a:latin typeface="Arial Narrow" pitchFamily="34" charset="0"/>
              </a:rPr>
              <a:t>Охотничьи собаки</a:t>
            </a: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pic>
        <p:nvPicPr>
          <p:cNvPr id="8" name="Picture 2" descr="D:\рисунки111\СОБАЧКИ\sobaka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857232"/>
            <a:ext cx="1285884" cy="1095383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572264" y="3714752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Фокстерьер 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786050" y="3714752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Такса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857488" y="5715016"/>
            <a:ext cx="135732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Бигль</a:t>
            </a: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 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572000" y="3714752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Борзая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643702" y="5643578"/>
            <a:ext cx="164307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Русская гончая  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572000" y="5722069"/>
            <a:ext cx="157163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Л</a:t>
            </a: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айка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928662" y="3714752"/>
            <a:ext cx="150019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Пойнтер </a:t>
            </a:r>
          </a:p>
        </p:txBody>
      </p:sp>
      <p:pic>
        <p:nvPicPr>
          <p:cNvPr id="2050" name="Picture 2" descr="C:\Users\1\Desktop\Пурунгуй\охотничьи\фокстерьер.jpg"/>
          <p:cNvPicPr>
            <a:picLocks noChangeAspect="1" noChangeArrowheads="1"/>
          </p:cNvPicPr>
          <p:nvPr/>
        </p:nvPicPr>
        <p:blipFill>
          <a:blip r:embed="rId5"/>
          <a:srcRect l="14497" r="3846"/>
          <a:stretch>
            <a:fillRect/>
          </a:stretch>
        </p:blipFill>
        <p:spPr bwMode="auto">
          <a:xfrm flipH="1">
            <a:off x="6357950" y="2071678"/>
            <a:ext cx="2000264" cy="164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Users\1\Desktop\Пурунгуй\охотничьи\пойнтер.jpg"/>
          <p:cNvPicPr>
            <a:picLocks noChangeAspect="1" noChangeArrowheads="1"/>
          </p:cNvPicPr>
          <p:nvPr/>
        </p:nvPicPr>
        <p:blipFill>
          <a:blip r:embed="rId6"/>
          <a:srcRect r="4585"/>
          <a:stretch>
            <a:fillRect/>
          </a:stretch>
        </p:blipFill>
        <p:spPr bwMode="auto">
          <a:xfrm>
            <a:off x="928662" y="2071678"/>
            <a:ext cx="1500198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C:\Users\1\Desktop\Пурунгуй\охотничьи\бигль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4143380"/>
            <a:ext cx="1500198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7" name="Picture 9" descr="C:\Users\1\Desktop\Пурунгуй\охотничьи\сеттер.jpg"/>
          <p:cNvPicPr>
            <a:picLocks noChangeAspect="1" noChangeArrowheads="1"/>
          </p:cNvPicPr>
          <p:nvPr/>
        </p:nvPicPr>
        <p:blipFill>
          <a:blip r:embed="rId8"/>
          <a:srcRect b="5866"/>
          <a:stretch>
            <a:fillRect/>
          </a:stretch>
        </p:blipFill>
        <p:spPr bwMode="auto">
          <a:xfrm>
            <a:off x="928662" y="4143380"/>
            <a:ext cx="1500198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1000100" y="5715016"/>
            <a:ext cx="135732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Сеттер  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0" r="7943"/>
          <a:stretch/>
        </p:blipFill>
        <p:spPr bwMode="auto">
          <a:xfrm>
            <a:off x="2555775" y="2241826"/>
            <a:ext cx="1766191" cy="1503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4" r="11513"/>
          <a:stretch/>
        </p:blipFill>
        <p:spPr bwMode="auto">
          <a:xfrm>
            <a:off x="4500664" y="4086702"/>
            <a:ext cx="1679525" cy="1684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4" r="12375"/>
          <a:stretch/>
        </p:blipFill>
        <p:spPr bwMode="auto">
          <a:xfrm>
            <a:off x="4414264" y="2241826"/>
            <a:ext cx="1887107" cy="1503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371" y="4135500"/>
            <a:ext cx="2110445" cy="1579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80914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 txBox="1">
            <a:spLocks noChangeArrowheads="1"/>
          </p:cNvSpPr>
          <p:nvPr/>
        </p:nvSpPr>
        <p:spPr bwMode="auto">
          <a:xfrm>
            <a:off x="685800" y="1928813"/>
            <a:ext cx="7672388" cy="419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ru-RU" sz="4000" b="1" i="1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4000" b="1" i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3" name="AutoShape 21"/>
          <p:cNvSpPr>
            <a:spLocks noChangeArrowheads="1"/>
          </p:cNvSpPr>
          <p:nvPr/>
        </p:nvSpPr>
        <p:spPr bwMode="gray">
          <a:xfrm>
            <a:off x="2143108" y="969949"/>
            <a:ext cx="4357718" cy="530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algn="ctr">
            <a:solidFill>
              <a:srgbClr val="FFFF00"/>
            </a:solidFill>
            <a:round/>
            <a:headEnd/>
            <a:tailEnd/>
          </a:ln>
          <a:effectLst>
            <a:glow rad="139700">
              <a:srgbClr val="993300">
                <a:alpha val="40000"/>
              </a:srgb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kern="0" dirty="0" smtClean="0">
                <a:solidFill>
                  <a:srgbClr val="800000"/>
                </a:solidFill>
                <a:latin typeface="Arial Narrow" pitchFamily="34" charset="0"/>
              </a:rPr>
              <a:t>Служебные собаки</a:t>
            </a:r>
            <a:endParaRPr lang="ru-RU" sz="3200" b="1" kern="0" dirty="0">
              <a:solidFill>
                <a:srgbClr val="800000"/>
              </a:solidFill>
              <a:latin typeface="Arial Narrow" pitchFamily="34" charset="0"/>
            </a:endParaRPr>
          </a:p>
        </p:txBody>
      </p:sp>
      <p:pic>
        <p:nvPicPr>
          <p:cNvPr id="23" name="Picture 1" descr="C:\Users\1\Desktop\анимированные стрелки\arr17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6429420"/>
            <a:ext cx="1057275" cy="500042"/>
          </a:xfrm>
          <a:prstGeom prst="rect">
            <a:avLst/>
          </a:prstGeom>
          <a:noFill/>
        </p:spPr>
      </p:pic>
      <p:pic>
        <p:nvPicPr>
          <p:cNvPr id="8" name="Picture 2" descr="D:\рисунки111\СОБАЧКИ\sobaka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857232"/>
            <a:ext cx="1285884" cy="1095383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57224" y="3643314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Бобтейл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488" y="3643314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Колли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643702" y="3643314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Эрдельтерьр</a:t>
            </a: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 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928662" y="5643578"/>
            <a:ext cx="150019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Немецкая овчарка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714876" y="3643314"/>
            <a:ext cx="157163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ct val="20000"/>
              </a:spcBef>
            </a:pPr>
            <a:r>
              <a:rPr lang="ru-RU" sz="1600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Бриар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Book Antiqua" pitchFamily="18" charset="0"/>
              <a:cs typeface="Aharoni" pitchFamily="2" charset="-79"/>
            </a:endParaRPr>
          </a:p>
          <a:p>
            <a:pPr marL="0" marR="0" lvl="0" indent="2730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715140" y="5715016"/>
            <a:ext cx="164307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Акита-Ину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786314" y="5733390"/>
            <a:ext cx="164307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С</a:t>
            </a: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енбернар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2607454" y="5759460"/>
            <a:ext cx="200026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1600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Book Antiqua" pitchFamily="18" charset="0"/>
                <a:cs typeface="Aharoni" pitchFamily="2" charset="-79"/>
              </a:rPr>
              <a:t>Ньюфаундленд</a:t>
            </a:r>
          </a:p>
          <a:p>
            <a:pPr marL="95250" marR="0" lvl="0" indent="-952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cs typeface="Aharoni" pitchFamily="2" charset="-79"/>
            </a:endParaRPr>
          </a:p>
        </p:txBody>
      </p:sp>
      <p:pic>
        <p:nvPicPr>
          <p:cNvPr id="3074" name="Picture 2" descr="C:\Users\1\Desktop\Пурунгуй\служебные\бриа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9067" y="2003813"/>
            <a:ext cx="1572538" cy="1639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1\Desktop\Пурунгуй\служебные\бобтейл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8285" y="2071678"/>
            <a:ext cx="1540575" cy="1571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C:\Users\1\Desktop\Пурунгуй\служебные\колли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2045177"/>
            <a:ext cx="1500198" cy="15969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81" name="Picture 9" descr="C:\Users\1\Desktop\Пурунгуй\служебные\эрдельтерьр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2071678"/>
            <a:ext cx="1549474" cy="1571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2" name="Picture 10" descr="C:\Users\1\Desktop\Пурунгуй\служебные\немецкая овчарка.jpg"/>
          <p:cNvPicPr>
            <a:picLocks noChangeAspect="1" noChangeArrowheads="1"/>
          </p:cNvPicPr>
          <p:nvPr/>
        </p:nvPicPr>
        <p:blipFill>
          <a:blip r:embed="rId9"/>
          <a:srcRect t="4144" b="8839"/>
          <a:stretch>
            <a:fillRect/>
          </a:stretch>
        </p:blipFill>
        <p:spPr bwMode="auto">
          <a:xfrm>
            <a:off x="857224" y="4071942"/>
            <a:ext cx="1571636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C:\Users\1\AppData\Local\Microsoft\Windows\Temporary Internet Files\Content.Word\leon.006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21994" y="4071942"/>
            <a:ext cx="1907394" cy="1643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518" y="2003813"/>
            <a:ext cx="2028137" cy="1664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7"/>
          <a:stretch/>
        </p:blipFill>
        <p:spPr bwMode="auto">
          <a:xfrm>
            <a:off x="6494664" y="4293096"/>
            <a:ext cx="1983386" cy="1421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7" r="7221"/>
          <a:stretch/>
        </p:blipFill>
        <p:spPr bwMode="auto">
          <a:xfrm>
            <a:off x="2480001" y="4149080"/>
            <a:ext cx="1949123" cy="1574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4626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ttle_italy">
  <a:themeElements>
    <a:clrScheme name="little_ital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ittle_italy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ttle_ital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ttle_ital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ttle_ital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2013</TotalTime>
  <Words>969</Words>
  <Application>Microsoft Office PowerPoint</Application>
  <PresentationFormat>Экран (4:3)</PresentationFormat>
  <Paragraphs>217</Paragraphs>
  <Slides>39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7" baseType="lpstr">
      <vt:lpstr>Aharoni</vt:lpstr>
      <vt:lpstr>Arial</vt:lpstr>
      <vt:lpstr>Arial Narrow</vt:lpstr>
      <vt:lpstr>Book Antiqua</vt:lpstr>
      <vt:lpstr>Calibri</vt:lpstr>
      <vt:lpstr>Century Gothic</vt:lpstr>
      <vt:lpstr>Times New Roman</vt:lpstr>
      <vt:lpstr>little_italy</vt:lpstr>
      <vt:lpstr> </vt:lpstr>
      <vt:lpstr>«Собака – друг человека»</vt:lpstr>
      <vt:lpstr>«Собаки - существа, любящие нас больше,  чем    самих себя»       Ч. Дарвин                                </vt:lpstr>
      <vt:lpstr>Презентация PowerPoint</vt:lpstr>
      <vt:lpstr>Собаки... Сколько их, и какие они разные! </vt:lpstr>
      <vt:lpstr>Предком домашней собаки считается волк, он был первым животным, которого человек принял в дом. Это произошло более 15 тысяч лет назад. </vt:lpstr>
      <vt:lpstr>Презентация PowerPoint</vt:lpstr>
      <vt:lpstr>Презентация PowerPoint</vt:lpstr>
      <vt:lpstr>Презентация PowerPoint</vt:lpstr>
      <vt:lpstr>Презентация PowerPoint</vt:lpstr>
      <vt:lpstr>Киноло́гия— наука о собаках, выведении пород собак, дрессировке собак, истории происхождения собак. </vt:lpstr>
      <vt:lpstr>Презентация PowerPoint</vt:lpstr>
      <vt:lpstr>Собаки-поводыри</vt:lpstr>
      <vt:lpstr>Собаки-пограничники</vt:lpstr>
      <vt:lpstr>Презентация PowerPoint</vt:lpstr>
      <vt:lpstr>Охотничьи собаки</vt:lpstr>
      <vt:lpstr>Собаки в цирке</vt:lpstr>
      <vt:lpstr>Собаки-космонавты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«Ты навсегда в ответе за тех, кого приручил»             Антуан де Сент-Экзюпери </vt:lpstr>
      <vt:lpstr>Презентация PowerPoint</vt:lpstr>
      <vt:lpstr>Презентация PowerPoint</vt:lpstr>
      <vt:lpstr>          Домашнее задание</vt:lpstr>
      <vt:lpstr>Презентация PowerPoint</vt:lpstr>
      <vt:lpstr>               Литература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Личностно- ориентированный образовательный процесс</dc:title>
  <dc:creator>Marina</dc:creator>
  <cp:lastModifiedBy>admin</cp:lastModifiedBy>
  <cp:revision>232</cp:revision>
  <dcterms:created xsi:type="dcterms:W3CDTF">2008-10-30T03:56:17Z</dcterms:created>
  <dcterms:modified xsi:type="dcterms:W3CDTF">2021-10-20T16:05:57Z</dcterms:modified>
</cp:coreProperties>
</file>