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59" r:id="rId4"/>
    <p:sldId id="262" r:id="rId5"/>
    <p:sldId id="263" r:id="rId6"/>
    <p:sldId id="264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CCFFCC"/>
    <a:srgbClr val="CC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11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416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19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71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44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1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0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496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65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81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53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rgbClr val="FFFFFF"/>
            </a:gs>
            <a:gs pos="100000">
              <a:srgbClr val="CCFFCC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B8130-A5E4-46E1-9B6A-5A3D9C5E673A}" type="datetimeFigureOut">
              <a:rPr lang="ru-RU" smtClean="0"/>
              <a:t>12.02.2021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31B6-255D-42A5-B502-296F5DB774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23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h6.ggpht.com/91zrRDWNkopV7-3WMQM_FtK0uLD7mrUZqxUfsjD1bevJq5He7xK2g9C9xzttSvaocCkV=h800" TargetMode="External"/><Relationship Id="rId7" Type="http://schemas.openxmlformats.org/officeDocument/2006/relationships/hyperlink" Target="https://thumbs.dreamstime.com/b/%D0%B4%D0%B5%D0%B2%D1%83%D1%88%D0%BA%D0%B0-%D1%86%D0%B2%D0%B5%D1%82%D0%BA%D0%BE%D0%B2-%D0%B1%D1%83%D0%BA%D0%B5%D1%82%D0%B0-24909639.jpg" TargetMode="External"/><Relationship Id="rId2" Type="http://schemas.openxmlformats.org/officeDocument/2006/relationships/hyperlink" Target="https://media.istockphoto.com/photos/school-girl-running-picture-id147322586?k=6&amp;m=147322586&amp;s=612x612&amp;w=0&amp;h=YPYcsq2zPv32g7kHHpLh88AHUzmrffKOLu9LlKNe6fI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umbs.dreamstime.com/b/%D0%B4%D0%B5%D0%B2%D1%83%D1%88%D0%BA%D0%B0-%D1%86%D0%B2%D0%B5%D1%82%D0%BA%D0%BE%D0%B2-%D0%B1%D1%83%D0%BA%D0%B5%D1%82%D0%B0-24909647.jpg" TargetMode="External"/><Relationship Id="rId5" Type="http://schemas.openxmlformats.org/officeDocument/2006/relationships/hyperlink" Target="https://thumbs.dreamstime.com/b/%D1%88%D0%BA%D0%BE%D0%BB%D0%B0-%D0%B4%D0%B5%D0%B2%D1%83%D1%88%D0%BA%D0%B8-%D0%B4%D0%BD%D1%8F-%D0%BF%D0%B5%D1%80%D0%B2%D0%B0%D1%8F-15581270.jpg" TargetMode="External"/><Relationship Id="rId4" Type="http://schemas.openxmlformats.org/officeDocument/2006/relationships/hyperlink" Target="https://thumbs.dreamstime.com/b/%D1%88%D0%BA%D0%BE%D0%BB%D0%B0-%D0%B4%D0%B5%D0%B2%D1%83%D1%88%D0%BA%D0%B8-%D0%B8%D0%B4%D1%83%D1%89%D0%B0%D1%8F-2090530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04176" y="260648"/>
            <a:ext cx="7488832" cy="2448272"/>
          </a:xfrm>
          <a:prstGeom prst="roundRect">
            <a:avLst>
              <a:gd name="adj" fmla="val 6583"/>
            </a:avLst>
          </a:prstGeom>
          <a:gradFill flip="none" rotWithShape="1">
            <a:gsLst>
              <a:gs pos="0">
                <a:schemeClr val="bg1"/>
              </a:gs>
              <a:gs pos="28000">
                <a:schemeClr val="bg1"/>
              </a:gs>
              <a:gs pos="100000">
                <a:srgbClr val="CCFFC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33993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Тест </a:t>
            </a:r>
          </a:p>
          <a:p>
            <a:pPr algn="ctr"/>
            <a:r>
              <a:rPr lang="ru-RU" sz="2400" dirty="0" smtClean="0"/>
              <a:t>по математике </a:t>
            </a:r>
          </a:p>
          <a:p>
            <a:pPr algn="ctr"/>
            <a:r>
              <a:rPr lang="ru-RU" sz="2400" dirty="0" smtClean="0"/>
              <a:t>по теме </a:t>
            </a:r>
            <a:r>
              <a:rPr lang="ru-RU" sz="2400" smtClean="0"/>
              <a:t>«</a:t>
            </a:r>
            <a:r>
              <a:rPr lang="ru-RU" sz="2400" smtClean="0"/>
              <a:t>Сложение </a:t>
            </a:r>
            <a:r>
              <a:rPr lang="ru-RU" sz="2400" dirty="0" smtClean="0"/>
              <a:t>и вычитание в пределах 10»</a:t>
            </a:r>
          </a:p>
          <a:p>
            <a:pPr algn="ctr"/>
            <a:r>
              <a:rPr lang="ru-RU" sz="2400" dirty="0" smtClean="0"/>
              <a:t>1 класс</a:t>
            </a:r>
            <a:endParaRPr lang="ru-RU" sz="2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355976" y="5229200"/>
            <a:ext cx="4032448" cy="1440160"/>
          </a:xfrm>
          <a:prstGeom prst="roundRect">
            <a:avLst>
              <a:gd name="adj" fmla="val 6583"/>
            </a:avLst>
          </a:prstGeom>
          <a:gradFill flip="none" rotWithShape="1">
            <a:gsLst>
              <a:gs pos="0">
                <a:schemeClr val="bg1"/>
              </a:gs>
              <a:gs pos="35000">
                <a:schemeClr val="bg1"/>
              </a:gs>
              <a:gs pos="100000">
                <a:srgbClr val="CCFFC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33993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Выполнила Петлина Наталия </a:t>
            </a:r>
            <a:r>
              <a:rPr lang="ru-RU" sz="1600" dirty="0" err="1" smtClean="0"/>
              <a:t>Ахмедовна</a:t>
            </a:r>
            <a:r>
              <a:rPr lang="ru-RU" sz="1600" dirty="0" smtClean="0"/>
              <a:t>, учитель начальных классов </a:t>
            </a:r>
          </a:p>
          <a:p>
            <a:pPr algn="ctr"/>
            <a:r>
              <a:rPr lang="ru-RU" sz="1600" dirty="0" smtClean="0"/>
              <a:t>высшей квалификационной категории МАОУ «</a:t>
            </a:r>
            <a:r>
              <a:rPr lang="ru-RU" sz="1600" dirty="0" err="1" smtClean="0"/>
              <a:t>Молчановская</a:t>
            </a:r>
            <a:r>
              <a:rPr lang="ru-RU" sz="1600" dirty="0" smtClean="0"/>
              <a:t> СОШ №1»</a:t>
            </a:r>
            <a:endParaRPr lang="ru-RU" sz="1600" dirty="0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179512" y="260648"/>
            <a:ext cx="360040" cy="360040"/>
          </a:xfrm>
          <a:prstGeom prst="actionButtonInformati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68444" y="6200790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4176" y="2924944"/>
            <a:ext cx="2863184" cy="385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3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260648"/>
            <a:ext cx="8568952" cy="6264696"/>
          </a:xfrm>
          <a:prstGeom prst="roundRect">
            <a:avLst>
              <a:gd name="adj" fmla="val 2642"/>
            </a:avLst>
          </a:prstGeom>
          <a:gradFill>
            <a:gsLst>
              <a:gs pos="0">
                <a:schemeClr val="bg1"/>
              </a:gs>
              <a:gs pos="74000">
                <a:schemeClr val="bg1"/>
              </a:gs>
              <a:gs pos="100000">
                <a:srgbClr val="CCFFCC"/>
              </a:gs>
            </a:gsLst>
            <a:path path="circle">
              <a:fillToRect l="50000" t="50000" r="50000" b="50000"/>
            </a:path>
          </a:gradFill>
          <a:ln w="6350">
            <a:solidFill>
              <a:srgbClr val="33993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Инструкция к тесту с всплывающим списком</a:t>
            </a:r>
          </a:p>
          <a:p>
            <a:pPr algn="ctr"/>
            <a:r>
              <a:rPr lang="ru-RU" sz="2400" dirty="0" smtClean="0"/>
              <a:t>по математике </a:t>
            </a:r>
          </a:p>
          <a:p>
            <a:pPr algn="ctr"/>
            <a:r>
              <a:rPr lang="ru-RU" sz="2400" dirty="0" smtClean="0"/>
              <a:t>по теме «Сложение и вычитание в пределах 10»</a:t>
            </a:r>
          </a:p>
          <a:p>
            <a:pPr algn="ctr"/>
            <a:r>
              <a:rPr lang="ru-RU" sz="2400" dirty="0" smtClean="0"/>
              <a:t>1 класс</a:t>
            </a:r>
          </a:p>
          <a:p>
            <a:pPr algn="ctr"/>
            <a:endParaRPr lang="ru-RU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Прочитав вопрос, нужно кликнуть на галочку, чтобы появился список ответов.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Выбираем ответ.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Кликаем на                    под заданием.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Обратите внимание, что кнопка                 расположена под каждым заданием своя. </a:t>
            </a:r>
          </a:p>
          <a:p>
            <a:pPr marL="457200" indent="-457200">
              <a:buAutoNum type="arabicPeriod"/>
            </a:pPr>
            <a:endParaRPr lang="ru-RU" sz="2400" dirty="0"/>
          </a:p>
          <a:p>
            <a:pPr marL="457200" indent="-457200">
              <a:buAutoNum type="arabicPeriod"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/>
          </a:p>
          <a:p>
            <a:pPr marL="457200" indent="-457200">
              <a:buAutoNum type="arabicPeriod"/>
            </a:pPr>
            <a:endParaRPr lang="ru-RU" sz="24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8424" y="6065911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27784" y="3645024"/>
            <a:ext cx="1008112" cy="288032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Проверить</a:t>
            </a:r>
            <a:endParaRPr lang="ru-RU" sz="1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4346" y="4005064"/>
            <a:ext cx="1008112" cy="288032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Проверить</a:t>
            </a:r>
            <a:endParaRPr lang="ru-RU" sz="1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694756"/>
            <a:ext cx="2232248" cy="178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45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9521" y="404664"/>
            <a:ext cx="4282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1. Сумма каких чисел равна 8?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649521" y="3316342"/>
            <a:ext cx="4277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2. Какое число больше 3 на 7 ?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322086" y="38195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336386" y="38128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2322086" y="38220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2308742" y="472130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2308742" y="4348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2308742" y="50906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2308742" y="54634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grpSp>
        <p:nvGrpSpPr>
          <p:cNvPr id="61" name="Группа 60"/>
          <p:cNvGrpSpPr/>
          <p:nvPr/>
        </p:nvGrpSpPr>
        <p:grpSpPr>
          <a:xfrm>
            <a:off x="1442844" y="3764298"/>
            <a:ext cx="2507703" cy="436694"/>
            <a:chOff x="1403648" y="548680"/>
            <a:chExt cx="2251884" cy="36004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65" name="Скругленный прямоугольник 64"/>
          <p:cNvSpPr/>
          <p:nvPr/>
        </p:nvSpPr>
        <p:spPr>
          <a:xfrm>
            <a:off x="3144172" y="6237312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1549101" y="3807967"/>
            <a:ext cx="1876255" cy="349355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1485897" y="3786056"/>
            <a:ext cx="1974403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3" name="AutoShape 2" descr="https://i.pinimg.com/736x/10/11/73/1011732056265c0d5b60419e6f91003f--clipart-carto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2267744" y="96214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 + 2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295796" y="95627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9 - 1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2231676" y="952155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10 - 3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2267745" y="1413815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 + 2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267745" y="1777393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 + 2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267745" y="213743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9 - 1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267745" y="2497473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10 - 3</a:t>
            </a:r>
            <a:endParaRPr lang="ru-RU" dirty="0"/>
          </a:p>
        </p:txBody>
      </p:sp>
      <p:grpSp>
        <p:nvGrpSpPr>
          <p:cNvPr id="45" name="Группа 44"/>
          <p:cNvGrpSpPr/>
          <p:nvPr/>
        </p:nvGrpSpPr>
        <p:grpSpPr>
          <a:xfrm>
            <a:off x="1520877" y="922589"/>
            <a:ext cx="2507703" cy="436694"/>
            <a:chOff x="1403648" y="548680"/>
            <a:chExt cx="2251884" cy="36004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49" name="Скругленный прямоугольник 48"/>
          <p:cNvSpPr/>
          <p:nvPr/>
        </p:nvSpPr>
        <p:spPr>
          <a:xfrm>
            <a:off x="3222205" y="2708920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1575148" y="962143"/>
            <a:ext cx="1951968" cy="349355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1556881" y="942166"/>
            <a:ext cx="2054030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6 + 2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55274"/>
            <a:ext cx="3766057" cy="3012844"/>
          </a:xfrm>
          <a:prstGeom prst="rect">
            <a:avLst/>
          </a:prstGeom>
        </p:spPr>
      </p:pic>
      <p:sp>
        <p:nvSpPr>
          <p:cNvPr id="50" name="Управляющая кнопка: далее 49">
            <a:hlinkClick r:id="" action="ppaction://hlinkshowjump?jump=nextslide" highlightClick="1"/>
          </p:cNvPr>
          <p:cNvSpPr/>
          <p:nvPr/>
        </p:nvSpPr>
        <p:spPr>
          <a:xfrm>
            <a:off x="8388424" y="6065911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30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7" grpId="1"/>
      <p:bldP spid="57" grpId="2"/>
      <p:bldP spid="57" grpId="3"/>
      <p:bldP spid="57" grpId="4"/>
      <p:bldP spid="58" grpId="0"/>
      <p:bldP spid="58" grpId="1"/>
      <p:bldP spid="58" grpId="2"/>
      <p:bldP spid="58" grpId="3"/>
      <p:bldP spid="58" grpId="4"/>
      <p:bldP spid="59" grpId="0"/>
      <p:bldP spid="59" grpId="1"/>
      <p:bldP spid="59" grpId="2"/>
      <p:bldP spid="59" grpId="3"/>
      <p:bldP spid="59" grpId="4"/>
      <p:bldP spid="60" grpId="0"/>
      <p:bldP spid="60" grpId="1"/>
      <p:bldP spid="60" grpId="2"/>
      <p:bldP spid="60" grpId="3"/>
      <p:bldP spid="60" grpId="4"/>
      <p:bldP spid="66" grpId="0" animBg="1"/>
      <p:bldP spid="67" grpId="0" animBg="1"/>
      <p:bldP spid="36" grpId="0"/>
      <p:bldP spid="38" grpId="0"/>
      <p:bldP spid="40" grpId="0"/>
      <p:bldP spid="41" grpId="0"/>
      <p:bldP spid="41" grpId="1"/>
      <p:bldP spid="41" grpId="2"/>
      <p:bldP spid="41" grpId="3"/>
      <p:bldP spid="41" grpId="4"/>
      <p:bldP spid="42" grpId="0"/>
      <p:bldP spid="42" grpId="1"/>
      <p:bldP spid="42" grpId="2"/>
      <p:bldP spid="42" grpId="3"/>
      <p:bldP spid="42" grpId="4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4" grpId="4"/>
      <p:bldP spid="68" grpId="0" animBg="1"/>
      <p:bldP spid="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9833" y="388062"/>
            <a:ext cx="4393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3. Число 4 – это разность чисел: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91897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и 1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93552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и 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90648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и 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83876" y="2513942"/>
            <a:ext cx="76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 и 6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42386" y="143689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и 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42385" y="180453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и 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42384" y="217137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и 2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524237" y="872804"/>
            <a:ext cx="2507703" cy="436694"/>
            <a:chOff x="1403648" y="548680"/>
            <a:chExt cx="2251884" cy="36004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14" name="Скругленный прямоугольник 13"/>
          <p:cNvSpPr/>
          <p:nvPr/>
        </p:nvSpPr>
        <p:spPr>
          <a:xfrm>
            <a:off x="3563888" y="2883274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54560" y="912358"/>
            <a:ext cx="2009328" cy="349355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554560" y="888964"/>
            <a:ext cx="2067102" cy="3816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10 и 6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35514" y="3573016"/>
            <a:ext cx="6535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4. Если число 10 уменьшить на 8, то получится: 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381925" y="42570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400435" y="42570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41926" y="425121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400435" y="46542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400435" y="500033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400435" y="536037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400435" y="572041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1495501" y="4217537"/>
            <a:ext cx="2507703" cy="436694"/>
            <a:chOff x="1403648" y="548680"/>
            <a:chExt cx="2251884" cy="36004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29" name="Скругленный прямоугольник 28"/>
          <p:cNvSpPr/>
          <p:nvPr/>
        </p:nvSpPr>
        <p:spPr>
          <a:xfrm>
            <a:off x="3589497" y="6071464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535615" y="4257093"/>
            <a:ext cx="2016948" cy="371124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535614" y="4233512"/>
            <a:ext cx="2053883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388424" y="6065911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444" y="1261713"/>
            <a:ext cx="2340260" cy="204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63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6" grpId="2"/>
      <p:bldP spid="6" grpId="3"/>
      <p:bldP spid="6" grpId="4"/>
      <p:bldP spid="7" grpId="0"/>
      <p:bldP spid="7" grpId="1"/>
      <p:bldP spid="7" grpId="2"/>
      <p:bldP spid="7" grpId="3"/>
      <p:bldP spid="7" grpId="4"/>
      <p:bldP spid="8" grpId="0"/>
      <p:bldP spid="8" grpId="1"/>
      <p:bldP spid="8" grpId="2"/>
      <p:bldP spid="8" grpId="3"/>
      <p:bldP spid="8" grpId="4"/>
      <p:bldP spid="9" grpId="0"/>
      <p:bldP spid="9" grpId="1"/>
      <p:bldP spid="9" grpId="2"/>
      <p:bldP spid="9" grpId="3"/>
      <p:bldP spid="9" grpId="4"/>
      <p:bldP spid="15" grpId="0" animBg="1"/>
      <p:bldP spid="16" grpId="0" animBg="1"/>
      <p:bldP spid="18" grpId="0"/>
      <p:bldP spid="19" grpId="0"/>
      <p:bldP spid="20" grpId="0"/>
      <p:bldP spid="21" grpId="0"/>
      <p:bldP spid="21" grpId="1"/>
      <p:bldP spid="21" grpId="2"/>
      <p:bldP spid="21" grpId="3"/>
      <p:bldP spid="21" grpId="4"/>
      <p:bldP spid="22" grpId="0"/>
      <p:bldP spid="22" grpId="1"/>
      <p:bldP spid="22" grpId="2"/>
      <p:bldP spid="22" grpId="3"/>
      <p:bldP spid="22" grpId="4"/>
      <p:bldP spid="23" grpId="0"/>
      <p:bldP spid="23" grpId="1"/>
      <p:bldP spid="23" grpId="2"/>
      <p:bldP spid="23" grpId="3"/>
      <p:bldP spid="23" grpId="4"/>
      <p:bldP spid="24" grpId="0"/>
      <p:bldP spid="24" grpId="1"/>
      <p:bldP spid="24" grpId="2"/>
      <p:bldP spid="24" grpId="3"/>
      <p:bldP spid="24" grpId="4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9833" y="388062"/>
            <a:ext cx="3855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5. Сумма чисел 2 и 7 равна: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3573016"/>
            <a:ext cx="3949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6. На сколько 10 больше 7? 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92065" y="9390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82406" y="93489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46401" y="96073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68511" y="20814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268511" y="14223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68511" y="17409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68511" y="246232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403648" y="905328"/>
            <a:ext cx="2507703" cy="436694"/>
            <a:chOff x="1403648" y="548680"/>
            <a:chExt cx="2251884" cy="36004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15" name="Скругленный прямоугольник 14"/>
          <p:cNvSpPr/>
          <p:nvPr/>
        </p:nvSpPr>
        <p:spPr>
          <a:xfrm>
            <a:off x="3635896" y="2924944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63079" y="960734"/>
            <a:ext cx="1960994" cy="333504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429768" y="924906"/>
            <a:ext cx="2071305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210919" y="406651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230288" y="40765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51509" y="406050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223517" y="45032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223517" y="482439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223517" y="51844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2223517" y="55444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1289056" y="4036953"/>
            <a:ext cx="2507703" cy="436694"/>
            <a:chOff x="1403648" y="548680"/>
            <a:chExt cx="2251884" cy="36004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29" name="Скругленный прямоугольник 28"/>
          <p:cNvSpPr/>
          <p:nvPr/>
        </p:nvSpPr>
        <p:spPr>
          <a:xfrm>
            <a:off x="3635896" y="5936590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359421" y="4101157"/>
            <a:ext cx="1960994" cy="324705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326110" y="4086578"/>
            <a:ext cx="20603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388424" y="6065911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464" y="811272"/>
            <a:ext cx="3241000" cy="437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3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7" grpId="2"/>
      <p:bldP spid="7" grpId="3"/>
      <p:bldP spid="7" grpId="4"/>
      <p:bldP spid="8" grpId="0"/>
      <p:bldP spid="8" grpId="1"/>
      <p:bldP spid="8" grpId="2"/>
      <p:bldP spid="8" grpId="3"/>
      <p:bldP spid="8" grpId="4"/>
      <p:bldP spid="9" grpId="0"/>
      <p:bldP spid="9" grpId="1"/>
      <p:bldP spid="9" grpId="2"/>
      <p:bldP spid="9" grpId="3"/>
      <p:bldP spid="9" grpId="4"/>
      <p:bldP spid="10" grpId="0"/>
      <p:bldP spid="10" grpId="1"/>
      <p:bldP spid="10" grpId="2"/>
      <p:bldP spid="10" grpId="3"/>
      <p:bldP spid="10" grpId="4"/>
      <p:bldP spid="16" grpId="0" animBg="1"/>
      <p:bldP spid="17" grpId="0" animBg="1"/>
      <p:bldP spid="18" grpId="0"/>
      <p:bldP spid="19" grpId="0"/>
      <p:bldP spid="20" grpId="0"/>
      <p:bldP spid="21" grpId="0"/>
      <p:bldP spid="21" grpId="1"/>
      <p:bldP spid="21" grpId="2"/>
      <p:bldP spid="21" grpId="3"/>
      <p:bldP spid="21" grpId="4"/>
      <p:bldP spid="22" grpId="0"/>
      <p:bldP spid="22" grpId="1"/>
      <p:bldP spid="22" grpId="2"/>
      <p:bldP spid="22" grpId="3"/>
      <p:bldP spid="22" grpId="4"/>
      <p:bldP spid="23" grpId="0"/>
      <p:bldP spid="23" grpId="1"/>
      <p:bldP spid="23" grpId="2"/>
      <p:bldP spid="23" grpId="3"/>
      <p:bldP spid="23" grpId="4"/>
      <p:bldP spid="24" grpId="0"/>
      <p:bldP spid="24" grpId="1"/>
      <p:bldP spid="24" grpId="2"/>
      <p:bldP spid="24" grpId="3"/>
      <p:bldP spid="24" grpId="4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032" y="340593"/>
            <a:ext cx="7113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7. Если уменьшаемое 8, вычитаемое 3, то разность: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68827" y="9282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68827" y="9482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10318" y="94979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68827" y="13829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68827" y="17551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68827" y="211514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68827" y="247518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272748" y="908720"/>
            <a:ext cx="2507703" cy="436694"/>
            <a:chOff x="1403648" y="548680"/>
            <a:chExt cx="2251884" cy="36004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14" name="Скругленный прямоугольник 13"/>
          <p:cNvSpPr/>
          <p:nvPr/>
        </p:nvSpPr>
        <p:spPr>
          <a:xfrm>
            <a:off x="3160827" y="2664499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76739" y="955498"/>
            <a:ext cx="1944216" cy="342132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04731" y="921607"/>
            <a:ext cx="2041200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21094" y="3140968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8. Какие равенства станут верными, если вместо точек записать знак «+»?</a:t>
            </a:r>
            <a:endParaRPr lang="ru-RU" sz="2400" b="1" dirty="0"/>
          </a:p>
        </p:txBody>
      </p:sp>
      <p:sp>
        <p:nvSpPr>
          <p:cNvPr id="35" name="Управляющая кнопка: далее 34">
            <a:hlinkClick r:id="" action="ppaction://hlinkshowjump?jump=nextslide" highlightClick="1"/>
          </p:cNvPr>
          <p:cNvSpPr/>
          <p:nvPr/>
        </p:nvSpPr>
        <p:spPr>
          <a:xfrm>
            <a:off x="8388424" y="6065911"/>
            <a:ext cx="360040" cy="360040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90" y="692696"/>
            <a:ext cx="2332768" cy="259228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29758" y="3823076"/>
            <a:ext cx="2438400" cy="270967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711018" y="4032837"/>
            <a:ext cx="103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10…2 = 8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750777" y="4039327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8…2 = 6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712149" y="4019488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5…4 = 8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763688" y="4485984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4…4 = 8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763688" y="4923965"/>
            <a:ext cx="1032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10…2 = 8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763688" y="5406257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8…2 = 6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1763688" y="5894267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5…4 = 8</a:t>
            </a:r>
            <a:endParaRPr lang="ru-RU" dirty="0"/>
          </a:p>
        </p:txBody>
      </p:sp>
      <p:grpSp>
        <p:nvGrpSpPr>
          <p:cNvPr id="45" name="Группа 44"/>
          <p:cNvGrpSpPr/>
          <p:nvPr/>
        </p:nvGrpSpPr>
        <p:grpSpPr>
          <a:xfrm>
            <a:off x="1094995" y="3971965"/>
            <a:ext cx="2507703" cy="436694"/>
            <a:chOff x="1403648" y="548680"/>
            <a:chExt cx="2251884" cy="36004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1403648" y="548680"/>
              <a:ext cx="223224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287108" y="548680"/>
              <a:ext cx="368424" cy="360040"/>
            </a:xfrm>
            <a:prstGeom prst="rect">
              <a:avLst/>
            </a:prstGeom>
            <a:solidFill>
              <a:srgbClr val="CCFFCC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6716" y="581292"/>
              <a:ext cx="269207" cy="288032"/>
            </a:xfrm>
            <a:prstGeom prst="rect">
              <a:avLst/>
            </a:prstGeom>
          </p:spPr>
        </p:pic>
      </p:grpSp>
      <p:sp>
        <p:nvSpPr>
          <p:cNvPr id="49" name="Скругленный прямоугольник 48"/>
          <p:cNvSpPr/>
          <p:nvPr/>
        </p:nvSpPr>
        <p:spPr>
          <a:xfrm>
            <a:off x="3074508" y="6172708"/>
            <a:ext cx="1368152" cy="360040"/>
          </a:xfrm>
          <a:prstGeom prst="roundRect">
            <a:avLst/>
          </a:prstGeom>
          <a:solidFill>
            <a:srgbClr val="00B050"/>
          </a:solidFill>
          <a:ln w="12700"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Проверить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1187624" y="4005064"/>
            <a:ext cx="1950609" cy="363600"/>
          </a:xfrm>
          <a:prstGeom prst="rect">
            <a:avLst/>
          </a:prstGeom>
          <a:solidFill>
            <a:srgbClr val="FF0000">
              <a:alpha val="45000"/>
            </a:srgbClr>
          </a:solidFill>
          <a:ln w="12700">
            <a:solidFill>
              <a:srgbClr val="FF00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1130897" y="3991543"/>
            <a:ext cx="2029930" cy="40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4…4 =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27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6" grpId="1"/>
      <p:bldP spid="6" grpId="2"/>
      <p:bldP spid="6" grpId="3"/>
      <p:bldP spid="6" grpId="4"/>
      <p:bldP spid="7" grpId="0"/>
      <p:bldP spid="7" grpId="1"/>
      <p:bldP spid="7" grpId="2"/>
      <p:bldP spid="7" grpId="3"/>
      <p:bldP spid="7" grpId="4"/>
      <p:bldP spid="8" grpId="0"/>
      <p:bldP spid="8" grpId="1"/>
      <p:bldP spid="8" grpId="2"/>
      <p:bldP spid="8" grpId="3"/>
      <p:bldP spid="8" grpId="4"/>
      <p:bldP spid="9" grpId="0"/>
      <p:bldP spid="9" grpId="1"/>
      <p:bldP spid="9" grpId="2"/>
      <p:bldP spid="9" grpId="3"/>
      <p:bldP spid="9" grpId="4"/>
      <p:bldP spid="15" grpId="0" animBg="1"/>
      <p:bldP spid="16" grpId="0" animBg="1"/>
      <p:bldP spid="38" grpId="0"/>
      <p:bldP spid="39" grpId="0"/>
      <p:bldP spid="40" grpId="0"/>
      <p:bldP spid="41" grpId="0"/>
      <p:bldP spid="41" grpId="1"/>
      <p:bldP spid="41" grpId="2"/>
      <p:bldP spid="41" grpId="3"/>
      <p:bldP spid="41" grpId="4"/>
      <p:bldP spid="42" grpId="0"/>
      <p:bldP spid="42" grpId="1"/>
      <p:bldP spid="42" grpId="2"/>
      <p:bldP spid="42" grpId="3"/>
      <p:bldP spid="42" grpId="4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4" grpId="3"/>
      <p:bldP spid="44" grpId="4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260648"/>
            <a:ext cx="1228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65848" y="724054"/>
            <a:ext cx="2015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Картинка девочки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71591" y="5157192"/>
            <a:ext cx="8604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 технологического приема «</a:t>
            </a:r>
            <a:r>
              <a:rPr lang="ru-RU" cap="all" dirty="0" smtClean="0"/>
              <a:t>POWERPOINT Тест </a:t>
            </a:r>
            <a:r>
              <a:rPr lang="ru-RU" cap="all" dirty="0"/>
              <a:t>СО ВСПЛЫВАЮЩИМ </a:t>
            </a:r>
            <a:r>
              <a:rPr lang="ru-RU" cap="all" dirty="0" smtClean="0"/>
              <a:t>СПИСКОМ»</a:t>
            </a:r>
            <a:endParaRPr lang="ru-RU" cap="all" dirty="0"/>
          </a:p>
          <a:p>
            <a:r>
              <a:rPr lang="ru-RU" dirty="0"/>
              <a:t> Г. О. </a:t>
            </a:r>
            <a:r>
              <a:rPr lang="ru-RU" dirty="0" err="1"/>
              <a:t>Аствацатуров</a:t>
            </a:r>
            <a:endParaRPr lang="ru-RU" dirty="0"/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6948264" y="6237312"/>
            <a:ext cx="1800200" cy="360040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Завершить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1" y="658231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https://media.istockphoto.com/photos/school-girl-running-picture-id147322586?k=6&amp;m=147322586&amp;s=612x612&amp;w=0&amp;h=YPYcsq2zPv32g7kHHpLh88AHUzmrffKOLu9LlKNe6fI</a:t>
            </a:r>
            <a:r>
              <a:rPr lang="en-US" sz="1200" dirty="0" smtClean="0"/>
              <a:t>=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051720" y="4368954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</a:t>
            </a:r>
            <a:r>
              <a:rPr lang="en-US" sz="1200" dirty="0" smtClean="0">
                <a:hlinkClick r:id="rId3"/>
              </a:rPr>
              <a:t>lh6.ggpht.com/91zrRDWNkopV7-3WMQM_FtK0uLD7mrUZqxUfsjD1bevJq5He7xK2g9C9xzttSvaocCkV=h800</a:t>
            </a:r>
            <a:endParaRPr lang="ru-RU" sz="1200" dirty="0" smtClean="0"/>
          </a:p>
          <a:p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51721" y="1268760"/>
            <a:ext cx="6824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https://thumbs.dreamstime.com/b/%D1%88%D0%BA%D0%BE%D0%BB%D0%B0-%D0%B4%D0%B5%D0%B2%D1%83%D1%88%D0%BA%D0%B8-%</a:t>
            </a:r>
            <a:r>
              <a:rPr lang="en-US" sz="1200" dirty="0" smtClean="0">
                <a:hlinkClick r:id="rId4"/>
              </a:rPr>
              <a:t>D0%B8%D0%B4%D1%83%D1%89%D0%B0%D1%8F-20905301.jpg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051721" y="1988840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5"/>
              </a:rPr>
              <a:t>https://thumbs.dreamstime.com/b/%D1%88%D0%BA%D0%BE%D0%BB%D0%B0-%D0%B4%D0%B5%D0%B2%D1%83%D1%88%D0%BA%D0%B8-%D0%B4%D0%BD%D1%8F-%D0%BF%D0%B5%D1%80%D0%B2%D0%B0%D1%8F-15581270.jpg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051720" y="2780928"/>
            <a:ext cx="6912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https://thumbs.dreamstime.com/b/%D0%B4%D0%B5%D0%B2%D1%83%D1%88%D0%BA%D0%B0-%D1%86%D0%B2%D0%B5%D1%82%D0%BA%D0%BE%D0%B2-%D0%B1%D1%83%D0%BA%D0%B5%D1%82%D0%B0-24909647.jpg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051720" y="3573016"/>
            <a:ext cx="7114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7"/>
              </a:rPr>
              <a:t>https://thumbs.dreamstime.com/b/%D0%B4%D0%B5%D0%B2%D1%83%D1%88%D0%BA%D0%B0-%D1%86%D0%B2%D0%B5%D1%82%D0%BA%D0%BE%D0%B2-%D0%B1%D1%83%D0%BA%D0%B5%D1%82%D0%B0-24909639.jpg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366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346</Words>
  <Application>Microsoft Office PowerPoint</Application>
  <PresentationFormat>Экран (4:3)</PresentationFormat>
  <Paragraphs>110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54</cp:revision>
  <dcterms:created xsi:type="dcterms:W3CDTF">2021-02-09T03:19:25Z</dcterms:created>
  <dcterms:modified xsi:type="dcterms:W3CDTF">2021-02-12T06:25:11Z</dcterms:modified>
  <cp:contentStatus/>
</cp:coreProperties>
</file>