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56" r:id="rId2"/>
    <p:sldId id="291" r:id="rId3"/>
    <p:sldId id="278" r:id="rId4"/>
    <p:sldId id="257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65" r:id="rId13"/>
    <p:sldId id="280" r:id="rId14"/>
    <p:sldId id="266" r:id="rId15"/>
    <p:sldId id="281" r:id="rId16"/>
    <p:sldId id="268" r:id="rId17"/>
    <p:sldId id="282" r:id="rId18"/>
    <p:sldId id="269" r:id="rId19"/>
    <p:sldId id="283" r:id="rId20"/>
    <p:sldId id="270" r:id="rId21"/>
    <p:sldId id="284" r:id="rId22"/>
    <p:sldId id="285" r:id="rId23"/>
    <p:sldId id="287" r:id="rId24"/>
    <p:sldId id="288" r:id="rId25"/>
    <p:sldId id="289" r:id="rId26"/>
    <p:sldId id="277" r:id="rId27"/>
    <p:sldId id="279" r:id="rId28"/>
    <p:sldId id="276" r:id="rId29"/>
    <p:sldId id="286" r:id="rId30"/>
    <p:sldId id="271" r:id="rId31"/>
    <p:sldId id="272" r:id="rId32"/>
    <p:sldId id="29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Прибыли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  <c:pt idx="3">
                  <c:v>страна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</c:v>
                </c:pt>
                <c:pt idx="1">
                  <c:v>33</c:v>
                </c:pt>
                <c:pt idx="2">
                  <c:v>33</c:v>
                </c:pt>
                <c:pt idx="3">
                  <c:v>6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Есть ли проблема </a:t>
            </a:r>
            <a:r>
              <a:rPr lang="ru-RU" dirty="0" smtClean="0"/>
              <a:t>адаптации в новой школе?</a:t>
            </a:r>
            <a:endParaRPr lang="ru-RU" dirty="0"/>
          </a:p>
        </c:rich>
      </c:tx>
      <c:layout/>
    </c:title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проблема адаптации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никаких</c:v>
                </c:pt>
                <c:pt idx="1">
                  <c:v>с одноклассниками</c:v>
                </c:pt>
                <c:pt idx="2">
                  <c:v>учителями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10</c:v>
                </c:pt>
                <c:pt idx="2">
                  <c:v>1.4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3. Уровень моих знаний в данный момент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ниже среднего</c:v>
                </c:pt>
                <c:pt idx="1">
                  <c:v>выше среднего</c:v>
                </c:pt>
                <c:pt idx="2">
                  <c:v>средний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0</c:v>
                </c:pt>
                <c:pt idx="2">
                  <c:v>94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Нужна</a:t>
            </a:r>
            <a:r>
              <a:rPr lang="ru-RU" baseline="0" dirty="0" smtClean="0"/>
              <a:t> помощь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психолога</c:v>
                </c:pt>
                <c:pt idx="1">
                  <c:v>социальный педагог</c:v>
                </c:pt>
                <c:pt idx="2">
                  <c:v>классный руководитель</c:v>
                </c:pt>
                <c:pt idx="3">
                  <c:v>не требуется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10</c:v>
                </c:pt>
                <c:pt idx="2">
                  <c:v>6</c:v>
                </c:pt>
                <c:pt idx="3">
                  <c:v>78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6D8A40-0356-40EB-81B5-8BD5A461DD8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451F0-B9A1-4950-9C60-21788B1E73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451F0-B9A1-4950-9C60-21788B1E732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8DD3744-3EED-4F13-A1AE-2F5812A57071}" type="datetimeFigureOut">
              <a:rPr lang="ru-RU" smtClean="0"/>
              <a:pPr/>
              <a:t>24.09.2021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5516805-B86F-4319-B9B9-255086A20B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772400" cy="1975104"/>
          </a:xfrm>
        </p:spPr>
        <p:txBody>
          <a:bodyPr>
            <a:noAutofit/>
          </a:bodyPr>
          <a:lstStyle/>
          <a:p>
            <a:pPr algn="ctr"/>
            <a: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Муниципальное бюджетное  общеобразовательное учреждение</a:t>
            </a:r>
            <a:b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«Средняя общеобразовательная школа №3 </a:t>
            </a:r>
            <a:b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 углубленным изучением отдельных предметов» </a:t>
            </a:r>
            <a:b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Нефтекумского муниципального района </a:t>
            </a:r>
            <a:b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Ставропольского края</a:t>
            </a:r>
            <a: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Corbel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1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Corbel" pitchFamily="34" charset="0"/>
                <a:ea typeface="Tahoma" pitchFamily="34" charset="0"/>
                <a:cs typeface="Tahoma" pitchFamily="34" charset="0"/>
              </a:rPr>
            </a:br>
            <a:endParaRPr lang="ru-RU" sz="1800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  <a:latin typeface="Corbel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285992"/>
            <a:ext cx="8291264" cy="2448272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МАСТЕР-КЛАСС</a:t>
            </a:r>
          </a:p>
          <a:p>
            <a:pPr algn="ctr"/>
            <a:endParaRPr lang="ru-RU" sz="2800" b="1" dirty="0" smtClean="0"/>
          </a:p>
          <a:p>
            <a:pPr algn="ctr"/>
            <a:r>
              <a:rPr lang="ru-RU" sz="64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  <a:p>
            <a:pPr algn="ctr"/>
            <a:endParaRPr lang="ru-RU" sz="39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3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Призер  районного этапа конкурса «Учитель года», </a:t>
            </a:r>
          </a:p>
          <a:p>
            <a:pPr algn="ctr"/>
            <a:r>
              <a:rPr lang="ru-RU" sz="3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классный руководитель 6б  , учитель  химии и биологии высшей категории </a:t>
            </a:r>
          </a:p>
          <a:p>
            <a:pPr algn="ctr"/>
            <a:endParaRPr lang="ru-RU" sz="51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51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Самко</a:t>
            </a:r>
            <a:r>
              <a:rPr lang="ru-RU" sz="51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Галина Викторовна.</a:t>
            </a:r>
          </a:p>
          <a:p>
            <a:pPr algn="ctr"/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5" descr="C:\Users\U-tech\Desktop\анимация\3D анимации\Школьники\teen_boy_giant_backpack_h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797649"/>
            <a:ext cx="1872208" cy="206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676456" cy="914400"/>
          </a:xfrm>
        </p:spPr>
        <p:txBody>
          <a:bodyPr/>
          <a:lstStyle/>
          <a:p>
            <a:pPr algn="ctr"/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6 этап. Путь принятия какого-либо решения - </a:t>
            </a:r>
            <a:b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работа с материалом. </a:t>
            </a:r>
            <a:endParaRPr lang="ru-RU" sz="28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340768"/>
            <a:ext cx="7772400" cy="33123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u="sng" dirty="0" smtClean="0"/>
              <a:t>Пояснение</a:t>
            </a:r>
            <a:r>
              <a:rPr lang="ru-RU" dirty="0" smtClean="0"/>
              <a:t>: </a:t>
            </a:r>
            <a:r>
              <a:rPr lang="ru-RU" sz="2800" dirty="0" smtClean="0"/>
              <a:t>Этот этап можно назвать «</a:t>
            </a:r>
            <a:r>
              <a:rPr lang="ru-RU" sz="2800" b="1" u="sng" dirty="0" err="1" smtClean="0"/>
              <a:t>деконструкцией</a:t>
            </a:r>
            <a:r>
              <a:rPr lang="ru-RU" sz="2800" dirty="0" smtClean="0"/>
              <a:t>»: происходит превращение материала в «хаос», смешение явлений, слов, событий, вычленение необходимой информации. Затем последует «</a:t>
            </a:r>
            <a:r>
              <a:rPr lang="ru-RU" sz="2800" b="1" u="sng" dirty="0" smtClean="0"/>
              <a:t>реконструкция</a:t>
            </a:r>
            <a:r>
              <a:rPr lang="ru-RU" sz="2800" dirty="0" smtClean="0"/>
              <a:t>» - создание своего текста, рисунка, модели, схемы, закона, мира, алгоритма.</a:t>
            </a:r>
            <a:endParaRPr lang="ru-RU" sz="2800" dirty="0"/>
          </a:p>
        </p:txBody>
      </p:sp>
      <p:pic>
        <p:nvPicPr>
          <p:cNvPr id="2050" name="Picture 2" descr="C:\Users\Галина\Desktop\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581128"/>
            <a:ext cx="2448272" cy="1836204"/>
          </a:xfrm>
          <a:prstGeom prst="rect">
            <a:avLst/>
          </a:prstGeom>
          <a:noFill/>
        </p:spPr>
      </p:pic>
      <p:pic>
        <p:nvPicPr>
          <p:cNvPr id="2051" name="Picture 3" descr="C:\Users\Галина\Desktop\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581128"/>
            <a:ext cx="2592288" cy="1944216"/>
          </a:xfrm>
          <a:prstGeom prst="rect">
            <a:avLst/>
          </a:prstGeom>
          <a:noFill/>
        </p:spPr>
      </p:pic>
      <p:pic>
        <p:nvPicPr>
          <p:cNvPr id="2052" name="Picture 4" descr="C:\Users\Галина\Desktop\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509120"/>
            <a:ext cx="2668555" cy="20014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11760" y="64533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этап. Афиширование  результатов работы.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3013592"/>
          </a:xfrm>
        </p:spPr>
        <p:txBody>
          <a:bodyPr/>
          <a:lstStyle/>
          <a:p>
            <a:pPr marL="582930" indent="-514350" algn="just">
              <a:buNone/>
            </a:pPr>
            <a:r>
              <a:rPr lang="ru-RU" dirty="0" smtClean="0"/>
              <a:t>      </a:t>
            </a:r>
            <a:r>
              <a:rPr lang="ru-RU" b="1" u="sng" dirty="0" smtClean="0"/>
              <a:t>Пояснение:</a:t>
            </a:r>
            <a:r>
              <a:rPr lang="ru-RU" dirty="0" smtClean="0"/>
              <a:t> Важно, чтобы в отчёте были задействованы все для самореализации. Любой продукт деятельности должен быть опубликован и оценен, важны </a:t>
            </a:r>
            <a:r>
              <a:rPr lang="ru-RU" dirty="0" err="1" smtClean="0"/>
              <a:t>взаимоценка</a:t>
            </a:r>
            <a:r>
              <a:rPr lang="ru-RU" dirty="0" smtClean="0"/>
              <a:t>, самооценка, корректировка решения.</a:t>
            </a:r>
            <a:endParaRPr lang="ru-RU" dirty="0"/>
          </a:p>
        </p:txBody>
      </p:sp>
      <p:pic>
        <p:nvPicPr>
          <p:cNvPr id="4" name="Picture 2" descr="F:\Социализация.МО кл.рук\get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221088"/>
            <a:ext cx="2843808" cy="21328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64533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785926"/>
            <a:ext cx="7772400" cy="914400"/>
          </a:xfrm>
        </p:spPr>
        <p:txBody>
          <a:bodyPr/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1 задание. Назовите примеры неуспешной социализации ребёнка.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1347820067_o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346" y="500042"/>
            <a:ext cx="413054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2400" cy="914400"/>
          </a:xfrm>
        </p:spPr>
        <p:txBody>
          <a:bodyPr/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2 задание. Нарисуйте  настроение ребёнка, не прошедшего социализацию.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3" name="Picture 1" descr="C:\Users\Галина\Desktop\1326982418_cvetnye-karandas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97152"/>
            <a:ext cx="2536810" cy="1902608"/>
          </a:xfrm>
          <a:prstGeom prst="rect">
            <a:avLst/>
          </a:prstGeom>
          <a:noFill/>
        </p:spPr>
      </p:pic>
      <p:pic>
        <p:nvPicPr>
          <p:cNvPr id="4" name="Picture 3" descr="C:\Users\Галина\Desktop\1326982390_emocionalnoe-vozdeystvie-cve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740" y="4797152"/>
            <a:ext cx="1728043" cy="1952766"/>
          </a:xfrm>
          <a:prstGeom prst="rect">
            <a:avLst/>
          </a:prstGeom>
          <a:noFill/>
        </p:spPr>
      </p:pic>
      <p:pic>
        <p:nvPicPr>
          <p:cNvPr id="5" name="Picture 2" descr="C:\Users\Галина\Desktop\1326982820_vliyanie-cveta-na-emocii-chelove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869160"/>
            <a:ext cx="3128853" cy="1847513"/>
          </a:xfrm>
          <a:prstGeom prst="rect">
            <a:avLst/>
          </a:prstGeom>
          <a:noFill/>
        </p:spPr>
      </p:pic>
      <p:pic>
        <p:nvPicPr>
          <p:cNvPr id="6" name="Picture 2" descr="F:\Социализация.МО кл.рук 1\Картинки\загруженное (6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708920"/>
            <a:ext cx="303908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755576" y="2564904"/>
          <a:ext cx="4032448" cy="4104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</a:tblGrid>
              <a:tr h="4104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чёрный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ненависть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красный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гнев, злоба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663300"/>
                          </a:solidFill>
                        </a:rPr>
                        <a:t>коричневый</a:t>
                      </a:r>
                      <a:endParaRPr lang="ru-RU" b="1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663300"/>
                          </a:solidFill>
                        </a:rPr>
                        <a:t>скупость</a:t>
                      </a:r>
                      <a:endParaRPr lang="ru-RU" b="1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серый </a:t>
                      </a:r>
                      <a:endParaRPr lang="ru-RU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депрессия</a:t>
                      </a:r>
                      <a:endParaRPr lang="ru-RU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зелёный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спокойствие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розовый</a:t>
                      </a:r>
                      <a:endParaRPr lang="ru-RU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любовь</a:t>
                      </a:r>
                      <a:endParaRPr lang="ru-RU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9900"/>
                          </a:solidFill>
                        </a:rPr>
                        <a:t>оранжевый</a:t>
                      </a:r>
                      <a:endParaRPr lang="ru-RU" b="1" dirty="0">
                        <a:solidFill>
                          <a:srgbClr val="FF9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9900"/>
                          </a:solidFill>
                        </a:rPr>
                        <a:t>гордость</a:t>
                      </a:r>
                      <a:endParaRPr lang="ru-RU" b="1" dirty="0">
                        <a:solidFill>
                          <a:srgbClr val="FF9900"/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FF00"/>
                          </a:solidFill>
                        </a:rPr>
                        <a:t>жёлтый</a:t>
                      </a:r>
                      <a:endParaRPr lang="ru-RU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FF00"/>
                          </a:solidFill>
                        </a:rPr>
                        <a:t>интеллект</a:t>
                      </a:r>
                      <a:endParaRPr lang="ru-RU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синий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холод, страх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104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фиолетовый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уныние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Галина\Desktop\Мастер-класс _Социализация вновь прибывших\Картинки\г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8640"/>
            <a:ext cx="3393481" cy="2952328"/>
          </a:xfrm>
          <a:prstGeom prst="rect">
            <a:avLst/>
          </a:prstGeom>
          <a:noFill/>
        </p:spPr>
      </p:pic>
      <p:pic>
        <p:nvPicPr>
          <p:cNvPr id="1027" name="Picture 3" descr="C:\Users\Галина\Desktop\Мастер-класс _Социализация вновь прибывших\Картинки\гве6гш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29000"/>
            <a:ext cx="3635186" cy="3029322"/>
          </a:xfrm>
          <a:prstGeom prst="rect">
            <a:avLst/>
          </a:prstGeom>
          <a:noFill/>
        </p:spPr>
      </p:pic>
      <p:pic>
        <p:nvPicPr>
          <p:cNvPr id="1028" name="Picture 4" descr="C:\Users\Галина\Desktop\Мастер-класс _Социализация вновь прибывших\Картинки\п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6632"/>
            <a:ext cx="3456384" cy="2309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772816"/>
            <a:ext cx="7772400" cy="914400"/>
          </a:xfrm>
        </p:spPr>
        <p:txBody>
          <a:bodyPr/>
          <a:lstStyle/>
          <a:p>
            <a:pPr algn="ctr"/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3 задание. Составьте образ учащегося, не прошедшего социализацию.</a:t>
            </a:r>
            <a:endParaRPr lang="ru-RU" sz="36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Социализация.МО кл.рук 1\Картинки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76672"/>
            <a:ext cx="8786842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914400"/>
          </a:xfrm>
        </p:spPr>
        <p:txBody>
          <a:bodyPr/>
          <a:lstStyle/>
          <a:p>
            <a:pPr algn="ctr"/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задание. Поработайте с документами  и выясните правовую основу социализации.</a:t>
            </a:r>
            <a:endParaRPr lang="ru-RU" sz="36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Галина\Desktop\Социализация.МО кл.рук 2\Картинки\загруженное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20888"/>
            <a:ext cx="7123280" cy="4093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85728"/>
            <a:ext cx="7772400" cy="6572272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ru-RU" sz="3200" dirty="0" smtClean="0"/>
              <a:t>Закон РФ «Об образовании».</a:t>
            </a:r>
          </a:p>
          <a:p>
            <a:pPr lvl="0">
              <a:spcBef>
                <a:spcPts val="0"/>
              </a:spcBef>
              <a:defRPr/>
            </a:pPr>
            <a:r>
              <a:rPr lang="ru-RU" sz="3200" dirty="0" smtClean="0"/>
              <a:t>Федеральный государственный образовательный стандарт.</a:t>
            </a:r>
          </a:p>
          <a:p>
            <a:pPr>
              <a:spcBef>
                <a:spcPts val="0"/>
              </a:spcBef>
              <a:defRPr/>
            </a:pPr>
            <a:r>
              <a:rPr lang="ru-RU" sz="3200" dirty="0" smtClean="0"/>
              <a:t>Концепция духовно-нравственного развития и воспитания личности гражданина России.</a:t>
            </a:r>
          </a:p>
          <a:p>
            <a:pPr>
              <a:spcBef>
                <a:spcPts val="0"/>
              </a:spcBef>
              <a:defRPr/>
            </a:pPr>
            <a:r>
              <a:rPr lang="ru-RU" sz="3200" dirty="0" smtClean="0"/>
              <a:t>Типовое положение об ОУ (ПП РФ от19.03.2001 №196). П.9. Детские общественные объединения</a:t>
            </a:r>
          </a:p>
          <a:p>
            <a:pPr>
              <a:spcBef>
                <a:spcPts val="0"/>
              </a:spcBef>
              <a:defRPr/>
            </a:pPr>
            <a:r>
              <a:rPr lang="ru-RU" sz="3200" dirty="0" smtClean="0"/>
              <a:t>Конвенция ООН о правах ребёнка</a:t>
            </a:r>
          </a:p>
          <a:p>
            <a:pPr>
              <a:spcBef>
                <a:spcPts val="0"/>
              </a:spcBef>
              <a:defRPr/>
            </a:pPr>
            <a:r>
              <a:rPr lang="ru-RU" sz="3200" dirty="0" smtClean="0"/>
              <a:t>Конституция РФ.</a:t>
            </a:r>
          </a:p>
          <a:p>
            <a:pPr lvl="0">
              <a:spcBef>
                <a:spcPts val="0"/>
              </a:spcBef>
              <a:defRPr/>
            </a:pPr>
            <a:endParaRPr lang="ru-RU" sz="3200" dirty="0" smtClean="0"/>
          </a:p>
          <a:p>
            <a:pPr>
              <a:spcBef>
                <a:spcPts val="0"/>
              </a:spcBef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344564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 Социализация</a:t>
            </a:r>
            <a:r>
              <a:rPr lang="ru-RU" dirty="0" smtClean="0"/>
              <a:t> – (от лат </a:t>
            </a:r>
            <a:r>
              <a:rPr lang="ru-RU" dirty="0" err="1" smtClean="0"/>
              <a:t>socialis</a:t>
            </a:r>
            <a:r>
              <a:rPr lang="ru-RU" dirty="0" smtClean="0"/>
              <a:t> - общественный),процесс становления личности, </a:t>
            </a:r>
            <a:r>
              <a:rPr lang="ru-RU" dirty="0" err="1" smtClean="0"/>
              <a:t>усвоениячеловеческим</a:t>
            </a:r>
            <a:r>
              <a:rPr lang="ru-RU" dirty="0" smtClean="0"/>
              <a:t> индивидом определенной системы знаний, норм, ценностей, навыков, позволяющих ему успешно функционировать в данном обществе.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914400"/>
          </a:xfrm>
        </p:spPr>
        <p:txBody>
          <a:bodyPr/>
          <a:lstStyle/>
          <a:p>
            <a:pPr algn="ctr"/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задание. Создайте текст анкеты для вновь прибывших учащихся.</a:t>
            </a:r>
            <a:endParaRPr lang="ru-RU" sz="36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Галина\Desktop\Социализация.МО кл.рук 2\Картинки\загруженное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988840"/>
            <a:ext cx="3168352" cy="4335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285728"/>
            <a:ext cx="7929618" cy="3287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1.Откуда прибыл (другая школа, страна, республика, край).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2.Есть ли проблемы адаптации в новой школе?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а) никаких; б) с одноклассниками; в) учителями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3.Уровень моих знаний в данный момент: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а) ниже среднего; б) выше среднего; в) средний 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4. Какая помощь нужна?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а) психолога; б) социального педагога; в) классного руководителя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2050" name="Picture 2" descr="C:\Users\Галина\Desktop\Мастер-класс _Социализация вновь прибывших\Картинки\социализация Самко.jpg"/>
          <p:cNvPicPr>
            <a:picLocks noChangeAspect="1" noChangeArrowheads="1"/>
          </p:cNvPicPr>
          <p:nvPr/>
        </p:nvPicPr>
        <p:blipFill>
          <a:blip r:embed="rId2" cstate="print"/>
          <a:srcRect b="4707"/>
          <a:stretch>
            <a:fillRect/>
          </a:stretch>
        </p:blipFill>
        <p:spPr bwMode="auto">
          <a:xfrm>
            <a:off x="1115616" y="3573016"/>
            <a:ext cx="3279134" cy="2664296"/>
          </a:xfrm>
          <a:prstGeom prst="rect">
            <a:avLst/>
          </a:prstGeom>
          <a:noFill/>
        </p:spPr>
      </p:pic>
      <p:pic>
        <p:nvPicPr>
          <p:cNvPr id="2051" name="Picture 3" descr="C:\Users\Галина\Desktop\Мастер-класс _Социализация вновь прибывших\Картинки\рьро.jpg"/>
          <p:cNvPicPr>
            <a:picLocks noChangeAspect="1" noChangeArrowheads="1"/>
          </p:cNvPicPr>
          <p:nvPr/>
        </p:nvPicPr>
        <p:blipFill>
          <a:blip r:embed="rId3" cstate="print"/>
          <a:srcRect b="13471"/>
          <a:stretch>
            <a:fillRect/>
          </a:stretch>
        </p:blipFill>
        <p:spPr bwMode="auto">
          <a:xfrm>
            <a:off x="4644008" y="3861048"/>
            <a:ext cx="4280366" cy="2459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914400"/>
          </a:xfrm>
        </p:spPr>
        <p:txBody>
          <a:bodyPr/>
          <a:lstStyle/>
          <a:p>
            <a:pPr algn="ctr"/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endParaRPr lang="ru-RU" sz="36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75656" y="1124744"/>
          <a:ext cx="648072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47664" y="1844824"/>
          <a:ext cx="7139136" cy="4511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9" name="Rectangle 21"/>
          <p:cNvSpPr>
            <a:spLocks noGrp="1" noChangeArrowheads="1"/>
          </p:cNvSpPr>
          <p:nvPr>
            <p:ph type="title"/>
          </p:nvPr>
        </p:nvSpPr>
        <p:spPr>
          <a:xfrm>
            <a:off x="899592" y="476672"/>
            <a:ext cx="7772400" cy="914400"/>
          </a:xfrm>
        </p:spPr>
        <p:txBody>
          <a:bodyPr/>
          <a:lstStyle/>
          <a:p>
            <a:pPr algn="ctr">
              <a:defRPr/>
            </a:pPr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6 задание. Составьте кластер «Система поддержки личности в процессе социализации» </a:t>
            </a:r>
            <a:b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или </a:t>
            </a:r>
            <a:r>
              <a:rPr lang="ru-RU" sz="2800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синквейн</a:t>
            </a:r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 (на выбор).</a:t>
            </a:r>
          </a:p>
        </p:txBody>
      </p:sp>
      <p:pic>
        <p:nvPicPr>
          <p:cNvPr id="3" name="Picture 2" descr="C:\Users\Галина\Desktop\Социализация.МО кл.рук 2\Картинки\загруженное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492896"/>
            <a:ext cx="5713702" cy="37444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2971800" y="3200400"/>
            <a:ext cx="32004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Times New Roman" pitchFamily="18" charset="0"/>
              </a:rPr>
              <a:t>Ученик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cs typeface="Times New Roman" pitchFamily="18" charset="0"/>
            </a:endParaRPr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685800" y="4419600"/>
            <a:ext cx="25908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Родители</a:t>
            </a:r>
            <a:endParaRPr lang="ru-RU" sz="2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3200400" y="1447800"/>
            <a:ext cx="2590800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Педагог-психолог</a:t>
            </a:r>
            <a:endParaRPr lang="ru-RU" sz="2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228600" y="3124200"/>
            <a:ext cx="1981200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atin typeface="Arial" charset="0"/>
                <a:cs typeface="Times New Roman" pitchFamily="18" charset="0"/>
              </a:rPr>
              <a:t>Классный руководитель</a:t>
            </a:r>
            <a:endParaRPr lang="ru-RU" sz="20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304800" y="1524000"/>
            <a:ext cx="2590800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Педагоги-предметники</a:t>
            </a:r>
            <a:endParaRPr lang="ru-RU" sz="2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6553200" y="2708920"/>
            <a:ext cx="2590800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Руководители кружков, </a:t>
            </a:r>
            <a:r>
              <a:rPr lang="ru-RU" sz="2400" b="1" dirty="0" err="1" smtClean="0">
                <a:latin typeface="Arial" charset="0"/>
                <a:cs typeface="Times New Roman" pitchFamily="18" charset="0"/>
              </a:rPr>
              <a:t>д</a:t>
            </a:r>
            <a:r>
              <a:rPr lang="ru-RU" sz="2400" b="1" dirty="0" smtClean="0">
                <a:latin typeface="Arial" charset="0"/>
                <a:cs typeface="Times New Roman" pitchFamily="18" charset="0"/>
              </a:rPr>
              <a:t>/о, секций ОУ</a:t>
            </a:r>
            <a:endParaRPr lang="ru-RU" sz="2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6248400" y="1600200"/>
            <a:ext cx="2590800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Социальный педагог</a:t>
            </a:r>
            <a:endParaRPr lang="ru-RU" sz="2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H="1">
            <a:off x="2590800" y="3733800"/>
            <a:ext cx="914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 flipV="1">
            <a:off x="2209800" y="33528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V="1">
            <a:off x="4495800" y="22860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H="1" flipV="1">
            <a:off x="2057400" y="2133600"/>
            <a:ext cx="1066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5943600" y="3657600"/>
            <a:ext cx="8382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flipV="1">
            <a:off x="5410200" y="2209800"/>
            <a:ext cx="990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 flipH="1">
            <a:off x="3810000" y="3733800"/>
            <a:ext cx="762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 flipV="1">
            <a:off x="6019800" y="28956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9825" name="Text Box 17"/>
          <p:cNvSpPr txBox="1">
            <a:spLocks noChangeArrowheads="1"/>
          </p:cNvSpPr>
          <p:nvPr/>
        </p:nvSpPr>
        <p:spPr bwMode="auto">
          <a:xfrm>
            <a:off x="2895600" y="5410200"/>
            <a:ext cx="2590800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Социум микрорайона ОУ</a:t>
            </a:r>
            <a:endParaRPr lang="ru-RU" sz="2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auto">
          <a:xfrm flipV="1">
            <a:off x="6156176" y="5157192"/>
            <a:ext cx="25908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Одноклассники</a:t>
            </a:r>
            <a:endParaRPr lang="ru-RU" sz="2400" b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7 задание: составьте алгоритм помощи в социализации для учителей и родителей.</a:t>
            </a:r>
            <a:endParaRPr lang="ru-RU" sz="32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026" name="Picture 2" descr="C:\Users\Галина\Desktop\Childs_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4435252" cy="2952611"/>
          </a:xfrm>
          <a:prstGeom prst="rect">
            <a:avLst/>
          </a:prstGeom>
          <a:noFill/>
        </p:spPr>
      </p:pic>
      <p:pic>
        <p:nvPicPr>
          <p:cNvPr id="3" name="Picture 2" descr="C:\Users\Галина\Desktop\Социализация.МО кл.рук 2\Картинки\загруженное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56992"/>
            <a:ext cx="3823196" cy="3002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Алгоритм помощи в социализации.</a:t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Обследование семьи.</a:t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2.Анкетирование учащихся.</a:t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3.Беседа.</a:t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4.Работа в команде.</a:t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5.Благоприятная обстановка в классе.</a:t>
            </a:r>
            <a:b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6.Привлечения в </a:t>
            </a:r>
            <a:r>
              <a:rPr lang="ru-RU" sz="3200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/о, кружки, секции.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048" y="260648"/>
            <a:ext cx="8568952" cy="914400"/>
          </a:xfrm>
        </p:spPr>
        <p:txBody>
          <a:bodyPr/>
          <a:lstStyle/>
          <a:p>
            <a:pPr algn="just"/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Цель: обобщить  и распространить педагогический опыт по социализации вновь прибывших учащихся.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96752"/>
            <a:ext cx="77724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выработать  индивидуальную методическую систему по социализации вновь прибывших учащихся;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обменяться опытом обучения и воспитания, центральным звеном которого является демонстрация оригинальных методов  по социализации при активной роли всех участников занятия;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показать творческое решение проблемной педагогической задачи по социализации вновь прибывших.  </a:t>
            </a:r>
          </a:p>
          <a:p>
            <a:endParaRPr lang="ru-RU" dirty="0"/>
          </a:p>
        </p:txBody>
      </p:sp>
      <p:pic>
        <p:nvPicPr>
          <p:cNvPr id="1026" name="Picture 2" descr="E:\Мастер-класс _Социализация вновь прибывших\Картинки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4882" y="4941168"/>
            <a:ext cx="2529118" cy="17619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638132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914400"/>
          </a:xfrm>
        </p:spPr>
        <p:txBody>
          <a:bodyPr/>
          <a:lstStyle/>
          <a:p>
            <a:pPr algn="ctr"/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n-lt"/>
                <a:cs typeface="Times New Roman" pitchFamily="18" charset="0"/>
              </a:rPr>
              <a:t>8 этап .Обсуждение и корректировка результатов работы</a:t>
            </a:r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8358246" cy="257290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Пояснение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Разрыв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(«озарение»,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инсайт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», «понимание»). Понимание себя, других, приема, метода, технологии Разрыв со старой теорией, старым обоснованием.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Галина\Desktop\1089_7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846180"/>
            <a:ext cx="2005011" cy="3011819"/>
          </a:xfrm>
          <a:prstGeom prst="rect">
            <a:avLst/>
          </a:prstGeom>
          <a:noFill/>
        </p:spPr>
      </p:pic>
      <p:pic>
        <p:nvPicPr>
          <p:cNvPr id="2051" name="Picture 3" descr="C:\Users\Галина\Desktop\it-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164013"/>
            <a:ext cx="3657600" cy="2693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3600" spc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3600" spc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Рефлексия</a:t>
            </a:r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85860"/>
            <a:ext cx="8058152" cy="2221504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Пояснение</a:t>
            </a:r>
            <a:r>
              <a:rPr lang="ru-RU" b="1" dirty="0" smtClean="0"/>
              <a:t>:</a:t>
            </a:r>
            <a:r>
              <a:rPr lang="ru-RU" dirty="0" smtClean="0"/>
              <a:t> последний и обязательный этап — отражениечувств, ощущений, возникших у участников в ходе мастер-класса.</a:t>
            </a:r>
            <a:endParaRPr lang="ru-RU" dirty="0"/>
          </a:p>
        </p:txBody>
      </p:sp>
      <p:pic>
        <p:nvPicPr>
          <p:cNvPr id="3074" name="Picture 2" descr="C:\Users\Галина\Desktop\img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357562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1317285072_candel_18_fr_smoll_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7984"/>
            <a:ext cx="8358246" cy="6670016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71600" y="5085184"/>
            <a:ext cx="633264" cy="127037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Галина\Desktop\IMG_3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3960440" cy="3097267"/>
          </a:xfrm>
          <a:prstGeom prst="rect">
            <a:avLst/>
          </a:prstGeom>
          <a:noFill/>
        </p:spPr>
      </p:pic>
      <p:pic>
        <p:nvPicPr>
          <p:cNvPr id="1027" name="Picture 3" descr="C:\Users\Галина\Desktop\1102_49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0"/>
            <a:ext cx="3353544" cy="3353544"/>
          </a:xfrm>
          <a:prstGeom prst="rect">
            <a:avLst/>
          </a:prstGeom>
          <a:noFill/>
        </p:spPr>
      </p:pic>
      <p:pic>
        <p:nvPicPr>
          <p:cNvPr id="1028" name="Picture 4" descr="C:\Users\Галина\Desktop\1093_15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429000"/>
            <a:ext cx="4341862" cy="2890440"/>
          </a:xfrm>
          <a:prstGeom prst="rect">
            <a:avLst/>
          </a:prstGeom>
          <a:noFill/>
        </p:spPr>
      </p:pic>
      <p:pic>
        <p:nvPicPr>
          <p:cNvPr id="1029" name="Picture 5" descr="C:\Users\Галина\Desktop\1093_23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429000"/>
            <a:ext cx="4413870" cy="29383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67744" y="64533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914400"/>
          </a:xfrm>
        </p:spPr>
        <p:txBody>
          <a:bodyPr/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1 этап. Индукция.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052736"/>
            <a:ext cx="7772400" cy="4572000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</a:t>
            </a:r>
            <a:r>
              <a:rPr lang="ru-RU" b="1" u="sng" dirty="0" smtClean="0"/>
              <a:t>Пояснение</a:t>
            </a:r>
            <a:r>
              <a:rPr lang="ru-RU" dirty="0" smtClean="0"/>
              <a:t>: Проблемная ситуация - начало, мотивирующее творческую деятельность каждого:  задание вокруг слова, предмета, рисунка, воспоминания, чаще всего неожиданное для участников, в чём-то загадочное и обязательно личностное.</a:t>
            </a:r>
            <a:endParaRPr lang="ru-RU" dirty="0"/>
          </a:p>
        </p:txBody>
      </p:sp>
      <p:pic>
        <p:nvPicPr>
          <p:cNvPr id="4" name="Picture 2" descr="F:\Социализация.МО кл.рук\school21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933056"/>
            <a:ext cx="2647446" cy="22322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630932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2 этап. Выделение проблемы.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7813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/>
              <a:t> «Как </a:t>
            </a:r>
            <a:r>
              <a:rPr lang="ru-RU" sz="4000" u="sng" dirty="0" smtClean="0"/>
              <a:t>обеспечить </a:t>
            </a:r>
            <a:r>
              <a:rPr lang="ru-RU" sz="4000" dirty="0" smtClean="0"/>
              <a:t>социализацию учащихся?»</a:t>
            </a:r>
            <a:endParaRPr lang="ru-RU" sz="4000" dirty="0"/>
          </a:p>
        </p:txBody>
      </p:sp>
      <p:pic>
        <p:nvPicPr>
          <p:cNvPr id="4" name="Picture 3" descr="F:\Социализация.МО кл.рук\загруженное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140968"/>
            <a:ext cx="4667172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914400"/>
          </a:xfrm>
        </p:spPr>
        <p:txBody>
          <a:bodyPr/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3 этап.  Панель – актуализация знаний.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556792"/>
            <a:ext cx="7772400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Пояснение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Панель – это этап актуализации знаний в данной проблемной плоскости. Он дает возможность всем желающим высказать свою точку зрения о проблеме. Происходит уточнение и корректировка формулировки проблемы мастер-класса.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F:\Социализация.МО кл.рук\school2100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679437"/>
            <a:ext cx="2267744" cy="21785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59832" y="623731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4 этап. Корректировка формулировка  проблемы.</a:t>
            </a:r>
            <a:endParaRPr lang="ru-RU" dirty="0">
              <a:latin typeface="+mn-lt"/>
            </a:endParaRPr>
          </a:p>
        </p:txBody>
      </p:sp>
      <p:pic>
        <p:nvPicPr>
          <p:cNvPr id="4" name="Picture 4" descr="C:\Users\U-tech\Desktop\анимация\3D анимации\Учителя\white_female_teacher__a_hc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844824"/>
            <a:ext cx="2520280" cy="4102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99792" y="623731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914400"/>
          </a:xfrm>
        </p:spPr>
        <p:txBody>
          <a:bodyPr/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5этап. Объединение в группы для решения проблемы.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28800"/>
            <a:ext cx="7772400" cy="4572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 </a:t>
            </a:r>
            <a:r>
              <a:rPr lang="ru-RU" sz="2400" b="1" u="sng" dirty="0" smtClean="0"/>
              <a:t>Пояснение:</a:t>
            </a:r>
            <a:r>
              <a:rPr lang="ru-RU" sz="2400" dirty="0" smtClean="0"/>
              <a:t>   Важнейший элемент технологии мастер-класса групповая  работа. Мастер разбивает задание на ряд задач. Группам предстоит придумать способ их решения. Причём участники свободны в выборе метода, темпа работы, пути поиска. Каждому предоставлена независимость в выборе пути поиска решения, дано право на ошибку и на внесение корректив. Построение, создание результата группой и есть </a:t>
            </a:r>
            <a:r>
              <a:rPr lang="ru-RU" sz="2400" dirty="0" err="1" smtClean="0"/>
              <a:t>социоконструкция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Picture 7" descr="C:\Users\U-tech\Desktop\анимация\3D анимации\Бизнес\business_gentlemen_me_a_h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2044" y="4509120"/>
            <a:ext cx="3550253" cy="245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43608" y="638132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СОЦИАЛИЗАЦИЯ ВНОВЬ ПРИБЫВШИХ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393</TotalTime>
  <Words>665</Words>
  <Application>Microsoft Office PowerPoint</Application>
  <PresentationFormat>Экран (4:3)</PresentationFormat>
  <Paragraphs>96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Метро</vt:lpstr>
      <vt:lpstr>Муниципальное бюджетное  общеобразовательное учреждение «Средняя общеобразовательная школа №3  с углубленным изучением отдельных предметов»  Нефтекумского муниципального района  Ставропольского края </vt:lpstr>
      <vt:lpstr>Слайд 2</vt:lpstr>
      <vt:lpstr>Цель: обобщить  и распространить педагогический опыт по социализации вновь прибывших учащихся. </vt:lpstr>
      <vt:lpstr>Слайд 4</vt:lpstr>
      <vt:lpstr>1 этап. Индукция.</vt:lpstr>
      <vt:lpstr>2 этап. Выделение проблемы. </vt:lpstr>
      <vt:lpstr>3 этап.  Панель – актуализация знаний.</vt:lpstr>
      <vt:lpstr>4 этап. Корректировка формулировка  проблемы.</vt:lpstr>
      <vt:lpstr>5этап. Объединение в группы для решения проблемы. </vt:lpstr>
      <vt:lpstr>6 этап. Путь принятия какого-либо решения -  работа с материалом. </vt:lpstr>
      <vt:lpstr>7 этап. Афиширование  результатов работы. </vt:lpstr>
      <vt:lpstr>1 задание. Назовите примеры неуспешной социализации ребёнка.</vt:lpstr>
      <vt:lpstr>Слайд 13</vt:lpstr>
      <vt:lpstr>2 задание. Нарисуйте  настроение ребёнка, не прошедшего социализацию.</vt:lpstr>
      <vt:lpstr>Слайд 15</vt:lpstr>
      <vt:lpstr>3 задание. Составьте образ учащегося, не прошедшего социализацию.</vt:lpstr>
      <vt:lpstr>Слайд 17</vt:lpstr>
      <vt:lpstr>4 задание. Поработайте с документами  и выясните правовую основу социализации.</vt:lpstr>
      <vt:lpstr>Слайд 19</vt:lpstr>
      <vt:lpstr>5 задание. Создайте текст анкеты для вновь прибывших учащихся.</vt:lpstr>
      <vt:lpstr>Слайд 21</vt:lpstr>
      <vt:lpstr>Результаты анкетирования</vt:lpstr>
      <vt:lpstr>Слайд 23</vt:lpstr>
      <vt:lpstr>Слайд 24</vt:lpstr>
      <vt:lpstr>Слайд 25</vt:lpstr>
      <vt:lpstr>6 задание. Составьте кластер «Система поддержки личности в процессе социализации»  или синквейн (на выбор).</vt:lpstr>
      <vt:lpstr>Слайд 27</vt:lpstr>
      <vt:lpstr>7 задание: составьте алгоритм помощи в социализации для учителей и родителей.</vt:lpstr>
      <vt:lpstr>Алгоритм помощи в социализации.   1. Обследование семьи. 2.Анкетирование учащихся. 3.Беседа. 4.Работа в команде. 5.Благоприятная обстановка в классе. 6.Привлечения в д/о, кружки, секции. </vt:lpstr>
      <vt:lpstr>8 этап .Обсуждение и корректировка результатов работы  </vt:lpstr>
      <vt:lpstr>9 этап. Рефлексия.</vt:lpstr>
      <vt:lpstr>Слайд 32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общеобразовательное учреждение «»</dc:title>
  <dc:creator>Галина</dc:creator>
  <cp:lastModifiedBy>Галина</cp:lastModifiedBy>
  <cp:revision>65</cp:revision>
  <dcterms:created xsi:type="dcterms:W3CDTF">2013-09-27T15:43:59Z</dcterms:created>
  <dcterms:modified xsi:type="dcterms:W3CDTF">2021-09-24T16:42:16Z</dcterms:modified>
</cp:coreProperties>
</file>