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24"/>
  </p:notesMasterIdLst>
  <p:handoutMasterIdLst>
    <p:handoutMasterId r:id="rId25"/>
  </p:handoutMasterIdLst>
  <p:sldIdLst>
    <p:sldId id="278" r:id="rId5"/>
    <p:sldId id="265" r:id="rId6"/>
    <p:sldId id="277" r:id="rId7"/>
    <p:sldId id="276" r:id="rId8"/>
    <p:sldId id="279" r:id="rId9"/>
    <p:sldId id="267" r:id="rId10"/>
    <p:sldId id="270" r:id="rId11"/>
    <p:sldId id="289" r:id="rId12"/>
    <p:sldId id="269" r:id="rId13"/>
    <p:sldId id="271" r:id="rId14"/>
    <p:sldId id="275" r:id="rId15"/>
    <p:sldId id="287" r:id="rId16"/>
    <p:sldId id="282" r:id="rId17"/>
    <p:sldId id="274" r:id="rId18"/>
    <p:sldId id="280" r:id="rId19"/>
    <p:sldId id="284" r:id="rId20"/>
    <p:sldId id="283" r:id="rId21"/>
    <p:sldId id="268" r:id="rId22"/>
    <p:sldId id="288" r:id="rId2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9801" autoAdjust="0"/>
    <p:restoredTop sz="95843" autoAdjust="0"/>
  </p:normalViewPr>
  <p:slideViewPr>
    <p:cSldViewPr snapToGrid="0" showGuides="1">
      <p:cViewPr>
        <p:scale>
          <a:sx n="66" d="100"/>
          <a:sy n="66" d="100"/>
        </p:scale>
        <p:origin x="-702" y="-2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1" d="100"/>
          <a:sy n="91" d="100"/>
        </p:scale>
        <p:origin x="3000" y="6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Столбец1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16</c:v>
                </c:pt>
                <c:pt idx="1">
                  <c:v>3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из натурального материала</c:v>
                </c:pt>
                <c:pt idx="1">
                  <c:v>из синтетического материала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17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Продажи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Лист1!$A$2:$A$3</c:f>
              <c:strCache>
                <c:ptCount val="2"/>
                <c:pt idx="0">
                  <c:v>возращается на землю</c:v>
                </c:pt>
                <c:pt idx="1">
                  <c:v>не возвращается на землю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3</c:v>
                </c:pt>
                <c:pt idx="1">
                  <c:v>16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 dirty="0">
                <a:solidFill>
                  <a:schemeClr val="bg1"/>
                </a:solidFill>
              </a:rPr>
              <a:t>Продажи</a:t>
            </a:r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нет</c:v>
                </c:pt>
                <c:pt idx="1">
                  <c:v>да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15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5DDCB7EC-CEDA-42D5-8A0A-747B258F7B12}" type="datetime1">
              <a:rPr lang="ru-RU" smtClean="0"/>
              <a:pPr rtl="0"/>
              <a:t>25.09.2022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B78FE58C-C1A6-4C4C-90C2-B7F5B0504B2D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346050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87BBAA-8962-46BE-8131-E6CE08071E10}" type="datetime1">
              <a:rPr lang="ru-RU" smtClean="0"/>
              <a:pPr/>
              <a:t>25.09.2022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810E1E9A-E921-4174-A0FC-51868D7AC568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73786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79188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791887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810E1E9A-E921-4174-A0FC-51868D7AC568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791887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rtlCol="0" anchor="b"/>
          <a:lstStyle>
            <a:lvl1pPr algn="ctr"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rtlCol="0"/>
          <a:lstStyle>
            <a:lvl1pPr marL="0" indent="0" algn="ctr">
              <a:buNone/>
              <a:defRPr sz="240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A2AAF71-7088-4082-A4B5-5D2286FF71AE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64670562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1825625"/>
            <a:ext cx="9791700" cy="4351338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A05DDED-C00D-420D-BCCC-88709E63D747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8218852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62100" y="365125"/>
            <a:ext cx="7010400" cy="5811838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EDCCF59-F12C-4B22-A0B5-0569E7EBF814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3888301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0130E92-8550-4A93-A5ED-7A5CF78928CB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4138888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6E50B887-75E0-4C5B-AF37-E33049182621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19879397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1658" y="1709738"/>
            <a:ext cx="10105791" cy="2862262"/>
          </a:xfrm>
        </p:spPr>
        <p:txBody>
          <a:bodyPr rtlCol="0" anchor="b"/>
          <a:lstStyle>
            <a:lvl1pPr>
              <a:defRPr sz="60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41658" y="4589463"/>
            <a:ext cx="10105791" cy="1500187"/>
          </a:xfrm>
        </p:spPr>
        <p:txBody>
          <a:bodyPr rtlCol="0"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3379668-2161-488D-96B8-6A859D0F15B4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40676867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69700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605325" y="1825625"/>
            <a:ext cx="4754880" cy="4351338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E939C50-7762-4792-95E1-E7874CF6E4AE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06368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274638"/>
            <a:ext cx="9023350" cy="1143000"/>
          </a:xfrm>
        </p:spPr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56210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598920" y="1489075"/>
            <a:ext cx="4754880" cy="641350"/>
          </a:xfrm>
          <a:noFill/>
          <a:ln>
            <a:noFill/>
          </a:ln>
        </p:spPr>
        <p:txBody>
          <a:bodyPr rtlCol="0" anchor="b"/>
          <a:lstStyle>
            <a:lvl1pPr marL="0" indent="0">
              <a:buNone/>
              <a:defRPr sz="2400" b="0">
                <a:solidFill>
                  <a:schemeClr val="accent3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598920" y="2193925"/>
            <a:ext cx="4754880" cy="3978275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F901220-6B3C-4719-8281-16AA8BA3EF64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23166152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52D7245F-B3C7-4358-926A-1EE496656B67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5105862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2D0A9D0-FD05-4374-8990-9A13D81CB546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2151414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78905" y="987425"/>
            <a:ext cx="5676483" cy="4873625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A970C57-C6EC-43E3-AE3A-40D83CDB2BD6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219871205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1562100" y="457200"/>
            <a:ext cx="3932237" cy="1600200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5678904" y="987425"/>
            <a:ext cx="5678424" cy="4873625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8" name="Текст 3"/>
          <p:cNvSpPr>
            <a:spLocks noGrp="1"/>
          </p:cNvSpPr>
          <p:nvPr>
            <p:ph type="body" sz="half" idx="2"/>
          </p:nvPr>
        </p:nvSpPr>
        <p:spPr>
          <a:xfrm>
            <a:off x="1562100" y="2101850"/>
            <a:ext cx="3932237" cy="3759200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7724B01-8CDF-43F1-A896-03E2F79CCBAE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161935964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24100" y="365125"/>
            <a:ext cx="9029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562100" y="1825625"/>
            <a:ext cx="9791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562100" y="6356350"/>
            <a:ext cx="2552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C3194B10-7A25-4893-8C5C-B707DE59842E}" type="datetime1">
              <a:rPr lang="ru-RU" noProof="0" smtClean="0"/>
              <a:pPr rtl="0"/>
              <a:t>25.09.2022</a:t>
            </a:fld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r>
              <a:rPr lang="ru-RU" noProof="0" dirty="0" smtClean="0"/>
              <a:t>Добавить нижний колонтитул</a:t>
            </a:r>
            <a:endParaRPr lang="ru-RU" noProof="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rtl="0"/>
            <a:fld id="{71B7BAC7-FE87-40F6-AA24-4F4685D1B022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="" xmlns:p14="http://schemas.microsoft.com/office/powerpoint/2010/main" val="3219367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81" r:id="rId12"/>
  </p:sldLayoutIdLst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4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Clr>
          <a:schemeClr val="accent3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>
        <p15:guide id="0" orient="horz" pos="2160" userDrawn="1">
          <p15:clr>
            <a:srgbClr val="F26B43"/>
          </p15:clr>
        </p15:guide>
        <p15:guide id="1" pos="3840" userDrawn="1">
          <p15:clr>
            <a:srgbClr val="F26B43"/>
          </p15:clr>
        </p15:guide>
        <p15:guide id="2" pos="1464" userDrawn="1">
          <p15:clr>
            <a:srgbClr val="F26B43"/>
          </p15:clr>
        </p15:guide>
        <p15:guide id="3" pos="7152" userDrawn="1">
          <p15:clr>
            <a:srgbClr val="F26B43"/>
          </p15:clr>
        </p15:guide>
        <p15:guide id="4" pos="984" userDrawn="1">
          <p15:clr>
            <a:srgbClr val="F26B43"/>
          </p15:clr>
        </p15:guide>
        <p15:guide id="5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1525" y="1139588"/>
            <a:ext cx="11215688" cy="4032487"/>
          </a:xfrm>
        </p:spPr>
        <p:txBody>
          <a:bodyPr rtlCol="0">
            <a:normAutofit fontScale="90000"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Исследовательская работа на тему:</a:t>
            </a:r>
            <a:br>
              <a:rPr lang="ru-RU" sz="4800" dirty="0" smtClean="0">
                <a:solidFill>
                  <a:srgbClr val="002060"/>
                </a:solidFill>
              </a:rPr>
            </a:br>
            <a:r>
              <a:rPr lang="ru-RU" sz="6700" b="1" dirty="0" smtClean="0">
                <a:solidFill>
                  <a:srgbClr val="002060"/>
                </a:solidFill>
              </a:rPr>
              <a:t>«Воздушный шарик: радость, несущая беду»</a:t>
            </a:r>
            <a:br>
              <a:rPr lang="ru-RU" sz="6700" b="1" dirty="0" smtClean="0">
                <a:solidFill>
                  <a:srgbClr val="002060"/>
                </a:solidFill>
              </a:rPr>
            </a:br>
            <a:r>
              <a:rPr lang="ru-RU" sz="6700" dirty="0" smtClean="0"/>
              <a:t> </a:t>
            </a:r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400" dirty="0" smtClean="0"/>
              <a:t> 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5886" y="6428095"/>
            <a:ext cx="9144000" cy="68239"/>
          </a:xfrm>
        </p:spPr>
        <p:txBody>
          <a:bodyPr rtlCol="0">
            <a:normAutofit fontScale="25000" lnSpcReduction="20000"/>
          </a:bodyPr>
          <a:lstStyle/>
          <a:p>
            <a:pPr rtl="0"/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967959" y="3611301"/>
            <a:ext cx="47822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Выполнила:</a:t>
            </a:r>
            <a: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 ученица 8 </a:t>
            </a:r>
            <a: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класса</a:t>
            </a:r>
            <a:b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</a:br>
            <a:r>
              <a:rPr lang="ru-RU" sz="2400" dirty="0" err="1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Гумерова</a:t>
            </a:r>
            <a: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 Регина </a:t>
            </a:r>
            <a:r>
              <a:rPr lang="ru-RU" sz="2400" dirty="0" err="1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Ильдаровна</a:t>
            </a:r>
            <a:endParaRPr lang="ru-RU" sz="2400" dirty="0" smtClean="0">
              <a:solidFill>
                <a:srgbClr val="002060"/>
              </a:solidFill>
              <a:latin typeface="Cambria"/>
              <a:ea typeface="+mj-ea"/>
              <a:cs typeface="+mj-cs"/>
            </a:endParaRPr>
          </a:p>
          <a:p>
            <a: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/>
            </a:r>
            <a:b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</a:br>
            <a:r>
              <a:rPr lang="ru-RU" sz="2400" b="1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Руководитель:</a:t>
            </a:r>
            <a: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 </a:t>
            </a:r>
            <a:b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</a:br>
            <a:r>
              <a:rPr lang="ru-RU" sz="2400" dirty="0" err="1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Нагимуллина</a:t>
            </a:r>
            <a:r>
              <a:rPr lang="ru-RU" sz="2400" dirty="0" smtClean="0">
                <a:solidFill>
                  <a:srgbClr val="002060"/>
                </a:solidFill>
                <a:latin typeface="Cambria"/>
                <a:ea typeface="+mj-ea"/>
                <a:cs typeface="+mj-cs"/>
              </a:rPr>
              <a:t> З.Ш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пк\Desktop\1530213109152603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5654" y="3344774"/>
            <a:ext cx="4818572" cy="315884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27100" y="2179935"/>
            <a:ext cx="11125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24100" y="172529"/>
            <a:ext cx="9029700" cy="1518160"/>
          </a:xfrm>
        </p:spPr>
        <p:txBody>
          <a:bodyPr>
            <a:normAutofit/>
          </a:bodyPr>
          <a:lstStyle/>
          <a:p>
            <a:pPr algn="ctr"/>
            <a:endParaRPr lang="ru-RU" dirty="0"/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32501" y="151190"/>
            <a:ext cx="4191000" cy="2485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6" descr="https://scontent-nrt1-1.xx.fbcdn.net/v/t1.0-9/29570474_10156240601357603_3382517500798255320_n.jpg?_nc_cat=0&amp;oh=8bc3b992d0b9d994920df4c05e57022c&amp;oe=5BF8E3CF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6524" y="193257"/>
            <a:ext cx="3937623" cy="2213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3.bp.blogspot.com/--j89EpBgeEw/WXhfPC-VG-I/AAAAAAACeaI/oZGyiA3NHlsBt8L5npY9eAlNGbfTRnG2gCLcBGAs/s640/balloons-kill-wildlife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969" y="414067"/>
            <a:ext cx="2719579" cy="2228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0947" y="3160228"/>
            <a:ext cx="3733333" cy="31123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3575715" y="3618384"/>
            <a:ext cx="49268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4" descr="http://freesmi.by/wp-content/uploads/2011/11/chili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321" y="2911433"/>
            <a:ext cx="7211683" cy="3762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617391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5991" y="365125"/>
            <a:ext cx="10637809" cy="1325563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Ветлечебница «Айболит» г. Туймазы</a:t>
            </a:r>
            <a:endParaRPr lang="ru-RU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1\Desktop\IMG_20200115_1035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67543" y="1506311"/>
            <a:ext cx="3788227" cy="5050968"/>
          </a:xfrm>
          <a:prstGeom prst="rect">
            <a:avLst/>
          </a:prstGeom>
          <a:noFill/>
        </p:spPr>
      </p:pic>
      <p:pic>
        <p:nvPicPr>
          <p:cNvPr id="1027" name="Picture 3" descr="C:\Users\1\Desktop\IMG_20200115_1034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647541" y="1419224"/>
            <a:ext cx="3875316" cy="516708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6284" y="365125"/>
            <a:ext cx="9837516" cy="1325563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Чем заменить воздушные шарики?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Users\пк\Desktop\Исслед. работа\Воздушные шары\Фото Шары\альт возд шар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3159" y="1438384"/>
            <a:ext cx="3828569" cy="2604304"/>
          </a:xfrm>
          <a:prstGeom prst="rect">
            <a:avLst/>
          </a:prstGeom>
          <a:noFill/>
        </p:spPr>
      </p:pic>
      <p:pic>
        <p:nvPicPr>
          <p:cNvPr id="1028" name="Picture 4" descr="C:\Users\пк\Desktop\Исслед. работа\Воздушные шары\Фото Шары\альтенатива возд шарам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0850" y="4235431"/>
            <a:ext cx="3832425" cy="2281483"/>
          </a:xfrm>
          <a:prstGeom prst="rect">
            <a:avLst/>
          </a:prstGeom>
          <a:noFill/>
        </p:spPr>
      </p:pic>
      <p:pic>
        <p:nvPicPr>
          <p:cNvPr id="4098" name="Picture 2" descr="C:\Users\1\Desktop\IMG-20200115-WA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221" y="1480456"/>
            <a:ext cx="3483430" cy="4644573"/>
          </a:xfrm>
          <a:prstGeom prst="rect">
            <a:avLst/>
          </a:prstGeom>
          <a:noFill/>
        </p:spPr>
      </p:pic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 descr="C:\Users\1\Desktop\IMG-20200115-WA001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37550" y="1465942"/>
            <a:ext cx="3450772" cy="4601029"/>
          </a:xfrm>
          <a:prstGeom prst="rect">
            <a:avLst/>
          </a:prstGeom>
          <a:noFill/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800" y="923330"/>
            <a:ext cx="1176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Roboto-Regular"/>
              </a:rPr>
              <a:t>	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205" y="365125"/>
            <a:ext cx="11232107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1. Любите ли Вы воздушные шарики?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562582" y="1620456"/>
          <a:ext cx="9815660" cy="4556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871691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800" y="923330"/>
            <a:ext cx="1176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Roboto-Regular"/>
              </a:rPr>
              <a:t>	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205" y="365125"/>
            <a:ext cx="11232107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2. Из какого материала изготавливают воздушные шарики?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570038" y="1751162"/>
          <a:ext cx="9609796" cy="4425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1691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800" y="923330"/>
            <a:ext cx="1176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Roboto-Regular"/>
              </a:rPr>
              <a:t>	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205" y="365125"/>
            <a:ext cx="11232107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3</a:t>
            </a:r>
            <a:r>
              <a:rPr lang="ru-RU" sz="4000" dirty="0" smtClean="0">
                <a:solidFill>
                  <a:srgbClr val="002060"/>
                </a:solidFill>
              </a:rPr>
              <a:t>. </a:t>
            </a:r>
            <a:r>
              <a:rPr lang="ru-RU" sz="4000" b="1" dirty="0" smtClean="0">
                <a:solidFill>
                  <a:srgbClr val="002060"/>
                </a:solidFill>
              </a:rPr>
              <a:t>Что происходит с воздушным шариком </a:t>
            </a:r>
            <a:br>
              <a:rPr lang="ru-RU" sz="4000" b="1" dirty="0" smtClean="0">
                <a:solidFill>
                  <a:srgbClr val="002060"/>
                </a:solidFill>
              </a:rPr>
            </a:br>
            <a:r>
              <a:rPr lang="ru-RU" sz="4000" b="1" dirty="0" smtClean="0">
                <a:solidFill>
                  <a:srgbClr val="002060"/>
                </a:solidFill>
              </a:rPr>
              <a:t>после запуска в небо?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570038" y="1440611"/>
          <a:ext cx="9402762" cy="4736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71691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800" y="923330"/>
            <a:ext cx="1176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Roboto-Regular"/>
              </a:rPr>
              <a:t>	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205" y="365125"/>
            <a:ext cx="11232107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4</a:t>
            </a:r>
            <a:r>
              <a:rPr lang="ru-RU" sz="4000" dirty="0" smtClean="0">
                <a:solidFill>
                  <a:srgbClr val="002060"/>
                </a:solidFill>
              </a:rPr>
              <a:t>. </a:t>
            </a:r>
            <a:r>
              <a:rPr lang="ru-RU" sz="4000" b="1" dirty="0" smtClean="0">
                <a:solidFill>
                  <a:srgbClr val="002060"/>
                </a:solidFill>
              </a:rPr>
              <a:t>Может ли воздушный шарик нанести вред природе?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half" idx="1"/>
          </p:nvPr>
        </p:nvGraphicFramePr>
        <p:xfrm>
          <a:off x="1570037" y="1825625"/>
          <a:ext cx="8384845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1691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1800" y="923330"/>
            <a:ext cx="1176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0000"/>
                </a:solidFill>
                <a:latin typeface="Roboto-Regular"/>
              </a:rPr>
              <a:t>	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3205" y="365125"/>
            <a:ext cx="11232107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Эксперимент № 1</a:t>
            </a:r>
            <a:endParaRPr lang="ru-RU" sz="40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02517" y="1840584"/>
            <a:ext cx="4754880" cy="435133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10 октября 2019 года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691589" y="1825625"/>
            <a:ext cx="4754880" cy="435133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15 января 2020 года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122" name="Picture 2" descr="C:\Users\1\Desktop\IMG-20200115-WA00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8342" y="2403323"/>
            <a:ext cx="3166836" cy="4222448"/>
          </a:xfrm>
          <a:prstGeom prst="rect">
            <a:avLst/>
          </a:prstGeom>
          <a:noFill/>
        </p:spPr>
      </p:pic>
      <p:pic>
        <p:nvPicPr>
          <p:cNvPr id="5123" name="Picture 3" descr="C:\Users\1\Desktop\IMG-20200115-WA0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71491" y="2393646"/>
            <a:ext cx="3070680" cy="4094240"/>
          </a:xfrm>
          <a:prstGeom prst="rect">
            <a:avLst/>
          </a:prstGeom>
          <a:noFill/>
        </p:spPr>
      </p:pic>
      <p:pic>
        <p:nvPicPr>
          <p:cNvPr id="5124" name="Picture 4" descr="C:\Users\1\Desktop\IMG-20200115-WA001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0669" y="2398485"/>
            <a:ext cx="3077937" cy="41039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8716911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59352" y="188687"/>
            <a:ext cx="9212792" cy="841827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Информационные листовки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6605325" y="5856789"/>
            <a:ext cx="4754880" cy="320173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pic>
        <p:nvPicPr>
          <p:cNvPr id="5" name="Содержимое 4" descr="C:\Users\пк\Downloads\Pamyatka-po-sharam.jpg"/>
          <p:cNvPicPr>
            <a:picLocks noGrp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612572" y="1059542"/>
            <a:ext cx="7329714" cy="5479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420561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2268092" y="2238232"/>
            <a:ext cx="8704052" cy="2049095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002060"/>
                </a:solidFill>
              </a:rPr>
              <a:t>Спасибо за внимание</a:t>
            </a:r>
            <a:r>
              <a:rPr lang="ru-RU" sz="5400" dirty="0" smtClean="0">
                <a:solidFill>
                  <a:srgbClr val="002060"/>
                </a:solidFill>
              </a:rPr>
              <a:t>!</a:t>
            </a:r>
            <a:endParaRPr lang="ru-RU" sz="5400" dirty="0">
              <a:solidFill>
                <a:srgbClr val="002060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569700" y="5775767"/>
            <a:ext cx="4754880" cy="401196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6605325" y="5856789"/>
            <a:ext cx="4754880" cy="320173"/>
          </a:xfrm>
        </p:spPr>
        <p:txBody>
          <a:bodyPr>
            <a:normAutofit fontScale="70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205611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177" y="1"/>
            <a:ext cx="11668036" cy="5495025"/>
          </a:xfrm>
        </p:spPr>
        <p:txBody>
          <a:bodyPr rtlCol="0">
            <a:normAutofit/>
          </a:bodyPr>
          <a:lstStyle/>
          <a:p>
            <a:pPr algn="l"/>
            <a:r>
              <a:rPr lang="ru-RU" sz="3600" b="1" dirty="0" smtClean="0">
                <a:solidFill>
                  <a:srgbClr val="002060"/>
                </a:solidFill>
              </a:rPr>
              <a:t>Объект исследования: </a:t>
            </a:r>
            <a:r>
              <a:rPr lang="ru-RU" sz="3600" dirty="0" smtClean="0">
                <a:solidFill>
                  <a:srgbClr val="002060"/>
                </a:solidFill>
              </a:rPr>
              <a:t>воздушные шары.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Предмет исследования: </a:t>
            </a:r>
            <a:r>
              <a:rPr lang="ru-RU" sz="3600" dirty="0" smtClean="0">
                <a:solidFill>
                  <a:srgbClr val="002060"/>
                </a:solidFill>
              </a:rPr>
              <a:t>экологические последствия запуска  воздушных шаров.</a:t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b="1" dirty="0" smtClean="0">
                <a:solidFill>
                  <a:srgbClr val="002060"/>
                </a:solidFill>
              </a:rPr>
              <a:t>Цель исследовательской работы: </a:t>
            </a:r>
            <a:r>
              <a:rPr lang="ru-RU" sz="3600" dirty="0" smtClean="0">
                <a:solidFill>
                  <a:srgbClr val="002060"/>
                </a:solidFill>
              </a:rPr>
              <a:t>выяснить, наносят ли вред нашей планете запущенные в небо воздушные шары?</a:t>
            </a:r>
            <a:r>
              <a:rPr lang="ru-RU" sz="5400" dirty="0" smtClean="0">
                <a:solidFill>
                  <a:srgbClr val="002060"/>
                </a:solidFill>
              </a:rPr>
              <a:t/>
            </a:r>
            <a:br>
              <a:rPr lang="ru-RU" sz="5400" dirty="0" smtClean="0">
                <a:solidFill>
                  <a:srgbClr val="002060"/>
                </a:solidFill>
              </a:rPr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5886" y="6428095"/>
            <a:ext cx="9144000" cy="68239"/>
          </a:xfrm>
        </p:spPr>
        <p:txBody>
          <a:bodyPr rtlCol="0">
            <a:normAutofit fontScale="25000" lnSpcReduction="20000"/>
          </a:bodyPr>
          <a:lstStyle/>
          <a:p>
            <a:pPr rtl="0"/>
            <a:endParaRPr lang="ru-RU" dirty="0"/>
          </a:p>
        </p:txBody>
      </p:sp>
      <p:pic>
        <p:nvPicPr>
          <p:cNvPr id="2050" name="Picture 2" descr="C:\Users\пк\Desktop\28dcf7dcee615c5713f4aa0e3da286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1631" y="4223588"/>
            <a:ext cx="4333514" cy="24476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8896" y="261256"/>
            <a:ext cx="8237353" cy="6596743"/>
          </a:xfrm>
        </p:spPr>
        <p:txBody>
          <a:bodyPr rtlCol="0"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3100" dirty="0" smtClean="0">
                <a:solidFill>
                  <a:srgbClr val="002060"/>
                </a:solidFill>
              </a:rPr>
              <a:t>Мы поставили перед собой следующие </a:t>
            </a:r>
            <a:r>
              <a:rPr lang="ru-RU" sz="3100" b="1" dirty="0" smtClean="0">
                <a:solidFill>
                  <a:srgbClr val="002060"/>
                </a:solidFill>
              </a:rPr>
              <a:t>задачи</a:t>
            </a:r>
            <a:r>
              <a:rPr lang="ru-RU" sz="3100" dirty="0" smtClean="0">
                <a:solidFill>
                  <a:srgbClr val="002060"/>
                </a:solidFill>
              </a:rPr>
              <a:t>: </a:t>
            </a:r>
            <a:br>
              <a:rPr lang="ru-RU" sz="3100" dirty="0" smtClean="0">
                <a:solidFill>
                  <a:srgbClr val="002060"/>
                </a:solidFill>
              </a:rPr>
            </a:br>
            <a:r>
              <a:rPr lang="ru-RU" sz="3100" dirty="0" smtClean="0">
                <a:solidFill>
                  <a:srgbClr val="002060"/>
                </a:solidFill>
              </a:rPr>
              <a:t>1. </a:t>
            </a:r>
            <a:r>
              <a:rPr lang="ru-RU" sz="2800" dirty="0" smtClean="0">
                <a:solidFill>
                  <a:srgbClr val="002060"/>
                </a:solidFill>
              </a:rPr>
              <a:t>Изучить и проанализировать литературу по данной теме.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2. Провести анкетирование среди обучающихся 8 классов.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3. Провести эксперименты.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4. Разработать и оформить информационные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листовки</a:t>
            </a: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800" dirty="0" smtClean="0">
                <a:solidFill>
                  <a:srgbClr val="002060"/>
                </a:solidFill>
              </a:rPr>
              <a:t>«Не отпускай меня!»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5886" y="6428095"/>
            <a:ext cx="9144000" cy="68239"/>
          </a:xfrm>
        </p:spPr>
        <p:txBody>
          <a:bodyPr rtlCol="0">
            <a:normAutofit fontScale="25000" lnSpcReduction="20000"/>
          </a:bodyPr>
          <a:lstStyle/>
          <a:p>
            <a:pPr rtl="0"/>
            <a:endParaRPr lang="ru-RU" dirty="0"/>
          </a:p>
        </p:txBody>
      </p:sp>
      <p:pic>
        <p:nvPicPr>
          <p:cNvPr id="2051" name="Picture 3" descr="C:\Users\1\Desktop\IMG-20200115-WA00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03884" y="1349829"/>
            <a:ext cx="4381544" cy="5080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2307800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314" y="725713"/>
            <a:ext cx="8374743" cy="3889829"/>
          </a:xfrm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ru-RU" sz="4000" b="1" dirty="0" smtClean="0">
                <a:solidFill>
                  <a:srgbClr val="002060"/>
                </a:solidFill>
              </a:rPr>
              <a:t>Гипотеза: </a:t>
            </a:r>
            <a:r>
              <a:rPr lang="ru-RU" sz="4000" dirty="0" smtClean="0">
                <a:solidFill>
                  <a:srgbClr val="002060"/>
                </a:solidFill>
              </a:rPr>
              <a:t>предполагаю, что массовый запуск воздушных шаров может нанести вред природе и есть необходимость в их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ограниченном использовании.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1420" y="6469039"/>
            <a:ext cx="9144000" cy="208128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4" name="Picture 2" descr="C:\Users\1\Desktop\IMG_20200115_1054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72300" y="2311855"/>
            <a:ext cx="4953000" cy="371475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9124" y="435313"/>
            <a:ext cx="11007087" cy="5409902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ru-RU" sz="3200" b="1" dirty="0" smtClean="0">
                <a:solidFill>
                  <a:srgbClr val="002060"/>
                </a:solidFill>
              </a:rPr>
              <a:t>В своей работе мы </a:t>
            </a:r>
            <a:r>
              <a:rPr lang="ru-RU" sz="3200" b="1" dirty="0" smtClean="0">
                <a:solidFill>
                  <a:srgbClr val="002060"/>
                </a:solidFill>
              </a:rPr>
              <a:t>использовали </a:t>
            </a:r>
            <a:r>
              <a:rPr lang="ru-RU" sz="3200" b="1" dirty="0" smtClean="0">
                <a:solidFill>
                  <a:srgbClr val="002060"/>
                </a:solidFill>
              </a:rPr>
              <a:t>следующие </a:t>
            </a:r>
            <a:r>
              <a:rPr lang="ru-RU" sz="3200" b="1" u="sng" dirty="0" smtClean="0">
                <a:solidFill>
                  <a:srgbClr val="002060"/>
                </a:solidFill>
              </a:rPr>
              <a:t>методы </a:t>
            </a:r>
            <a:r>
              <a:rPr lang="ru-RU" sz="3200" b="1" dirty="0" smtClean="0">
                <a:solidFill>
                  <a:srgbClr val="002060"/>
                </a:solidFill>
              </a:rPr>
              <a:t>исследования: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- поиск информации,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- анализ,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- беседа,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- анкетирование, </a:t>
            </a:r>
            <a:br>
              <a:rPr lang="ru-RU" sz="3200" b="1" dirty="0" smtClean="0">
                <a:solidFill>
                  <a:srgbClr val="002060"/>
                </a:solidFill>
              </a:rPr>
            </a:br>
            <a:r>
              <a:rPr lang="ru-RU" sz="3200" b="1" dirty="0" smtClean="0">
                <a:solidFill>
                  <a:srgbClr val="002060"/>
                </a:solidFill>
              </a:rPr>
              <a:t>- эксперимент.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01420" y="6469039"/>
            <a:ext cx="9144000" cy="208128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  <p:pic>
        <p:nvPicPr>
          <p:cNvPr id="3074" name="Picture 2" descr="C:\Users\1\Desktop\IMG_20200115_1048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88000" y="1774371"/>
            <a:ext cx="6017986" cy="451349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3012" y="2006591"/>
            <a:ext cx="11099799" cy="646331"/>
          </a:xfrm>
          <a:prstGeom prst="rect">
            <a:avLst/>
          </a:prstGeom>
          <a:noFill/>
          <a:ln>
            <a:solidFill>
              <a:schemeClr val="bg2"/>
            </a:solidFill>
          </a:ln>
        </p:spPr>
        <p:txBody>
          <a:bodyPr wrap="square" rtlCol="0" anchor="ctr" anchorCtr="1">
            <a:spAutoFit/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28800" y="341384"/>
            <a:ext cx="8360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Воздушный шарик: </a:t>
            </a:r>
            <a:b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от первых до современных </a:t>
            </a:r>
            <a:endParaRPr lang="ru-RU" sz="40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524000" y="1746912"/>
            <a:ext cx="9144000" cy="109183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57396" y="5525928"/>
            <a:ext cx="3744035" cy="100993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Первые шары делали из внутренних органов животных</a:t>
            </a:r>
          </a:p>
          <a:p>
            <a:endParaRPr lang="ru-RU" dirty="0"/>
          </a:p>
        </p:txBody>
      </p:sp>
      <p:pic>
        <p:nvPicPr>
          <p:cNvPr id="7" name="Picture 2" descr="http://www.imaginefm.net/wp-content/uploads/2017/08/Michael-Faraday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534" y="1782836"/>
            <a:ext cx="2777940" cy="34387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://odinsharik.ru/images/boysblowingbladd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548" y="1796118"/>
            <a:ext cx="2813903" cy="3700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>
            <a:off x="6702725" y="5176196"/>
            <a:ext cx="42096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1824 год,  Майкл Фарадей: появление первого воздушного резинового шарика</a:t>
            </a:r>
            <a:endParaRPr lang="ru-RU" sz="2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5238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95369" y="414208"/>
            <a:ext cx="99066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/>
            <a:r>
              <a:rPr lang="ru-RU" sz="36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Трагический урок - поучительная история</a:t>
            </a:r>
            <a:r>
              <a:rPr lang="ru-RU" b="1" dirty="0" smtClean="0"/>
              <a:t> </a:t>
            </a:r>
            <a:endParaRPr lang="ru-RU" b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324100" y="0"/>
            <a:ext cx="9029700" cy="9889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7" name="Picture 2" descr="ÐÐ°Ð¿ÑÑÐº 1,500,000 Ð²Ð¾Ð·Ð´ÑÑÐ½ÑÑ ÑÐ°ÑÐ¾Ð² Ð² Ð½ÐµÐ±Ð¾ ÐÐ»Ð¸Ð²Ð»ÐµÐ½Ð´Ð°, 1986 Ð³Ð¾Ð´. Ð¤Ð¾ÑÐ¾ â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1379" y="1020458"/>
            <a:ext cx="3971499" cy="304657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funlet.ru/wp-content/uploads/2017/12/3-34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322" y="1012558"/>
            <a:ext cx="4326342" cy="31114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img1.joyreactor.cc/pics/comment/%D0%B2%D0%BE%D0%B7%D0%B4%D1%83%D1%88%D0%BD%D1%8B%D0%B5-%D1%88%D0%B0%D1%80%D0%B8%D0%BA%D0%B8-%D0%A1%D0%A8%D0%90-%D1%80%D0%B0%D0%BD%D1%8C%D1%88%D0%B5-107733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748" y="4258101"/>
            <a:ext cx="4158604" cy="24293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081517" y="4441294"/>
            <a:ext cx="6096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Фестиваль в городе Кливленд, США </a:t>
            </a:r>
          </a:p>
          <a:p>
            <a:pPr algn="just"/>
            <a:r>
              <a:rPr lang="ru-RU" sz="2400" i="1" u="sng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Исход праздника</a:t>
            </a:r>
            <a:r>
              <a:rPr lang="ru-RU" sz="2400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 две смерти, разрушительное воздействие на окружающую среду и миллионные судебные процессы</a:t>
            </a:r>
            <a:r>
              <a:rPr lang="ru-RU" sz="2400" i="1" dirty="0" smtClean="0">
                <a:latin typeface="Arial" pitchFamily="34" charset="0"/>
                <a:cs typeface="Arial" pitchFamily="34" charset="0"/>
              </a:rPr>
              <a:t>. </a:t>
            </a:r>
            <a:endParaRPr lang="ru-RU" sz="2400" i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22480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73100" y="1589038"/>
            <a:ext cx="10845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	</a:t>
            </a:r>
            <a:endParaRPr lang="ru-RU" sz="3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37246" y="174056"/>
            <a:ext cx="9029700" cy="999651"/>
          </a:xfrm>
        </p:spPr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Куда летит воздушный шарик?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Содержимое 5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03923" y="1152894"/>
            <a:ext cx="3699337" cy="2667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8410" y="1132144"/>
            <a:ext cx="3276600" cy="2716525"/>
          </a:xfrm>
          <a:prstGeom prst="rect">
            <a:avLst/>
          </a:prstGeom>
        </p:spPr>
      </p:pic>
      <p:pic>
        <p:nvPicPr>
          <p:cNvPr id="8" name="Picture 4" descr="https://scontent-nrt1-1.xx.fbcdn.net/v/t1.0-9/29597249_10156240467387603_1432168423206568136_n.jpg?_nc_cat=0&amp;oh=91c4f2adf7355d39d330ea5e08f47f41&amp;oe=5C0FD5A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168" y="1092607"/>
            <a:ext cx="4180764" cy="27424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rodovid.me/uploads/images/00/00/10/2015/03/19/6b6a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17" y="3949750"/>
            <a:ext cx="3705956" cy="270353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Ð¤Ð¾ÑÐ¾ Olga von Eck.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407" y="3994964"/>
            <a:ext cx="4080680" cy="2696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20855" y="3949600"/>
            <a:ext cx="3227260" cy="2787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370247834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 в оформлении «Облачный шкипер»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2"/>
        </a:lnRef>
        <a:fillRef idx="0">
          <a:schemeClr val="accent2"/>
        </a:fillRef>
        <a:effectRef idx="0">
          <a:schemeClr val="accent2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_13665955_TF03460508.potx" id="{5DFBD78C-123E-43C4-B1D8-C87BD0916EA4}" vid="{61EFFEBC-D632-4584-AAF5-CCDDDB225785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9TopShadow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3975" dist="41275" dir="14700000" algn="t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A3F7D94069FF64A86F7DFF56D60E3BE" ma:contentTypeVersion="6" ma:contentTypeDescription="Create a new document." ma:contentTypeScope="" ma:versionID="c32302c77d4085ecf495bdddb7f5e889">
  <xsd:schema xmlns:xsd="http://www.w3.org/2001/XMLSchema" xmlns:xs="http://www.w3.org/2001/XMLSchema" xmlns:p="http://schemas.microsoft.com/office/2006/metadata/properties" xmlns:ns2="a4f35948-e619-41b3-aa29-22878b09cfd2" xmlns:ns3="40262f94-9f35-4ac3-9a90-690165a166b7" targetNamespace="http://schemas.microsoft.com/office/2006/metadata/properties" ma:root="true" ma:fieldsID="4ab5ae46be95f9d0be6107e8200be7a2" ns2:_="" ns3:_="">
    <xsd:import namespace="a4f35948-e619-41b3-aa29-22878b09cfd2"/>
    <xsd:import namespace="40262f94-9f35-4ac3-9a90-690165a166b7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VSO_x0020_item_x0020_id" minOccurs="0"/>
                <xsd:element ref="ns3:Item_x0020_Details" minOccurs="0"/>
                <xsd:element ref="ns3:Template_x0020_details" minOccurs="0"/>
                <xsd:element ref="ns3:Assetid_x0020_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4f35948-e619-41b3-aa29-22878b09cfd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262f94-9f35-4ac3-9a90-690165a166b7" elementFormDefault="qualified">
    <xsd:import namespace="http://schemas.microsoft.com/office/2006/documentManagement/types"/>
    <xsd:import namespace="http://schemas.microsoft.com/office/infopath/2007/PartnerControls"/>
    <xsd:element name="VSO_x0020_item_x0020_id" ma:index="10" nillable="true" ma:displayName="VSO item id" ma:description="Please add the bug number to refer to VSO items." ma:internalName="VSO_x0020_item_x0020_id">
      <xsd:simpleType>
        <xsd:restriction base="dms:Text">
          <xsd:maxLength value="255"/>
        </xsd:restriction>
      </xsd:simpleType>
    </xsd:element>
    <xsd:element name="Item_x0020_Details" ma:index="11" nillable="true" ma:displayName="Item Details" ma:internalName="Item_x0020_Details">
      <xsd:simpleType>
        <xsd:restriction base="dms:Note">
          <xsd:maxLength value="255"/>
        </xsd:restriction>
      </xsd:simpleType>
    </xsd:element>
    <xsd:element name="Template_x0020_details" ma:index="12" nillable="true" ma:displayName="Template details" ma:internalName="Template_x0020_details">
      <xsd:simpleType>
        <xsd:restriction base="dms:Text"/>
      </xsd:simpleType>
    </xsd:element>
    <xsd:element name="Assetid_x0020_" ma:index="13" nillable="true" ma:displayName="Assetid " ma:internalName="Assetid_x0020_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VSO_x0020_item_x0020_id xmlns="40262f94-9f35-4ac3-9a90-690165a166b7" xsi:nil="true"/>
    <Assetid_x0020_ xmlns="40262f94-9f35-4ac3-9a90-690165a166b7" xsi:nil="true"/>
    <Item_x0020_Details xmlns="40262f94-9f35-4ac3-9a90-690165a166b7" xsi:nil="true"/>
    <Template_x0020_details xmlns="40262f94-9f35-4ac3-9a90-690165a166b7" xsi:nil="true"/>
  </documentManagement>
</p:properties>
</file>

<file path=customXml/itemProps1.xml><?xml version="1.0" encoding="utf-8"?>
<ds:datastoreItem xmlns:ds="http://schemas.openxmlformats.org/officeDocument/2006/customXml" ds:itemID="{6253D857-4181-4777-8893-6E45A690F9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4f35948-e619-41b3-aa29-22878b09cfd2"/>
    <ds:schemaRef ds:uri="40262f94-9f35-4ac3-9a90-690165a166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024FD56-CE1B-42FC-9E83-BFBF160724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EDD01B8-816B-49B7-8C81-03AB51D87C54}">
  <ds:schemaRefs>
    <ds:schemaRef ds:uri="http://purl.org/dc/dcmitype/"/>
    <ds:schemaRef ds:uri="http://purl.org/dc/elements/1.1/"/>
    <ds:schemaRef ds:uri="a4f35948-e619-41b3-aa29-22878b09cfd2"/>
    <ds:schemaRef ds:uri="http://www.w3.org/XML/1998/namespace"/>
    <ds:schemaRef ds:uri="http://purl.org/dc/terms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40262f94-9f35-4ac3-9a90-690165a166b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Слайды в оформлении «Облачный шкипер»</Template>
  <TotalTime>412</TotalTime>
  <Words>173</Words>
  <Application>Microsoft Office PowerPoint</Application>
  <PresentationFormat>Произвольный</PresentationFormat>
  <Paragraphs>39</Paragraphs>
  <Slides>19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Шаблон в оформлении «Облачный шкипер»</vt:lpstr>
      <vt:lpstr>Исследовательская работа на тему: «Воздушный шарик: радость, несущая беду»     </vt:lpstr>
      <vt:lpstr>Объект исследования: воздушные шары.  Предмет исследования: экологические последствия запуска  воздушных шаров.  Цель исследовательской работы: выяснить, наносят ли вред нашей планете запущенные в небо воздушные шары?  </vt:lpstr>
      <vt:lpstr>Мы поставили перед собой следующие задачи:  1. Изучить и проанализировать литературу по данной теме. 2. Провести анкетирование среди обучающихся 8 классов. 3. Провести эксперименты. 4. Разработать и оформить информационные  листовки «Не отпускай меня!»    </vt:lpstr>
      <vt:lpstr>Гипотеза: предполагаю, что массовый запуск воздушных шаров может нанести вред природе и есть необходимость в их  ограниченном использовании.</vt:lpstr>
      <vt:lpstr>В своей работе мы использовали следующие методы исследования:  - поиск информации,  - анализ,  - беседа,  - анкетирование,  - эксперимент. </vt:lpstr>
      <vt:lpstr>Слайд 6</vt:lpstr>
      <vt:lpstr>Слайд 7</vt:lpstr>
      <vt:lpstr>Слайд 8</vt:lpstr>
      <vt:lpstr>Куда летит воздушный шарик?</vt:lpstr>
      <vt:lpstr>Слайд 10</vt:lpstr>
      <vt:lpstr>Ветлечебница «Айболит» г. Туймазы</vt:lpstr>
      <vt:lpstr>Чем заменить воздушные шарики?</vt:lpstr>
      <vt:lpstr>1. Любите ли Вы воздушные шарики?</vt:lpstr>
      <vt:lpstr>2. Из какого материала изготавливают воздушные шарики?</vt:lpstr>
      <vt:lpstr>3. Что происходит с воздушным шариком  после запуска в небо?</vt:lpstr>
      <vt:lpstr>4. Может ли воздушный шарик нанести вред природе?</vt:lpstr>
      <vt:lpstr>Эксперимент № 1</vt:lpstr>
      <vt:lpstr>Информационные листовки</vt:lpstr>
      <vt:lpstr>Спасибо за внимание!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Кибертерроризм</dc:title>
  <dc:creator>Пользователь Windows</dc:creator>
  <cp:lastModifiedBy>1</cp:lastModifiedBy>
  <cp:revision>60</cp:revision>
  <dcterms:created xsi:type="dcterms:W3CDTF">2018-01-31T07:57:56Z</dcterms:created>
  <dcterms:modified xsi:type="dcterms:W3CDTF">2022-09-25T12:57:06Z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74062900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