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9"/>
  </p:notesMasterIdLst>
  <p:sldIdLst>
    <p:sldId id="257" r:id="rId2"/>
    <p:sldId id="293" r:id="rId3"/>
    <p:sldId id="295" r:id="rId4"/>
    <p:sldId id="258" r:id="rId5"/>
    <p:sldId id="268" r:id="rId6"/>
    <p:sldId id="282" r:id="rId7"/>
    <p:sldId id="266" r:id="rId8"/>
    <p:sldId id="281" r:id="rId9"/>
    <p:sldId id="267" r:id="rId10"/>
    <p:sldId id="269" r:id="rId11"/>
    <p:sldId id="265" r:id="rId12"/>
    <p:sldId id="280" r:id="rId13"/>
    <p:sldId id="288" r:id="rId14"/>
    <p:sldId id="271" r:id="rId15"/>
    <p:sldId id="270" r:id="rId16"/>
    <p:sldId id="283" r:id="rId17"/>
    <p:sldId id="284" r:id="rId18"/>
    <p:sldId id="290" r:id="rId19"/>
    <p:sldId id="289" r:id="rId20"/>
    <p:sldId id="285" r:id="rId21"/>
    <p:sldId id="291" r:id="rId22"/>
    <p:sldId id="286" r:id="rId23"/>
    <p:sldId id="292" r:id="rId24"/>
    <p:sldId id="277" r:id="rId25"/>
    <p:sldId id="278" r:id="rId26"/>
    <p:sldId id="279" r:id="rId27"/>
    <p:sldId id="259" r:id="rId28"/>
    <p:sldId id="276" r:id="rId29"/>
    <p:sldId id="260" r:id="rId30"/>
    <p:sldId id="261" r:id="rId31"/>
    <p:sldId id="262" r:id="rId32"/>
    <p:sldId id="263" r:id="rId33"/>
    <p:sldId id="272" r:id="rId34"/>
    <p:sldId id="273" r:id="rId35"/>
    <p:sldId id="264" r:id="rId36"/>
    <p:sldId id="274" r:id="rId37"/>
    <p:sldId id="287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3684" y="-16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236FB-CBBE-44C8-A14D-73C5E249194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B84E0-44AD-4723-9FAB-C0907FC23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8939AAD-2C3B-44A0-B9F1-5FA1B5E3702E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Сопоставление звуков [б’] -[д’] по артикуляции. </a:t>
            </a:r>
            <a:r>
              <a:rPr lang="ru-RU" u="sng" smtClean="0"/>
              <a:t>Общее:</a:t>
            </a:r>
            <a:r>
              <a:rPr lang="ru-RU" smtClean="0"/>
              <a:t> согласные, звонкие, мягкие, взрывные, мгновенные согласные. </a:t>
            </a:r>
            <a:r>
              <a:rPr lang="ru-RU" u="sng" smtClean="0"/>
              <a:t>Разное:</a:t>
            </a:r>
            <a:r>
              <a:rPr lang="ru-RU" smtClean="0"/>
              <a:t> место преграды: </a:t>
            </a:r>
            <a:r>
              <a:rPr lang="ru-RU" b="1" smtClean="0"/>
              <a:t>б </a:t>
            </a:r>
            <a:r>
              <a:rPr lang="ru-RU" smtClean="0"/>
              <a:t>– губы, </a:t>
            </a:r>
            <a:r>
              <a:rPr lang="ru-RU" b="1" smtClean="0"/>
              <a:t>д </a:t>
            </a:r>
            <a:r>
              <a:rPr lang="ru-RU" smtClean="0"/>
              <a:t>– десны.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8939AAD-2C3B-44A0-B9F1-5FA1B5E3702E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Сопоставление звуков [б’] -[</a:t>
            </a:r>
            <a:r>
              <a:rPr lang="ru-RU" dirty="0" err="1" smtClean="0"/>
              <a:t>д</a:t>
            </a:r>
            <a:r>
              <a:rPr lang="ru-RU" dirty="0" smtClean="0"/>
              <a:t>’] по артикуляции. </a:t>
            </a:r>
            <a:r>
              <a:rPr lang="ru-RU" u="sng" dirty="0" smtClean="0"/>
              <a:t>Общее:</a:t>
            </a:r>
            <a:r>
              <a:rPr lang="ru-RU" dirty="0" smtClean="0"/>
              <a:t> согласные, звонкие, мягкие, взрывные, мгновенные согласные. </a:t>
            </a:r>
            <a:r>
              <a:rPr lang="ru-RU" u="sng" dirty="0" smtClean="0"/>
              <a:t>Разное:</a:t>
            </a:r>
            <a:r>
              <a:rPr lang="ru-RU" dirty="0" smtClean="0"/>
              <a:t> место преграды: </a:t>
            </a:r>
            <a:r>
              <a:rPr lang="ru-RU" b="1" dirty="0" smtClean="0"/>
              <a:t>б </a:t>
            </a:r>
            <a:r>
              <a:rPr lang="ru-RU" dirty="0" smtClean="0"/>
              <a:t>– губы, </a:t>
            </a:r>
            <a:r>
              <a:rPr lang="ru-RU" b="1" dirty="0" err="1" smtClean="0"/>
              <a:t>д</a:t>
            </a:r>
            <a:r>
              <a:rPr lang="ru-RU" b="1" dirty="0" smtClean="0"/>
              <a:t> </a:t>
            </a:r>
            <a:r>
              <a:rPr lang="ru-RU" dirty="0" smtClean="0"/>
              <a:t>– десны.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A56D77E-F82E-42D1-A6CE-67D073301753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Вывод: звук [Б] – “взрываются” губы, буква </a:t>
            </a:r>
            <a:r>
              <a:rPr lang="ru-RU" b="1" smtClean="0"/>
              <a:t>б </a:t>
            </a:r>
            <a:r>
              <a:rPr lang="ru-RU" smtClean="0"/>
              <a:t>– хвост белки (вверх); звук [Д] - язык упирается в десны; буква </a:t>
            </a:r>
            <a:r>
              <a:rPr lang="ru-RU" b="1" smtClean="0"/>
              <a:t>д </a:t>
            </a:r>
            <a:r>
              <a:rPr lang="ru-RU" smtClean="0"/>
              <a:t>– хвост дятла (вниз).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56D23A-3C92-497E-B668-95B6033AB435}" type="slidenum">
              <a:rPr lang="ru-RU" smtClean="0"/>
              <a:pPr/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327050-F19B-423F-8D87-743923DCCA83}" type="slidenum">
              <a:rPr lang="ru-RU" smtClean="0"/>
              <a:pPr/>
              <a:t>25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FCE8DD0-C61C-45A7-B198-A161EC368FE4}" type="slidenum">
              <a:rPr lang="ru-RU" smtClean="0"/>
              <a:pPr/>
              <a:t>26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chemeClr val="accent3">
                <a:lumMod val="40000"/>
                <a:lumOff val="60000"/>
              </a:schemeClr>
            </a:gs>
            <a:gs pos="75000">
              <a:srgbClr val="0087E6"/>
            </a:gs>
            <a:gs pos="100000">
              <a:srgbClr val="005CB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goped.ru/" TargetMode="External"/><Relationship Id="rId7" Type="http://schemas.openxmlformats.org/officeDocument/2006/relationships/hyperlink" Target="http://www.dobrieskazki.ru/bukvi.htm" TargetMode="External"/><Relationship Id="rId2" Type="http://schemas.openxmlformats.org/officeDocument/2006/relationships/hyperlink" Target="http://nsportal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shitikova.blogspot.ru/" TargetMode="External"/><Relationship Id="rId5" Type="http://schemas.openxmlformats.org/officeDocument/2006/relationships/hyperlink" Target="http://forum.schoolpress.ru/article/90/183" TargetMode="External"/><Relationship Id="rId4" Type="http://schemas.openxmlformats.org/officeDocument/2006/relationships/hyperlink" Target="http://logopediya.com/books-logopediya/opticheskaya-disleksiya.ph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58346" cy="6858000"/>
          </a:xfrm>
        </p:spPr>
      </p:pic>
      <p:sp>
        <p:nvSpPr>
          <p:cNvPr id="5" name="TextBox 4"/>
          <p:cNvSpPr txBox="1"/>
          <p:nvPr/>
        </p:nvSpPr>
        <p:spPr>
          <a:xfrm>
            <a:off x="3428992" y="1857364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00364" y="2071678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CC"/>
                </a:solidFill>
                <a:latin typeface="Gigi" pitchFamily="82" charset="0"/>
              </a:rPr>
              <a:t>Дифференциация  букв </a:t>
            </a:r>
            <a:r>
              <a:rPr lang="ru-RU" sz="2800" b="1" i="1" dirty="0" smtClean="0">
                <a:cs typeface="Arial" charset="0"/>
              </a:rPr>
              <a:t>б - </a:t>
            </a:r>
            <a:r>
              <a:rPr lang="ru-RU" sz="2800" b="1" i="1" dirty="0" err="1" smtClean="0">
                <a:cs typeface="Arial" charset="0"/>
              </a:rPr>
              <a:t>д</a:t>
            </a:r>
            <a:r>
              <a:rPr lang="ru-RU" sz="2800" b="1" i="1" dirty="0" smtClean="0">
                <a:solidFill>
                  <a:srgbClr val="FF0000"/>
                </a:solidFill>
                <a:latin typeface="Gigi" pitchFamily="82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1802" y="1214423"/>
            <a:ext cx="5072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Логопедическое занятие </a:t>
            </a:r>
            <a:br>
              <a:rPr lang="ru-RU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 коррекции нарушений письма, 4 класс</a:t>
            </a:r>
            <a:endParaRPr lang="ru-RU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4744" y="3357562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</a:t>
            </a:r>
            <a:endParaRPr lang="ru-RU" dirty="0" smtClean="0"/>
          </a:p>
          <a:p>
            <a:r>
              <a:rPr lang="ru-RU" dirty="0" smtClean="0"/>
              <a:t>Учитель-логопед  Раянова Э.М.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8"/>
          <p:cNvSpPr>
            <a:spLocks noChangeShapeType="1"/>
          </p:cNvSpPr>
          <p:nvPr/>
        </p:nvSpPr>
        <p:spPr bwMode="auto">
          <a:xfrm>
            <a:off x="1090613" y="3476625"/>
            <a:ext cx="70580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19" name="Line 27"/>
          <p:cNvSpPr>
            <a:spLocks noChangeShapeType="1"/>
          </p:cNvSpPr>
          <p:nvPr/>
        </p:nvSpPr>
        <p:spPr bwMode="auto">
          <a:xfrm>
            <a:off x="1346200" y="1717675"/>
            <a:ext cx="698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0" name="Text Box 33"/>
          <p:cNvSpPr txBox="1">
            <a:spLocks noChangeArrowheads="1"/>
          </p:cNvSpPr>
          <p:nvPr/>
        </p:nvSpPr>
        <p:spPr bwMode="auto">
          <a:xfrm>
            <a:off x="5919788" y="712788"/>
            <a:ext cx="225266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1800" i="0">
              <a:latin typeface="Arial" charset="0"/>
            </a:endParaRPr>
          </a:p>
        </p:txBody>
      </p:sp>
      <p:sp>
        <p:nvSpPr>
          <p:cNvPr id="222242" name="Rectangle 34"/>
          <p:cNvSpPr>
            <a:spLocks noChangeArrowheads="1"/>
          </p:cNvSpPr>
          <p:nvPr/>
        </p:nvSpPr>
        <p:spPr bwMode="auto">
          <a:xfrm>
            <a:off x="3068638" y="1930400"/>
            <a:ext cx="9779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i="0">
                <a:latin typeface="Arial" charset="0"/>
              </a:rPr>
              <a:t>овал</a:t>
            </a:r>
          </a:p>
        </p:txBody>
      </p:sp>
      <p:sp>
        <p:nvSpPr>
          <p:cNvPr id="222243" name="Text Box 35"/>
          <p:cNvSpPr txBox="1">
            <a:spLocks noChangeArrowheads="1"/>
          </p:cNvSpPr>
          <p:nvPr/>
        </p:nvSpPr>
        <p:spPr bwMode="auto">
          <a:xfrm>
            <a:off x="5251450" y="4021138"/>
            <a:ext cx="198437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0">
                <a:latin typeface="Arial" charset="0"/>
              </a:rPr>
              <a:t>петля вниз</a:t>
            </a:r>
          </a:p>
        </p:txBody>
      </p:sp>
      <p:sp>
        <p:nvSpPr>
          <p:cNvPr id="8202" name="Oval 51"/>
          <p:cNvSpPr>
            <a:spLocks noChangeArrowheads="1"/>
          </p:cNvSpPr>
          <p:nvPr/>
        </p:nvSpPr>
        <p:spPr bwMode="auto">
          <a:xfrm rot="797888">
            <a:off x="4078288" y="1749425"/>
            <a:ext cx="1174750" cy="1690688"/>
          </a:xfrm>
          <a:prstGeom prst="ellipse">
            <a:avLst/>
          </a:prstGeom>
          <a:noFill/>
          <a:ln w="1270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latin typeface="Adine Kirnberg" pitchFamily="2" charset="0"/>
            </a:endParaRPr>
          </a:p>
        </p:txBody>
      </p:sp>
      <p:sp>
        <p:nvSpPr>
          <p:cNvPr id="8203" name="Freeform 52"/>
          <p:cNvSpPr>
            <a:spLocks/>
          </p:cNvSpPr>
          <p:nvPr/>
        </p:nvSpPr>
        <p:spPr bwMode="auto">
          <a:xfrm rot="695228">
            <a:off x="3994150" y="1631950"/>
            <a:ext cx="1171575" cy="4976813"/>
          </a:xfrm>
          <a:custGeom>
            <a:avLst/>
            <a:gdLst>
              <a:gd name="T0" fmla="*/ 2147483647 w 533"/>
              <a:gd name="T1" fmla="*/ 0 h 1252"/>
              <a:gd name="T2" fmla="*/ 2147483647 w 533"/>
              <a:gd name="T3" fmla="*/ 2147483647 h 1252"/>
              <a:gd name="T4" fmla="*/ 2147483647 w 533"/>
              <a:gd name="T5" fmla="*/ 2147483647 h 1252"/>
              <a:gd name="T6" fmla="*/ 2147483647 w 533"/>
              <a:gd name="T7" fmla="*/ 2147483647 h 1252"/>
              <a:gd name="T8" fmla="*/ 2147483647 w 533"/>
              <a:gd name="T9" fmla="*/ 2147483647 h 12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3" h="1252">
                <a:moveTo>
                  <a:pt x="460" y="0"/>
                </a:moveTo>
                <a:cubicBezTo>
                  <a:pt x="446" y="425"/>
                  <a:pt x="433" y="850"/>
                  <a:pt x="378" y="1051"/>
                </a:cubicBezTo>
                <a:cubicBezTo>
                  <a:pt x="323" y="1252"/>
                  <a:pt x="183" y="1236"/>
                  <a:pt x="131" y="1207"/>
                </a:cubicBezTo>
                <a:cubicBezTo>
                  <a:pt x="79" y="1178"/>
                  <a:pt x="0" y="1033"/>
                  <a:pt x="67" y="878"/>
                </a:cubicBezTo>
                <a:cubicBezTo>
                  <a:pt x="134" y="723"/>
                  <a:pt x="455" y="375"/>
                  <a:pt x="533" y="274"/>
                </a:cubicBezTo>
              </a:path>
            </a:pathLst>
          </a:custGeom>
          <a:noFill/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6101" y="-1020725"/>
            <a:ext cx="360077" cy="778674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0000" i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2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2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2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2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2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42" grpId="0"/>
      <p:bldP spid="222243" grpId="0"/>
      <p:bldP spid="8202" grpId="0" animBg="1"/>
      <p:bldP spid="820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1128713" y="2287588"/>
            <a:ext cx="7129462" cy="1631950"/>
            <a:chOff x="1042988" y="2349500"/>
            <a:chExt cx="7129462" cy="1631950"/>
          </a:xfrm>
        </p:grpSpPr>
        <p:sp>
          <p:nvSpPr>
            <p:cNvPr id="23565" name="Line 4"/>
            <p:cNvSpPr>
              <a:spLocks noChangeShapeType="1"/>
            </p:cNvSpPr>
            <p:nvPr/>
          </p:nvSpPr>
          <p:spPr bwMode="auto">
            <a:xfrm>
              <a:off x="1042988" y="3981450"/>
              <a:ext cx="70580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566" name="Line 5"/>
            <p:cNvSpPr>
              <a:spLocks noChangeShapeType="1"/>
            </p:cNvSpPr>
            <p:nvPr/>
          </p:nvSpPr>
          <p:spPr bwMode="auto">
            <a:xfrm>
              <a:off x="1187450" y="2349500"/>
              <a:ext cx="6985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31784" name="Text Box 8"/>
          <p:cNvSpPr txBox="1">
            <a:spLocks noChangeArrowheads="1"/>
          </p:cNvSpPr>
          <p:nvPr/>
        </p:nvSpPr>
        <p:spPr bwMode="auto">
          <a:xfrm>
            <a:off x="3255963" y="793750"/>
            <a:ext cx="4133850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i="0">
                <a:solidFill>
                  <a:srgbClr val="000000"/>
                </a:solidFill>
                <a:latin typeface="Arial" charset="0"/>
              </a:rPr>
              <a:t>палочка вверх</a:t>
            </a:r>
          </a:p>
          <a:p>
            <a:r>
              <a:rPr lang="ru-RU" sz="2800" i="0">
                <a:solidFill>
                  <a:srgbClr val="000000"/>
                </a:solidFill>
                <a:latin typeface="Arial" charset="0"/>
              </a:rPr>
              <a:t>с закруглением вправо</a:t>
            </a:r>
          </a:p>
        </p:txBody>
      </p:sp>
      <p:sp>
        <p:nvSpPr>
          <p:cNvPr id="331785" name="Text Box 9"/>
          <p:cNvSpPr txBox="1">
            <a:spLocks noChangeArrowheads="1"/>
          </p:cNvSpPr>
          <p:nvPr/>
        </p:nvSpPr>
        <p:spPr bwMode="auto">
          <a:xfrm>
            <a:off x="766763" y="2328863"/>
            <a:ext cx="1100137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i="0">
                <a:solidFill>
                  <a:srgbClr val="000000"/>
                </a:solidFill>
                <a:latin typeface="Arial" charset="0"/>
              </a:rPr>
              <a:t>овал</a:t>
            </a:r>
          </a:p>
        </p:txBody>
      </p:sp>
      <p:sp>
        <p:nvSpPr>
          <p:cNvPr id="23557" name="Text Box 10"/>
          <p:cNvSpPr txBox="1">
            <a:spLocks noChangeArrowheads="1"/>
          </p:cNvSpPr>
          <p:nvPr/>
        </p:nvSpPr>
        <p:spPr bwMode="auto">
          <a:xfrm>
            <a:off x="6005513" y="650875"/>
            <a:ext cx="2252662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180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31797" name="Oval 21"/>
          <p:cNvSpPr>
            <a:spLocks noChangeArrowheads="1"/>
          </p:cNvSpPr>
          <p:nvPr/>
        </p:nvSpPr>
        <p:spPr bwMode="auto">
          <a:xfrm rot="739355">
            <a:off x="1679575" y="2335213"/>
            <a:ext cx="1117600" cy="1565275"/>
          </a:xfrm>
          <a:prstGeom prst="ellipse">
            <a:avLst/>
          </a:prstGeom>
          <a:noFill/>
          <a:ln w="1270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dine Kirnberg" pitchFamily="2" charset="0"/>
            </a:endParaRPr>
          </a:p>
        </p:txBody>
      </p:sp>
      <p:sp>
        <p:nvSpPr>
          <p:cNvPr id="331798" name="Freeform 22"/>
          <p:cNvSpPr>
            <a:spLocks/>
          </p:cNvSpPr>
          <p:nvPr/>
        </p:nvSpPr>
        <p:spPr bwMode="auto">
          <a:xfrm rot="262912">
            <a:off x="2817813" y="528638"/>
            <a:ext cx="1154112" cy="2716212"/>
          </a:xfrm>
          <a:custGeom>
            <a:avLst/>
            <a:gdLst>
              <a:gd name="T0" fmla="*/ 2147483647 w 412"/>
              <a:gd name="T1" fmla="*/ 2147483647 h 843"/>
              <a:gd name="T2" fmla="*/ 2147483647 w 412"/>
              <a:gd name="T3" fmla="*/ 2147483647 h 843"/>
              <a:gd name="T4" fmla="*/ 2147483647 w 412"/>
              <a:gd name="T5" fmla="*/ 2147483647 h 8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12" h="843">
                <a:moveTo>
                  <a:pt x="28" y="843"/>
                </a:moveTo>
                <a:cubicBezTo>
                  <a:pt x="14" y="560"/>
                  <a:pt x="0" y="278"/>
                  <a:pt x="64" y="139"/>
                </a:cubicBezTo>
                <a:cubicBezTo>
                  <a:pt x="128" y="0"/>
                  <a:pt x="354" y="32"/>
                  <a:pt x="412" y="11"/>
                </a:cubicBezTo>
              </a:path>
            </a:pathLst>
          </a:custGeom>
          <a:noFill/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Freeform 52"/>
          <p:cNvSpPr>
            <a:spLocks/>
          </p:cNvSpPr>
          <p:nvPr/>
        </p:nvSpPr>
        <p:spPr bwMode="auto">
          <a:xfrm rot="695228">
            <a:off x="6103938" y="2235200"/>
            <a:ext cx="1077912" cy="4560888"/>
          </a:xfrm>
          <a:custGeom>
            <a:avLst/>
            <a:gdLst>
              <a:gd name="T0" fmla="*/ 2147483647 w 533"/>
              <a:gd name="T1" fmla="*/ 0 h 1252"/>
              <a:gd name="T2" fmla="*/ 2147483647 w 533"/>
              <a:gd name="T3" fmla="*/ 2147483647 h 1252"/>
              <a:gd name="T4" fmla="*/ 2147483647 w 533"/>
              <a:gd name="T5" fmla="*/ 2147483647 h 1252"/>
              <a:gd name="T6" fmla="*/ 2147483647 w 533"/>
              <a:gd name="T7" fmla="*/ 2147483647 h 1252"/>
              <a:gd name="T8" fmla="*/ 2147483647 w 533"/>
              <a:gd name="T9" fmla="*/ 2147483647 h 12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3" h="1252">
                <a:moveTo>
                  <a:pt x="460" y="0"/>
                </a:moveTo>
                <a:cubicBezTo>
                  <a:pt x="446" y="425"/>
                  <a:pt x="433" y="850"/>
                  <a:pt x="378" y="1051"/>
                </a:cubicBezTo>
                <a:cubicBezTo>
                  <a:pt x="323" y="1252"/>
                  <a:pt x="183" y="1236"/>
                  <a:pt x="131" y="1207"/>
                </a:cubicBezTo>
                <a:cubicBezTo>
                  <a:pt x="79" y="1178"/>
                  <a:pt x="0" y="1033"/>
                  <a:pt x="67" y="878"/>
                </a:cubicBezTo>
                <a:cubicBezTo>
                  <a:pt x="134" y="723"/>
                  <a:pt x="455" y="375"/>
                  <a:pt x="533" y="274"/>
                </a:cubicBezTo>
              </a:path>
            </a:pathLst>
          </a:custGeom>
          <a:noFill/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Oval 21"/>
          <p:cNvSpPr>
            <a:spLocks noChangeArrowheads="1"/>
          </p:cNvSpPr>
          <p:nvPr/>
        </p:nvSpPr>
        <p:spPr bwMode="auto">
          <a:xfrm rot="739355">
            <a:off x="6156325" y="2312988"/>
            <a:ext cx="1117600" cy="1565275"/>
          </a:xfrm>
          <a:prstGeom prst="ellipse">
            <a:avLst/>
          </a:prstGeom>
          <a:noFill/>
          <a:ln w="1270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dine Kirnberg" pitchFamily="2" charset="0"/>
            </a:endParaRPr>
          </a:p>
        </p:txBody>
      </p:sp>
      <p:sp>
        <p:nvSpPr>
          <p:cNvPr id="17" name="Text Box 35"/>
          <p:cNvSpPr txBox="1">
            <a:spLocks noChangeArrowheads="1"/>
          </p:cNvSpPr>
          <p:nvPr/>
        </p:nvSpPr>
        <p:spPr bwMode="auto">
          <a:xfrm>
            <a:off x="7245350" y="3979863"/>
            <a:ext cx="198437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0">
                <a:solidFill>
                  <a:srgbClr val="000000"/>
                </a:solidFill>
                <a:latin typeface="Arial" charset="0"/>
              </a:rPr>
              <a:t>петля вниз</a:t>
            </a: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5008563" y="2328863"/>
            <a:ext cx="1100137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i="0">
                <a:solidFill>
                  <a:srgbClr val="000000"/>
                </a:solidFill>
                <a:latin typeface="Arial" charset="0"/>
              </a:rPr>
              <a:t>овал</a:t>
            </a:r>
          </a:p>
        </p:txBody>
      </p:sp>
      <p:pic>
        <p:nvPicPr>
          <p:cNvPr id="18" name="Прямоугольник 17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" y="-1085850"/>
            <a:ext cx="742950" cy="779145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4" grpId="0"/>
      <p:bldP spid="331785" grpId="0"/>
      <p:bldP spid="331797" grpId="0" animBg="1"/>
      <p:bldP spid="331798" grpId="0" animBg="1"/>
      <p:bldP spid="14" grpId="0" animBg="1"/>
      <p:bldP spid="16" grpId="0" animBg="1"/>
      <p:bldP spid="17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0000"/>
                </a:solidFill>
                <a:latin typeface="Blackadder ITC" pitchFamily="82" charset="0"/>
              </a:rPr>
              <a:t>ОПОРА</a:t>
            </a:r>
          </a:p>
        </p:txBody>
      </p:sp>
      <p:pic>
        <p:nvPicPr>
          <p:cNvPr id="51207" name="Picture 7" descr="img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E5E6EA"/>
              </a:clrFrom>
              <a:clrTo>
                <a:srgbClr val="E5E6EA">
                  <a:alpha val="0"/>
                </a:srgbClr>
              </a:clrTo>
            </a:clrChange>
            <a:lum bright="-24000" contrast="72000"/>
          </a:blip>
          <a:srcRect t="15417" r="63071" b="52287"/>
          <a:stretch>
            <a:fillRect/>
          </a:stretch>
        </p:blipFill>
        <p:spPr>
          <a:xfrm>
            <a:off x="250825" y="908050"/>
            <a:ext cx="1654175" cy="2447925"/>
          </a:xfrm>
          <a:noFill/>
        </p:spPr>
      </p:pic>
      <p:sp>
        <p:nvSpPr>
          <p:cNvPr id="51206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859338" y="1341438"/>
            <a:ext cx="4284662" cy="51117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6000" b="1" i="1" smtClean="0">
                <a:cs typeface="Arial" charset="0"/>
              </a:rPr>
              <a:t>[</a:t>
            </a:r>
            <a:r>
              <a:rPr lang="ru-RU" sz="6000" b="1" i="1" smtClean="0">
                <a:solidFill>
                  <a:schemeClr val="accent2"/>
                </a:solidFill>
                <a:cs typeface="Arial" charset="0"/>
              </a:rPr>
              <a:t>б</a:t>
            </a:r>
            <a:r>
              <a:rPr lang="en-US" sz="6000" b="1" i="1" smtClean="0">
                <a:cs typeface="Arial" charset="0"/>
              </a:rPr>
              <a:t>]</a:t>
            </a:r>
            <a:r>
              <a:rPr lang="ru-RU" sz="6000" b="1" i="1" smtClean="0">
                <a:cs typeface="Arial" charset="0"/>
              </a:rPr>
              <a:t> </a:t>
            </a:r>
            <a:r>
              <a:rPr lang="en-US" sz="6000" b="1" i="1" smtClean="0">
                <a:cs typeface="Arial" charset="0"/>
              </a:rPr>
              <a:t>[</a:t>
            </a:r>
            <a:r>
              <a:rPr lang="ru-RU" sz="6000" b="1" i="1" smtClean="0">
                <a:solidFill>
                  <a:srgbClr val="008000"/>
                </a:solidFill>
                <a:cs typeface="Arial" charset="0"/>
              </a:rPr>
              <a:t>б’</a:t>
            </a:r>
            <a:r>
              <a:rPr lang="en-US" sz="6000" b="1" i="1" smtClean="0">
                <a:cs typeface="Arial" charset="0"/>
              </a:rPr>
              <a:t>]</a:t>
            </a:r>
            <a:r>
              <a:rPr lang="ru-RU" sz="6000" b="1" i="1" smtClean="0">
                <a:cs typeface="Arial" charset="0"/>
              </a:rPr>
              <a:t> </a:t>
            </a:r>
          </a:p>
          <a:p>
            <a:pPr algn="ctr" eaLnBrk="1" hangingPunct="1">
              <a:buFontTx/>
              <a:buNone/>
            </a:pPr>
            <a:r>
              <a:rPr lang="ru-RU" sz="6000" b="1" i="1" smtClean="0">
                <a:solidFill>
                  <a:srgbClr val="FF0000"/>
                </a:solidFill>
                <a:cs typeface="Arial" charset="0"/>
              </a:rPr>
              <a:t>губы</a:t>
            </a:r>
          </a:p>
          <a:p>
            <a:pPr algn="ctr" eaLnBrk="1" hangingPunct="1">
              <a:buFontTx/>
              <a:buNone/>
            </a:pPr>
            <a:endParaRPr lang="ru-RU" sz="4400" b="1" i="1" smtClean="0">
              <a:solidFill>
                <a:srgbClr val="FF0000"/>
              </a:solidFill>
              <a:cs typeface="Arial" charset="0"/>
            </a:endParaRPr>
          </a:p>
          <a:p>
            <a:pPr algn="ctr" eaLnBrk="1" hangingPunct="1">
              <a:buFontTx/>
              <a:buNone/>
            </a:pPr>
            <a:r>
              <a:rPr lang="en-US" sz="6000" b="1" i="1" smtClean="0">
                <a:cs typeface="Arial" charset="0"/>
              </a:rPr>
              <a:t>[</a:t>
            </a:r>
            <a:r>
              <a:rPr lang="ru-RU" sz="6000" b="1" i="1" smtClean="0">
                <a:solidFill>
                  <a:schemeClr val="accent2"/>
                </a:solidFill>
                <a:cs typeface="Arial" charset="0"/>
              </a:rPr>
              <a:t>д</a:t>
            </a:r>
            <a:r>
              <a:rPr lang="en-US" sz="6000" b="1" i="1" smtClean="0">
                <a:cs typeface="Arial" charset="0"/>
              </a:rPr>
              <a:t>]</a:t>
            </a:r>
            <a:r>
              <a:rPr lang="ru-RU" sz="6000" b="1" i="1" smtClean="0">
                <a:cs typeface="Arial" charset="0"/>
              </a:rPr>
              <a:t> </a:t>
            </a:r>
            <a:r>
              <a:rPr lang="en-US" sz="6000" b="1" i="1" smtClean="0">
                <a:cs typeface="Arial" charset="0"/>
              </a:rPr>
              <a:t>[</a:t>
            </a:r>
            <a:r>
              <a:rPr lang="ru-RU" sz="6000" b="1" i="1" smtClean="0">
                <a:solidFill>
                  <a:srgbClr val="008000"/>
                </a:solidFill>
                <a:cs typeface="Arial" charset="0"/>
              </a:rPr>
              <a:t>д’</a:t>
            </a:r>
            <a:r>
              <a:rPr lang="en-US" sz="6000" b="1" i="1" smtClean="0">
                <a:cs typeface="Arial" charset="0"/>
              </a:rPr>
              <a:t>]</a:t>
            </a:r>
            <a:endParaRPr lang="ru-RU" sz="6000" b="1" i="1" smtClean="0">
              <a:cs typeface="Arial" charset="0"/>
            </a:endParaRPr>
          </a:p>
          <a:p>
            <a:pPr algn="ctr" eaLnBrk="1" hangingPunct="1">
              <a:buFontTx/>
              <a:buNone/>
            </a:pPr>
            <a:r>
              <a:rPr lang="ru-RU" sz="6000" b="1" i="1" smtClean="0">
                <a:solidFill>
                  <a:srgbClr val="FF0000"/>
                </a:solidFill>
                <a:cs typeface="Arial" charset="0"/>
              </a:rPr>
              <a:t>десна</a:t>
            </a:r>
          </a:p>
        </p:txBody>
      </p:sp>
      <p:pic>
        <p:nvPicPr>
          <p:cNvPr id="51208" name="Picture 8" descr="img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1E1E3"/>
              </a:clrFrom>
              <a:clrTo>
                <a:srgbClr val="E1E1E3">
                  <a:alpha val="0"/>
                </a:srgbClr>
              </a:clrTo>
            </a:clrChange>
            <a:lum bright="-32000" contrast="66000"/>
          </a:blip>
          <a:srcRect t="52670" r="63071" b="8810"/>
          <a:stretch>
            <a:fillRect/>
          </a:stretch>
        </p:blipFill>
        <p:spPr bwMode="auto">
          <a:xfrm>
            <a:off x="323850" y="4076700"/>
            <a:ext cx="1335088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9" name="Picture 9" descr="img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1E1EB"/>
              </a:clrFrom>
              <a:clrTo>
                <a:srgbClr val="E1E1EB">
                  <a:alpha val="0"/>
                </a:srgbClr>
              </a:clrTo>
            </a:clrChange>
            <a:lum bright="-48000" contrast="60000"/>
          </a:blip>
          <a:srcRect l="49046" t="16934" b="53824"/>
          <a:stretch>
            <a:fillRect/>
          </a:stretch>
        </p:blipFill>
        <p:spPr bwMode="auto">
          <a:xfrm>
            <a:off x="1476375" y="1341438"/>
            <a:ext cx="172085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0" name="Picture 10" descr="img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1E1E3"/>
              </a:clrFrom>
              <a:clrTo>
                <a:srgbClr val="E1E1E3">
                  <a:alpha val="0"/>
                </a:srgbClr>
              </a:clrTo>
            </a:clrChange>
            <a:lum bright="-76000" contrast="100000"/>
          </a:blip>
          <a:srcRect l="51982" t="51082"/>
          <a:stretch>
            <a:fillRect/>
          </a:stretch>
        </p:blipFill>
        <p:spPr bwMode="auto">
          <a:xfrm>
            <a:off x="1619250" y="4076700"/>
            <a:ext cx="14954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2" name="Oval 12"/>
          <p:cNvSpPr>
            <a:spLocks noChangeArrowheads="1"/>
          </p:cNvSpPr>
          <p:nvPr/>
        </p:nvSpPr>
        <p:spPr bwMode="auto">
          <a:xfrm>
            <a:off x="3563938" y="1628775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14" name="Oval 14"/>
          <p:cNvSpPr>
            <a:spLocks noChangeArrowheads="1"/>
          </p:cNvSpPr>
          <p:nvPr/>
        </p:nvSpPr>
        <p:spPr bwMode="auto">
          <a:xfrm>
            <a:off x="3348038" y="1989138"/>
            <a:ext cx="647700" cy="10795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15" name="Oval 15"/>
          <p:cNvSpPr>
            <a:spLocks noChangeArrowheads="1"/>
          </p:cNvSpPr>
          <p:nvPr/>
        </p:nvSpPr>
        <p:spPr bwMode="auto">
          <a:xfrm>
            <a:off x="3276600" y="4365625"/>
            <a:ext cx="647700" cy="1079500"/>
          </a:xfrm>
          <a:prstGeom prst="ellipse">
            <a:avLst/>
          </a:prstGeom>
          <a:solidFill>
            <a:srgbClr val="5FB6BD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16" name="Oval 16"/>
          <p:cNvSpPr>
            <a:spLocks noChangeArrowheads="1"/>
          </p:cNvSpPr>
          <p:nvPr/>
        </p:nvSpPr>
        <p:spPr bwMode="auto">
          <a:xfrm>
            <a:off x="3563938" y="5589588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51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51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4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51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51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6" grpId="0" build="p"/>
      <p:bldP spid="51212" grpId="0" animBg="1"/>
      <p:bldP spid="51214" grpId="0" animBg="1"/>
      <p:bldP spid="51215" grpId="0" animBg="1"/>
      <p:bldP spid="512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Тема урока: 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Различение </a:t>
            </a:r>
            <a:r>
              <a:rPr lang="ru-RU" sz="67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 – д.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5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49275"/>
            <a:ext cx="9144000" cy="896938"/>
          </a:xfrm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rgbClr val="FFFF66"/>
                    </a:gs>
                    <a:gs pos="50000">
                      <a:schemeClr val="bg1"/>
                    </a:gs>
                    <a:gs pos="100000">
                      <a:srgbClr val="FFFF66"/>
                    </a:gs>
                  </a:gsLst>
                  <a:lin ang="5400000" scaled="1"/>
                </a:gradFill>
              </a14:hiddenFill>
            </a:ext>
          </a:extLst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FF0066"/>
                </a:solidFill>
                <a:latin typeface="Times New Roman" pitchFamily="18" charset="0"/>
              </a:rPr>
              <a:t> 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  <a:t>Прочитать зашифрованные слоги, обозначая букву рукой в воздухе.</a:t>
            </a:r>
          </a:p>
        </p:txBody>
      </p:sp>
      <p:grpSp>
        <p:nvGrpSpPr>
          <p:cNvPr id="2" name="Группа 2"/>
          <p:cNvGrpSpPr>
            <a:grpSpLocks/>
          </p:cNvGrpSpPr>
          <p:nvPr/>
        </p:nvGrpSpPr>
        <p:grpSpPr bwMode="auto">
          <a:xfrm>
            <a:off x="117475" y="2598738"/>
            <a:ext cx="9144000" cy="928687"/>
            <a:chOff x="79734" y="1991775"/>
            <a:chExt cx="9144000" cy="928687"/>
          </a:xfrm>
        </p:grpSpPr>
        <p:sp>
          <p:nvSpPr>
            <p:cNvPr id="12292" name="Line 20"/>
            <p:cNvSpPr>
              <a:spLocks noChangeShapeType="1"/>
            </p:cNvSpPr>
            <p:nvPr/>
          </p:nvSpPr>
          <p:spPr bwMode="auto">
            <a:xfrm flipV="1">
              <a:off x="125353" y="2089779"/>
              <a:ext cx="0" cy="4508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79734" y="1991775"/>
              <a:ext cx="9144000" cy="928687"/>
              <a:chOff x="174625" y="1620838"/>
              <a:chExt cx="9144000" cy="928687"/>
            </a:xfrm>
          </p:grpSpPr>
          <p:sp>
            <p:nvSpPr>
              <p:cNvPr id="12294" name="Text Box 19"/>
              <p:cNvSpPr txBox="1">
                <a:spLocks noChangeArrowheads="1"/>
              </p:cNvSpPr>
              <p:nvPr/>
            </p:nvSpPr>
            <p:spPr bwMode="auto">
              <a:xfrm>
                <a:off x="174625" y="1727200"/>
                <a:ext cx="9144000" cy="8223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а 	о	ё	у	ы	е	ю	э	я	и			</a:t>
                </a:r>
              </a:p>
            </p:txBody>
          </p:sp>
          <p:sp>
            <p:nvSpPr>
              <p:cNvPr id="12295" name="Line 21"/>
              <p:cNvSpPr>
                <a:spLocks noChangeShapeType="1"/>
              </p:cNvSpPr>
              <p:nvPr/>
            </p:nvSpPr>
            <p:spPr bwMode="auto">
              <a:xfrm flipV="1">
                <a:off x="481013" y="1700213"/>
                <a:ext cx="0" cy="4508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6" name="Line 22"/>
              <p:cNvSpPr>
                <a:spLocks noChangeShapeType="1"/>
              </p:cNvSpPr>
              <p:nvPr/>
            </p:nvSpPr>
            <p:spPr bwMode="auto">
              <a:xfrm flipV="1">
                <a:off x="1381125" y="1700213"/>
                <a:ext cx="0" cy="4508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7" name="Line 25"/>
              <p:cNvSpPr>
                <a:spLocks noChangeShapeType="1"/>
              </p:cNvSpPr>
              <p:nvPr/>
            </p:nvSpPr>
            <p:spPr bwMode="auto">
              <a:xfrm flipV="1">
                <a:off x="2903538" y="1700213"/>
                <a:ext cx="0" cy="4508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8" name="Line 26"/>
              <p:cNvSpPr>
                <a:spLocks noChangeShapeType="1"/>
              </p:cNvSpPr>
              <p:nvPr/>
            </p:nvSpPr>
            <p:spPr bwMode="auto">
              <a:xfrm flipV="1">
                <a:off x="5695950" y="1620838"/>
                <a:ext cx="0" cy="4508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9" name="Line 29"/>
              <p:cNvSpPr>
                <a:spLocks noChangeShapeType="1"/>
              </p:cNvSpPr>
              <p:nvPr/>
            </p:nvSpPr>
            <p:spPr bwMode="auto">
              <a:xfrm flipV="1">
                <a:off x="7781925" y="1700213"/>
                <a:ext cx="0" cy="4508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0" name="Line 30"/>
              <p:cNvSpPr>
                <a:spLocks noChangeShapeType="1"/>
              </p:cNvSpPr>
              <p:nvPr/>
            </p:nvSpPr>
            <p:spPr bwMode="auto">
              <a:xfrm>
                <a:off x="1103313" y="1947863"/>
                <a:ext cx="1587" cy="5508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1" name="Line 31"/>
              <p:cNvSpPr>
                <a:spLocks noChangeShapeType="1"/>
              </p:cNvSpPr>
              <p:nvPr/>
            </p:nvSpPr>
            <p:spPr bwMode="auto">
              <a:xfrm>
                <a:off x="2017713" y="1947863"/>
                <a:ext cx="1587" cy="5508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2" name="Line 32"/>
              <p:cNvSpPr>
                <a:spLocks noChangeShapeType="1"/>
              </p:cNvSpPr>
              <p:nvPr/>
            </p:nvSpPr>
            <p:spPr bwMode="auto">
              <a:xfrm>
                <a:off x="2314575" y="1947863"/>
                <a:ext cx="1588" cy="5508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3" name="Line 33"/>
              <p:cNvSpPr>
                <a:spLocks noChangeShapeType="1"/>
              </p:cNvSpPr>
              <p:nvPr/>
            </p:nvSpPr>
            <p:spPr bwMode="auto">
              <a:xfrm>
                <a:off x="3209925" y="1947863"/>
                <a:ext cx="1588" cy="5508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4" name="Line 34"/>
              <p:cNvSpPr>
                <a:spLocks noChangeShapeType="1"/>
              </p:cNvSpPr>
              <p:nvPr/>
            </p:nvSpPr>
            <p:spPr bwMode="auto">
              <a:xfrm>
                <a:off x="3833813" y="1947863"/>
                <a:ext cx="1587" cy="5508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5" name="Line 35"/>
              <p:cNvSpPr>
                <a:spLocks noChangeShapeType="1"/>
              </p:cNvSpPr>
              <p:nvPr/>
            </p:nvSpPr>
            <p:spPr bwMode="auto">
              <a:xfrm>
                <a:off x="4195763" y="1947863"/>
                <a:ext cx="1587" cy="5508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6" name="Line 36"/>
              <p:cNvSpPr>
                <a:spLocks noChangeShapeType="1"/>
              </p:cNvSpPr>
              <p:nvPr/>
            </p:nvSpPr>
            <p:spPr bwMode="auto">
              <a:xfrm>
                <a:off x="4795838" y="1947863"/>
                <a:ext cx="1587" cy="5508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7" name="Line 37"/>
              <p:cNvSpPr>
                <a:spLocks noChangeShapeType="1"/>
              </p:cNvSpPr>
              <p:nvPr/>
            </p:nvSpPr>
            <p:spPr bwMode="auto">
              <a:xfrm>
                <a:off x="6007100" y="1947863"/>
                <a:ext cx="1588" cy="5508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8" name="Line 38"/>
              <p:cNvSpPr>
                <a:spLocks noChangeShapeType="1"/>
              </p:cNvSpPr>
              <p:nvPr/>
            </p:nvSpPr>
            <p:spPr bwMode="auto">
              <a:xfrm>
                <a:off x="6591300" y="1947863"/>
                <a:ext cx="1588" cy="5508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9" name="Line 39"/>
              <p:cNvSpPr>
                <a:spLocks noChangeShapeType="1"/>
              </p:cNvSpPr>
              <p:nvPr/>
            </p:nvSpPr>
            <p:spPr bwMode="auto">
              <a:xfrm>
                <a:off x="6867525" y="1947863"/>
                <a:ext cx="1588" cy="5508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10" name="Line 42"/>
              <p:cNvSpPr>
                <a:spLocks noChangeShapeType="1"/>
              </p:cNvSpPr>
              <p:nvPr/>
            </p:nvSpPr>
            <p:spPr bwMode="auto">
              <a:xfrm>
                <a:off x="7497763" y="1935163"/>
                <a:ext cx="1587" cy="5508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11" name="Line 43"/>
              <p:cNvSpPr>
                <a:spLocks noChangeShapeType="1"/>
              </p:cNvSpPr>
              <p:nvPr/>
            </p:nvSpPr>
            <p:spPr bwMode="auto">
              <a:xfrm>
                <a:off x="8740775" y="1919288"/>
                <a:ext cx="1588" cy="5508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12" name="Line 44"/>
              <p:cNvSpPr>
                <a:spLocks noChangeShapeType="1"/>
              </p:cNvSpPr>
              <p:nvPr/>
            </p:nvSpPr>
            <p:spPr bwMode="auto">
              <a:xfrm flipV="1">
                <a:off x="8389938" y="1700213"/>
                <a:ext cx="0" cy="4508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13" name="Line 45"/>
              <p:cNvSpPr>
                <a:spLocks noChangeShapeType="1"/>
              </p:cNvSpPr>
              <p:nvPr/>
            </p:nvSpPr>
            <p:spPr bwMode="auto">
              <a:xfrm flipV="1">
                <a:off x="5008563" y="1627188"/>
                <a:ext cx="0" cy="5238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276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85" grpId="0"/>
      <p:bldP spid="32768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5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31800"/>
            <a:ext cx="9144000" cy="896938"/>
          </a:xfrm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rgbClr val="FFFF66"/>
                    </a:gs>
                    <a:gs pos="50000">
                      <a:schemeClr val="bg1"/>
                    </a:gs>
                    <a:gs pos="100000">
                      <a:srgbClr val="FFFF66"/>
                    </a:gs>
                  </a:gsLst>
                  <a:lin ang="5400000" scaled="1"/>
                </a:gradFill>
              </a14:hiddenFill>
            </a:ext>
          </a:extLst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FF0066"/>
                </a:solidFill>
                <a:latin typeface="Times New Roman" pitchFamily="18" charset="0"/>
              </a:rPr>
              <a:t> 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  <a:t>Прочитать зашифрованные слоги, обозначая букву рукой в воздухе.</a:t>
            </a:r>
          </a:p>
        </p:txBody>
      </p:sp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0" y="2241550"/>
            <a:ext cx="8988425" cy="1846263"/>
            <a:chOff x="0" y="2118430"/>
            <a:chExt cx="8989326" cy="1846005"/>
          </a:xfrm>
        </p:grpSpPr>
        <p:pic>
          <p:nvPicPr>
            <p:cNvPr id="11268" name="Picture 27" descr="D:\Марина\картинки\КАРТИНКИ 2(по темам)\Животные\ДИКИЕ\белка 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2118430"/>
              <a:ext cx="448574" cy="64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69" name="Picture 4" descr="изображение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77191" y="2191109"/>
              <a:ext cx="520890" cy="79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0" name="TextBox 3"/>
            <p:cNvSpPr txBox="1">
              <a:spLocks noChangeArrowheads="1"/>
            </p:cNvSpPr>
            <p:nvPr/>
          </p:nvSpPr>
          <p:spPr bwMode="auto">
            <a:xfrm>
              <a:off x="336429" y="2234242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а</a:t>
              </a:r>
            </a:p>
          </p:txBody>
        </p:sp>
        <p:sp>
          <p:nvSpPr>
            <p:cNvPr id="11271" name="TextBox 32"/>
            <p:cNvSpPr txBox="1">
              <a:spLocks noChangeArrowheads="1"/>
            </p:cNvSpPr>
            <p:nvPr/>
          </p:nvSpPr>
          <p:spPr bwMode="auto">
            <a:xfrm>
              <a:off x="1069674" y="2234242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а</a:t>
              </a:r>
            </a:p>
          </p:txBody>
        </p:sp>
        <p:pic>
          <p:nvPicPr>
            <p:cNvPr id="11272" name="Picture 4" descr="изображение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19063" y="2208362"/>
              <a:ext cx="520890" cy="79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3" name="TextBox 34"/>
            <p:cNvSpPr txBox="1">
              <a:spLocks noChangeArrowheads="1"/>
            </p:cNvSpPr>
            <p:nvPr/>
          </p:nvSpPr>
          <p:spPr bwMode="auto">
            <a:xfrm>
              <a:off x="1794291" y="2234242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о</a:t>
              </a:r>
            </a:p>
          </p:txBody>
        </p:sp>
        <p:pic>
          <p:nvPicPr>
            <p:cNvPr id="11274" name="Picture 27" descr="D:\Марина\картинки\КАРТИНКИ 2(по темам)\Животные\ДИКИЕ\белка 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2277373" y="2118430"/>
              <a:ext cx="448574" cy="64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5" name="TextBox 36"/>
            <p:cNvSpPr txBox="1">
              <a:spLocks noChangeArrowheads="1"/>
            </p:cNvSpPr>
            <p:nvPr/>
          </p:nvSpPr>
          <p:spPr bwMode="auto">
            <a:xfrm>
              <a:off x="2587922" y="2234242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о</a:t>
              </a:r>
            </a:p>
          </p:txBody>
        </p:sp>
        <p:pic>
          <p:nvPicPr>
            <p:cNvPr id="11276" name="Picture 27" descr="D:\Марина\картинки\КАРТИНКИ 2(по темам)\Животные\ДИКИЕ\белка 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3114136" y="2118430"/>
              <a:ext cx="448574" cy="64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7" name="TextBox 38"/>
            <p:cNvSpPr txBox="1">
              <a:spLocks noChangeArrowheads="1"/>
            </p:cNvSpPr>
            <p:nvPr/>
          </p:nvSpPr>
          <p:spPr bwMode="auto">
            <a:xfrm>
              <a:off x="3441937" y="2251494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и</a:t>
              </a:r>
            </a:p>
          </p:txBody>
        </p:sp>
        <p:pic>
          <p:nvPicPr>
            <p:cNvPr id="11278" name="Picture 4" descr="изображение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60338" y="2165229"/>
              <a:ext cx="520890" cy="79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9" name="TextBox 42"/>
            <p:cNvSpPr txBox="1">
              <a:spLocks noChangeArrowheads="1"/>
            </p:cNvSpPr>
            <p:nvPr/>
          </p:nvSpPr>
          <p:spPr bwMode="auto">
            <a:xfrm>
              <a:off x="4235567" y="2234241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и</a:t>
              </a:r>
            </a:p>
          </p:txBody>
        </p:sp>
        <p:pic>
          <p:nvPicPr>
            <p:cNvPr id="11280" name="Picture 27" descr="D:\Марина\картинки\КАРТИНКИ 2(по темам)\Животные\ДИКИЕ\белка 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710023" y="2118430"/>
              <a:ext cx="448574" cy="64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81" name="TextBox 44"/>
            <p:cNvSpPr txBox="1">
              <a:spLocks noChangeArrowheads="1"/>
            </p:cNvSpPr>
            <p:nvPr/>
          </p:nvSpPr>
          <p:spPr bwMode="auto">
            <a:xfrm>
              <a:off x="5055077" y="2234241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я</a:t>
              </a:r>
            </a:p>
          </p:txBody>
        </p:sp>
        <p:pic>
          <p:nvPicPr>
            <p:cNvPr id="11282" name="Picture 4" descr="изображение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35455" y="2182481"/>
              <a:ext cx="520890" cy="79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83" name="TextBox 47"/>
            <p:cNvSpPr txBox="1">
              <a:spLocks noChangeArrowheads="1"/>
            </p:cNvSpPr>
            <p:nvPr/>
          </p:nvSpPr>
          <p:spPr bwMode="auto">
            <a:xfrm>
              <a:off x="5719310" y="2260121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я</a:t>
              </a:r>
            </a:p>
          </p:txBody>
        </p:sp>
        <p:pic>
          <p:nvPicPr>
            <p:cNvPr id="11284" name="Picture 4" descr="изображение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25568" y="2182481"/>
              <a:ext cx="520890" cy="79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85" name="TextBox 49"/>
            <p:cNvSpPr txBox="1">
              <a:spLocks noChangeArrowheads="1"/>
            </p:cNvSpPr>
            <p:nvPr/>
          </p:nvSpPr>
          <p:spPr bwMode="auto">
            <a:xfrm>
              <a:off x="6392170" y="2260121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ё</a:t>
              </a:r>
            </a:p>
          </p:txBody>
        </p:sp>
        <p:pic>
          <p:nvPicPr>
            <p:cNvPr id="11286" name="Picture 27" descr="D:\Марина\картинки\КАРТИНКИ 2(по темам)\Животные\ДИКИЕ\белка 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6823495" y="2118430"/>
              <a:ext cx="448574" cy="64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87" name="TextBox 51"/>
            <p:cNvSpPr txBox="1">
              <a:spLocks noChangeArrowheads="1"/>
            </p:cNvSpPr>
            <p:nvPr/>
          </p:nvSpPr>
          <p:spPr bwMode="auto">
            <a:xfrm>
              <a:off x="7134042" y="2260121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ё</a:t>
              </a:r>
            </a:p>
          </p:txBody>
        </p:sp>
        <p:pic>
          <p:nvPicPr>
            <p:cNvPr id="11288" name="Picture 27" descr="D:\Марина\картинки\КАРТИНКИ 2(по темам)\Животные\ДИКИЕ\белка 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7565367" y="2118430"/>
              <a:ext cx="448574" cy="64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89" name="TextBox 53"/>
            <p:cNvSpPr txBox="1">
              <a:spLocks noChangeArrowheads="1"/>
            </p:cNvSpPr>
            <p:nvPr/>
          </p:nvSpPr>
          <p:spPr bwMode="auto">
            <a:xfrm>
              <a:off x="7901793" y="2260121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у</a:t>
              </a:r>
            </a:p>
          </p:txBody>
        </p:sp>
        <p:pic>
          <p:nvPicPr>
            <p:cNvPr id="11290" name="Picture 4" descr="изображение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68436" y="2182481"/>
              <a:ext cx="520890" cy="79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1" name="TextBox 55"/>
            <p:cNvSpPr txBox="1">
              <a:spLocks noChangeArrowheads="1"/>
            </p:cNvSpPr>
            <p:nvPr/>
          </p:nvSpPr>
          <p:spPr bwMode="auto">
            <a:xfrm>
              <a:off x="8643664" y="2277373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у</a:t>
              </a:r>
            </a:p>
          </p:txBody>
        </p:sp>
        <p:pic>
          <p:nvPicPr>
            <p:cNvPr id="11292" name="Picture 27" descr="D:\Марина\картинки\КАРТИНКИ 2(по темам)\Животные\ДИКИЕ\белка 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2955194"/>
              <a:ext cx="448574" cy="64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3" name="TextBox 57"/>
            <p:cNvSpPr txBox="1">
              <a:spLocks noChangeArrowheads="1"/>
            </p:cNvSpPr>
            <p:nvPr/>
          </p:nvSpPr>
          <p:spPr bwMode="auto">
            <a:xfrm>
              <a:off x="310549" y="3088257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ы</a:t>
              </a:r>
            </a:p>
          </p:txBody>
        </p:sp>
        <p:pic>
          <p:nvPicPr>
            <p:cNvPr id="11294" name="Picture 4" descr="изображение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1146" y="3148641"/>
              <a:ext cx="520890" cy="79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5" name="Picture 4" descr="изображение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74007" y="3148641"/>
              <a:ext cx="520890" cy="79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6" name="TextBox 60"/>
            <p:cNvSpPr txBox="1">
              <a:spLocks noChangeArrowheads="1"/>
            </p:cNvSpPr>
            <p:nvPr/>
          </p:nvSpPr>
          <p:spPr bwMode="auto">
            <a:xfrm>
              <a:off x="1500993" y="3114137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о</a:t>
              </a:r>
            </a:p>
          </p:txBody>
        </p:sp>
        <p:pic>
          <p:nvPicPr>
            <p:cNvPr id="11297" name="Picture 27" descr="D:\Марина\картинки\КАРТИНКИ 2(по темам)\Животные\ДИКИЕ\белка 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716657" y="2920688"/>
              <a:ext cx="448574" cy="64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8" name="Picture 27" descr="D:\Марина\картинки\КАРТИНКИ 2(по темам)\Животные\ДИКИЕ\белка 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2570672" y="2955194"/>
              <a:ext cx="448574" cy="64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9" name="Picture 27" descr="D:\Марина\картинки\КАРТИНКИ 2(по темам)\Животные\ДИКИЕ\белка 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3985405" y="2912061"/>
              <a:ext cx="448574" cy="64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00" name="TextBox 64"/>
            <p:cNvSpPr txBox="1">
              <a:spLocks noChangeArrowheads="1"/>
            </p:cNvSpPr>
            <p:nvPr/>
          </p:nvSpPr>
          <p:spPr bwMode="auto">
            <a:xfrm>
              <a:off x="2881221" y="3088257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а</a:t>
              </a:r>
            </a:p>
          </p:txBody>
        </p:sp>
        <p:pic>
          <p:nvPicPr>
            <p:cNvPr id="11301" name="Picture 27" descr="D:\Марина\картинки\КАРТИНКИ 2(по темам)\Животные\ДИКИЕ\белка 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3174521" y="2946568"/>
              <a:ext cx="448574" cy="64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02" name="TextBox 66"/>
            <p:cNvSpPr txBox="1">
              <a:spLocks noChangeArrowheads="1"/>
            </p:cNvSpPr>
            <p:nvPr/>
          </p:nvSpPr>
          <p:spPr bwMode="auto">
            <a:xfrm>
              <a:off x="4364965" y="3053752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е</a:t>
              </a:r>
            </a:p>
          </p:txBody>
        </p:sp>
        <p:pic>
          <p:nvPicPr>
            <p:cNvPr id="11303" name="Picture 4" descr="изображение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52044" y="3157267"/>
              <a:ext cx="520890" cy="79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4" name="Picture 4" descr="изображение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190400" y="3157267"/>
              <a:ext cx="520890" cy="79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05" name="TextBox 69"/>
            <p:cNvSpPr txBox="1">
              <a:spLocks noChangeArrowheads="1"/>
            </p:cNvSpPr>
            <p:nvPr/>
          </p:nvSpPr>
          <p:spPr bwMode="auto">
            <a:xfrm>
              <a:off x="5434639" y="3096883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ю</a:t>
              </a:r>
            </a:p>
          </p:txBody>
        </p:sp>
        <p:pic>
          <p:nvPicPr>
            <p:cNvPr id="11306" name="Picture 4" descr="изображение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16611" y="3165893"/>
              <a:ext cx="520890" cy="79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7" name="Picture 4" descr="изображение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60075" y="3140015"/>
              <a:ext cx="520890" cy="79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08" name="TextBox 72"/>
            <p:cNvSpPr txBox="1">
              <a:spLocks noChangeArrowheads="1"/>
            </p:cNvSpPr>
            <p:nvPr/>
          </p:nvSpPr>
          <p:spPr bwMode="auto">
            <a:xfrm>
              <a:off x="6538821" y="3088257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э</a:t>
              </a:r>
            </a:p>
          </p:txBody>
        </p:sp>
        <p:pic>
          <p:nvPicPr>
            <p:cNvPr id="11309" name="Picture 27" descr="D:\Марина\картинки\КАРТИНКИ 2(по темам)\Животные\ДИКИЕ\белка 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54484" y="2912061"/>
              <a:ext cx="448574" cy="64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0" name="Picture 27" descr="D:\Марина\картинки\КАРТИНКИ 2(по темам)\Животные\ДИКИЕ\белка 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608499" y="2920688"/>
              <a:ext cx="448574" cy="64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11" name="TextBox 75"/>
            <p:cNvSpPr txBox="1">
              <a:spLocks noChangeArrowheads="1"/>
            </p:cNvSpPr>
            <p:nvPr/>
          </p:nvSpPr>
          <p:spPr bwMode="auto">
            <a:xfrm>
              <a:off x="7927672" y="3088255"/>
              <a:ext cx="2760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>
                  <a:latin typeface="Georgia" pitchFamily="18" charset="0"/>
                </a:rPr>
                <a:t>у</a:t>
              </a:r>
            </a:p>
          </p:txBody>
        </p:sp>
        <p:pic>
          <p:nvPicPr>
            <p:cNvPr id="11312" name="Picture 4" descr="изображение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23379" y="3165894"/>
              <a:ext cx="520890" cy="798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276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85" grpId="0"/>
      <p:bldP spid="32768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мамины документы\картинки б-д\unnec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71450"/>
            <a:ext cx="6667500" cy="6515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мамины документы\картинки б-д\unnec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95263"/>
            <a:ext cx="6667500" cy="6467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071546"/>
            <a:ext cx="8686800" cy="3000396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68591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Игра «Ты учитель»</a:t>
            </a:r>
            <a:b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 на интерактивной доске)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071678"/>
            <a:ext cx="8686800" cy="4008447"/>
          </a:xfrm>
        </p:spPr>
        <p:txBody>
          <a:bodyPr/>
          <a:lstStyle/>
          <a:p>
            <a:r>
              <a:rPr lang="ru-RU" sz="66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Бадочка</a:t>
            </a:r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дубы, </a:t>
            </a:r>
            <a:r>
              <a:rPr lang="ru-RU" sz="66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бобрый</a:t>
            </a:r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обида, </a:t>
            </a:r>
            <a:r>
              <a:rPr lang="ru-RU" sz="66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дублик</a:t>
            </a:r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6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92867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Цели: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00108"/>
            <a:ext cx="8686800" cy="550072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sz="2200" b="1" dirty="0" smtClean="0">
                <a:solidFill>
                  <a:schemeClr val="bg1"/>
                </a:solidFill>
              </a:rPr>
              <a:t>образовательные:</a:t>
            </a:r>
            <a:endParaRPr lang="ru-RU" sz="2200" dirty="0" smtClean="0">
              <a:solidFill>
                <a:schemeClr val="bg1"/>
              </a:solidFill>
            </a:endParaRPr>
          </a:p>
          <a:p>
            <a:pPr lvl="1"/>
            <a:r>
              <a:rPr lang="ru-RU" sz="2200" dirty="0" smtClean="0">
                <a:solidFill>
                  <a:schemeClr val="bg1"/>
                </a:solidFill>
              </a:rPr>
              <a:t>уточнить и сравнить кинетически сходные  буквы «</a:t>
            </a:r>
            <a:r>
              <a:rPr lang="ru-RU" sz="2200" i="1" dirty="0" smtClean="0">
                <a:solidFill>
                  <a:schemeClr val="bg1"/>
                </a:solidFill>
              </a:rPr>
              <a:t>б</a:t>
            </a:r>
            <a:r>
              <a:rPr lang="ru-RU" sz="2200" dirty="0" smtClean="0">
                <a:solidFill>
                  <a:schemeClr val="bg1"/>
                </a:solidFill>
              </a:rPr>
              <a:t>» и «</a:t>
            </a:r>
            <a:r>
              <a:rPr lang="ru-RU" sz="2200" i="1" dirty="0" err="1" smtClean="0">
                <a:solidFill>
                  <a:schemeClr val="bg1"/>
                </a:solidFill>
              </a:rPr>
              <a:t>д</a:t>
            </a:r>
            <a:r>
              <a:rPr lang="ru-RU" sz="2200" dirty="0" smtClean="0">
                <a:solidFill>
                  <a:schemeClr val="bg1"/>
                </a:solidFill>
              </a:rPr>
              <a:t>» путем выработки четкой зрительно-моторной координации;</a:t>
            </a:r>
          </a:p>
          <a:p>
            <a:pPr lvl="1"/>
            <a:r>
              <a:rPr lang="ru-RU" sz="2200" dirty="0" smtClean="0">
                <a:solidFill>
                  <a:schemeClr val="bg1"/>
                </a:solidFill>
              </a:rPr>
              <a:t>формирование умения различать звуки и буквы [б] и [</a:t>
            </a:r>
            <a:r>
              <a:rPr lang="ru-RU" sz="2200" dirty="0" err="1" smtClean="0">
                <a:solidFill>
                  <a:schemeClr val="bg1"/>
                </a:solidFill>
              </a:rPr>
              <a:t>д</a:t>
            </a:r>
            <a:r>
              <a:rPr lang="ru-RU" sz="2200" dirty="0" smtClean="0">
                <a:solidFill>
                  <a:schemeClr val="bg1"/>
                </a:solidFill>
              </a:rPr>
              <a:t>]  в слогах, словах;</a:t>
            </a:r>
          </a:p>
          <a:p>
            <a:pPr lvl="1"/>
            <a:r>
              <a:rPr lang="ru-RU" sz="2200" dirty="0" smtClean="0">
                <a:solidFill>
                  <a:schemeClr val="bg1"/>
                </a:solidFill>
              </a:rPr>
              <a:t>совершенствование навыков выполнения  звукобуквенного анализа и синтеза, фонематического представления;</a:t>
            </a:r>
          </a:p>
          <a:p>
            <a:pPr lvl="1"/>
            <a:r>
              <a:rPr lang="ru-RU" sz="2200" dirty="0" smtClean="0">
                <a:solidFill>
                  <a:schemeClr val="bg1"/>
                </a:solidFill>
              </a:rPr>
              <a:t>обогащение словарного запаса.</a:t>
            </a:r>
          </a:p>
          <a:p>
            <a:pPr lvl="0"/>
            <a:r>
              <a:rPr lang="ru-RU" sz="2200" b="1" dirty="0" smtClean="0">
                <a:solidFill>
                  <a:schemeClr val="bg1"/>
                </a:solidFill>
              </a:rPr>
              <a:t>коррекционно-развивающие:</a:t>
            </a:r>
            <a:endParaRPr lang="ru-RU" sz="2200" dirty="0" smtClean="0">
              <a:solidFill>
                <a:schemeClr val="bg1"/>
              </a:solidFill>
            </a:endParaRPr>
          </a:p>
          <a:p>
            <a:pPr lvl="1"/>
            <a:r>
              <a:rPr lang="ru-RU" sz="2200" dirty="0" smtClean="0">
                <a:solidFill>
                  <a:schemeClr val="bg1"/>
                </a:solidFill>
              </a:rPr>
              <a:t>развитие мыслительной деятельности, зрительного и слухового внимания, памяти, способности к переключению;</a:t>
            </a:r>
          </a:p>
          <a:p>
            <a:pPr lvl="1"/>
            <a:r>
              <a:rPr lang="ru-RU" sz="2200" dirty="0" smtClean="0">
                <a:solidFill>
                  <a:schemeClr val="bg1"/>
                </a:solidFill>
              </a:rPr>
              <a:t>развитие фонематического слуха, сложных форм фонематического анализа и синтеза;</a:t>
            </a:r>
          </a:p>
          <a:p>
            <a:pPr lvl="1"/>
            <a:r>
              <a:rPr lang="ru-RU" sz="2200" dirty="0" smtClean="0">
                <a:solidFill>
                  <a:schemeClr val="bg1"/>
                </a:solidFill>
              </a:rPr>
              <a:t>уточнение пространственной ориентировки;</a:t>
            </a:r>
          </a:p>
          <a:p>
            <a:pPr lvl="1"/>
            <a:r>
              <a:rPr lang="ru-RU" sz="2200" dirty="0" smtClean="0">
                <a:solidFill>
                  <a:schemeClr val="bg1"/>
                </a:solidFill>
              </a:rPr>
              <a:t>развитие мелкой моторики пальцев рук;</a:t>
            </a:r>
          </a:p>
          <a:p>
            <a:pPr lvl="1"/>
            <a:r>
              <a:rPr lang="ru-RU" sz="2200" dirty="0" smtClean="0">
                <a:solidFill>
                  <a:schemeClr val="bg1"/>
                </a:solidFill>
              </a:rPr>
              <a:t>выполнение контрольных действий, совершенствование навыка составления учебного высказывания;</a:t>
            </a:r>
          </a:p>
          <a:p>
            <a:pPr lvl="1"/>
            <a:r>
              <a:rPr lang="ru-RU" sz="2200" dirty="0" smtClean="0">
                <a:solidFill>
                  <a:schemeClr val="bg1"/>
                </a:solidFill>
              </a:rPr>
              <a:t>развитие связной речи, высказывания.</a:t>
            </a:r>
          </a:p>
          <a:p>
            <a:pPr lvl="0"/>
            <a:r>
              <a:rPr lang="ru-RU" sz="2200" b="1" dirty="0" smtClean="0">
                <a:solidFill>
                  <a:schemeClr val="bg1"/>
                </a:solidFill>
              </a:rPr>
              <a:t>воспитательные:</a:t>
            </a:r>
            <a:endParaRPr lang="ru-RU" sz="2200" dirty="0" smtClean="0">
              <a:solidFill>
                <a:schemeClr val="bg1"/>
              </a:solidFill>
            </a:endParaRPr>
          </a:p>
          <a:p>
            <a:pPr lvl="1"/>
            <a:r>
              <a:rPr lang="ru-RU" sz="2200" dirty="0" smtClean="0">
                <a:solidFill>
                  <a:schemeClr val="bg1"/>
                </a:solidFill>
              </a:rPr>
              <a:t>воспитывать умение делать самоанализ, самооценку своей деятельности.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AutoShape 38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6" name="AutoShape 40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58" name="Picture 22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9" name="Picture 23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0" name="Picture 24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25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2" name="Picture 26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3" name="Picture 27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4" name="Picture 28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5" name="Picture 29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6" name="Picture 30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7" name="Picture 31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8" name="Picture 32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9" name="Picture 33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0" name="Picture 34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1" name="Picture 35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72" name="AutoShape 36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5" name="AutoShape 39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7" name="AutoShape 4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81" name="Picture 45" descr="мед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2" name="Picture 46" descr="ёж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84" name="AutoShape 48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83" name="Picture 47" descr="ёж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5" name="Picture 49" descr="мед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6" name="Picture 5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3" name="Picture 57" descr="2493def5ff67"/>
          <p:cNvPicPr>
            <a:picLocks noChangeAspect="1" noChangeArrowheads="1"/>
          </p:cNvPicPr>
          <p:nvPr/>
        </p:nvPicPr>
        <p:blipFill>
          <a:blip r:embed="rId7" cstate="print"/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4" name="Picture 58" descr="2493def5ff67"/>
          <p:cNvPicPr>
            <a:picLocks noChangeAspect="1" noChangeArrowheads="1"/>
          </p:cNvPicPr>
          <p:nvPr/>
        </p:nvPicPr>
        <p:blipFill>
          <a:blip r:embed="rId8" cstate="print"/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5" name="Picture 59" descr="2493def5ff67"/>
          <p:cNvPicPr>
            <a:picLocks noChangeAspect="1" noChangeArrowheads="1"/>
          </p:cNvPicPr>
          <p:nvPr/>
        </p:nvPicPr>
        <p:blipFill>
          <a:blip r:embed="rId9" cstate="print"/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6" name="Picture 60" descr="2493def5ff67"/>
          <p:cNvPicPr>
            <a:picLocks noChangeAspect="1" noChangeArrowheads="1"/>
          </p:cNvPicPr>
          <p:nvPr/>
        </p:nvPicPr>
        <p:blipFill>
          <a:blip r:embed="rId10" cstate="print"/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7" name="Picture 61" descr="2493def5ff67"/>
          <p:cNvPicPr>
            <a:picLocks noChangeAspect="1" noChangeArrowheads="1"/>
          </p:cNvPicPr>
          <p:nvPr/>
        </p:nvPicPr>
        <p:blipFill>
          <a:blip r:embed="rId11" cstate="print"/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8" name="Picture 62" descr="2493def5ff6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" y="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" y="-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1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1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" y="-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6"/>
                </p:tgtEl>
              </p:cMediaNode>
            </p:audio>
          </p:childTnLst>
        </p:cTn>
      </p:par>
    </p:tnLst>
    <p:bldLst>
      <p:bldP spid="14374" grpId="0" animBg="1"/>
      <p:bldP spid="14374" grpId="1" animBg="1"/>
      <p:bldP spid="14376" grpId="0" animBg="1"/>
      <p:bldP spid="14376" grpId="1" animBg="1"/>
      <p:bldP spid="14349" grpId="0" animBg="1"/>
      <p:bldP spid="14372" grpId="0" animBg="1"/>
      <p:bldP spid="14375" grpId="0" animBg="1"/>
      <p:bldP spid="14375" grpId="1" animBg="1"/>
      <p:bldP spid="14377" grpId="0" animBg="1"/>
      <p:bldP spid="14377" grpId="1" animBg="1"/>
      <p:bldP spid="14350" grpId="0" animBg="1"/>
      <p:bldP spid="14350" grpId="1" animBg="1"/>
      <p:bldP spid="14350" grpId="2" animBg="1"/>
      <p:bldP spid="14351" grpId="0" animBg="1"/>
      <p:bldP spid="14351" grpId="1" animBg="1"/>
      <p:bldP spid="1438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Итог занятия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Старайтесь постоянно контролировать себя при письме в классных и домашних работах</a:t>
            </a:r>
            <a:endParaRPr lang="ru-RU" sz="5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ятно 2 5"/>
          <p:cNvSpPr/>
          <p:nvPr/>
        </p:nvSpPr>
        <p:spPr>
          <a:xfrm>
            <a:off x="822223" y="1225783"/>
            <a:ext cx="7957029" cy="3442631"/>
          </a:xfrm>
          <a:prstGeom prst="irregularSeal2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6000" dirty="0" smtClean="0">
                <a:latin typeface="Propisi" pitchFamily="82" charset="0"/>
              </a:rPr>
              <a:t>Молод</a:t>
            </a:r>
            <a:r>
              <a:rPr lang="ru-RU" sz="6000" i="1" dirty="0" smtClean="0">
                <a:latin typeface="Propisi" pitchFamily="82" charset="0"/>
              </a:rPr>
              <a:t>цы</a:t>
            </a:r>
            <a:r>
              <a:rPr lang="ru-RU" sz="6000" dirty="0" smtClean="0">
                <a:latin typeface="Propisi" pitchFamily="82" charset="0"/>
              </a:rPr>
              <a:t>!</a:t>
            </a:r>
            <a:endParaRPr lang="ru-RU" sz="6000" dirty="0">
              <a:latin typeface="Propisi" pitchFamily="82" charset="0"/>
            </a:endParaRPr>
          </a:p>
        </p:txBody>
      </p:sp>
      <p:pic>
        <p:nvPicPr>
          <p:cNvPr id="1434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6850" y="1989138"/>
            <a:ext cx="936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858838"/>
            <a:ext cx="1008063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1838" y="1390650"/>
            <a:ext cx="1008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946400"/>
            <a:ext cx="1008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4713" y="4352925"/>
            <a:ext cx="1008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4078288"/>
            <a:ext cx="1008062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7100" y="3527425"/>
            <a:ext cx="1008063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0963" y="1023938"/>
            <a:ext cx="8953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6575" y="1371600"/>
            <a:ext cx="893763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9325" y="2600325"/>
            <a:ext cx="895350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2175" y="3841750"/>
            <a:ext cx="8953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0" y="4289425"/>
            <a:ext cx="895350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3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2338" y="3810000"/>
            <a:ext cx="895350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325" y="2066925"/>
            <a:ext cx="893763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361474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Дополнительный материал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80" name="Text Box 4"/>
          <p:cNvSpPr txBox="1">
            <a:spLocks noChangeArrowheads="1"/>
          </p:cNvSpPr>
          <p:nvPr/>
        </p:nvSpPr>
        <p:spPr bwMode="auto">
          <a:xfrm>
            <a:off x="161925" y="0"/>
            <a:ext cx="3468688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i="0"/>
              <a:t>крокодил</a:t>
            </a:r>
          </a:p>
        </p:txBody>
      </p:sp>
      <p:sp>
        <p:nvSpPr>
          <p:cNvPr id="229381" name="Text Box 5"/>
          <p:cNvSpPr txBox="1">
            <a:spLocks noChangeArrowheads="1"/>
          </p:cNvSpPr>
          <p:nvPr/>
        </p:nvSpPr>
        <p:spPr bwMode="auto">
          <a:xfrm>
            <a:off x="4405313" y="1395413"/>
            <a:ext cx="320992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i="0"/>
              <a:t>бегемот</a:t>
            </a:r>
          </a:p>
        </p:txBody>
      </p:sp>
      <p:sp>
        <p:nvSpPr>
          <p:cNvPr id="229382" name="Text Box 6"/>
          <p:cNvSpPr txBox="1">
            <a:spLocks noChangeArrowheads="1"/>
          </p:cNvSpPr>
          <p:nvPr/>
        </p:nvSpPr>
        <p:spPr bwMode="auto">
          <a:xfrm>
            <a:off x="0" y="2755900"/>
            <a:ext cx="2747963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i="0"/>
              <a:t>зебра</a:t>
            </a:r>
          </a:p>
        </p:txBody>
      </p:sp>
      <p:pic>
        <p:nvPicPr>
          <p:cNvPr id="229385" name="Picture 9" descr="Изображе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2263775"/>
            <a:ext cx="1685925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29386" name="Picture 10" descr="ИЗОБРА~1_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62825" y="3205163"/>
            <a:ext cx="1401763" cy="20558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29412" name="Picture 36" descr="22_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063" y="0"/>
            <a:ext cx="1185862" cy="1597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2297" name="Picture 3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2FACC"/>
              </a:clrFrom>
              <a:clrTo>
                <a:srgbClr val="F2FACC">
                  <a:alpha val="0"/>
                </a:srgbClr>
              </a:clrTo>
            </a:clrChange>
          </a:blip>
          <a:srcRect l="24138" t="14023" r="10173" b="19540"/>
          <a:stretch>
            <a:fillRect/>
          </a:stretch>
        </p:blipFill>
        <p:spPr bwMode="auto">
          <a:xfrm>
            <a:off x="1985963" y="5173663"/>
            <a:ext cx="1955800" cy="1484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2298" name="Picture 4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7375" y="1360488"/>
            <a:ext cx="1874838" cy="1130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Группа 3"/>
          <p:cNvGrpSpPr>
            <a:grpSpLocks/>
          </p:cNvGrpSpPr>
          <p:nvPr/>
        </p:nvGrpSpPr>
        <p:grpSpPr bwMode="auto">
          <a:xfrm>
            <a:off x="0" y="5187950"/>
            <a:ext cx="2589213" cy="979488"/>
            <a:chOff x="0" y="5187567"/>
            <a:chExt cx="2588501" cy="979000"/>
          </a:xfrm>
        </p:grpSpPr>
        <p:sp>
          <p:nvSpPr>
            <p:cNvPr id="3091" name="Text Box 8"/>
            <p:cNvSpPr txBox="1">
              <a:spLocks noChangeArrowheads="1"/>
            </p:cNvSpPr>
            <p:nvPr/>
          </p:nvSpPr>
          <p:spPr bwMode="auto">
            <a:xfrm>
              <a:off x="0" y="5187567"/>
              <a:ext cx="2588501" cy="76211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4400" i="0"/>
                <a:t>соболь</a:t>
              </a:r>
            </a:p>
          </p:txBody>
        </p:sp>
        <p:sp>
          <p:nvSpPr>
            <p:cNvPr id="3092" name="Овал 22"/>
            <p:cNvSpPr>
              <a:spLocks noChangeArrowheads="1"/>
            </p:cNvSpPr>
            <p:nvPr/>
          </p:nvSpPr>
          <p:spPr bwMode="auto">
            <a:xfrm rot="6314443">
              <a:off x="1669335" y="5953746"/>
              <a:ext cx="324443" cy="101200"/>
            </a:xfrm>
            <a:prstGeom prst="ellipse">
              <a:avLst/>
            </a:prstGeom>
            <a:solidFill>
              <a:schemeClr val="bg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Adine Kirnberg" pitchFamily="2" charset="0"/>
              </a:endParaRPr>
            </a:p>
          </p:txBody>
        </p:sp>
      </p:grp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4978400" y="3605213"/>
            <a:ext cx="2725738" cy="1166812"/>
            <a:chOff x="4940300" y="3424240"/>
            <a:chExt cx="2725738" cy="1166812"/>
          </a:xfrm>
        </p:grpSpPr>
        <p:sp>
          <p:nvSpPr>
            <p:cNvPr id="3089" name="Text Box 7"/>
            <p:cNvSpPr txBox="1">
              <a:spLocks noChangeArrowheads="1"/>
            </p:cNvSpPr>
            <p:nvPr/>
          </p:nvSpPr>
          <p:spPr bwMode="auto">
            <a:xfrm>
              <a:off x="4940300" y="3424240"/>
              <a:ext cx="2725738" cy="762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i="0"/>
                <a:t>лошадь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 rot="1118073">
              <a:off x="7034213" y="4143377"/>
              <a:ext cx="266700" cy="447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6" name="Line 28"/>
          <p:cNvSpPr>
            <a:spLocks noChangeShapeType="1"/>
          </p:cNvSpPr>
          <p:nvPr/>
        </p:nvSpPr>
        <p:spPr bwMode="auto">
          <a:xfrm flipH="1">
            <a:off x="1741488" y="449263"/>
            <a:ext cx="52387" cy="6508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Line 28"/>
          <p:cNvSpPr>
            <a:spLocks noChangeShapeType="1"/>
          </p:cNvSpPr>
          <p:nvPr/>
        </p:nvSpPr>
        <p:spPr bwMode="auto">
          <a:xfrm flipV="1">
            <a:off x="4513263" y="1301750"/>
            <a:ext cx="30162" cy="5111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" name="Line 28"/>
          <p:cNvSpPr>
            <a:spLocks noChangeShapeType="1"/>
          </p:cNvSpPr>
          <p:nvPr/>
        </p:nvSpPr>
        <p:spPr bwMode="auto">
          <a:xfrm flipV="1">
            <a:off x="601663" y="2590800"/>
            <a:ext cx="30162" cy="5111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Line 28"/>
          <p:cNvSpPr>
            <a:spLocks noChangeShapeType="1"/>
          </p:cNvSpPr>
          <p:nvPr/>
        </p:nvSpPr>
        <p:spPr bwMode="auto">
          <a:xfrm flipH="1">
            <a:off x="6400800" y="4065588"/>
            <a:ext cx="50800" cy="6508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Line 28"/>
          <p:cNvSpPr>
            <a:spLocks noChangeShapeType="1"/>
          </p:cNvSpPr>
          <p:nvPr/>
        </p:nvSpPr>
        <p:spPr bwMode="auto">
          <a:xfrm flipV="1">
            <a:off x="682625" y="4989513"/>
            <a:ext cx="30163" cy="5111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0" grpId="0"/>
      <p:bldP spid="229381" grpId="0"/>
      <p:bldP spid="22938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64" name="Text Box 20"/>
          <p:cNvSpPr txBox="1">
            <a:spLocks noChangeArrowheads="1"/>
          </p:cNvSpPr>
          <p:nvPr/>
        </p:nvSpPr>
        <p:spPr bwMode="auto">
          <a:xfrm>
            <a:off x="0" y="500042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000" b="1" i="0" dirty="0">
                <a:solidFill>
                  <a:schemeClr val="bg1"/>
                </a:solidFill>
              </a:rPr>
              <a:t>Схематично записать слова, обозначая буквы б и д</a:t>
            </a:r>
            <a:r>
              <a:rPr lang="ru-RU" sz="3000" b="1" i="0" dirty="0"/>
              <a:t>.</a:t>
            </a:r>
          </a:p>
        </p:txBody>
      </p:sp>
      <p:sp>
        <p:nvSpPr>
          <p:cNvPr id="313369" name="Line 25"/>
          <p:cNvSpPr>
            <a:spLocks noChangeShapeType="1"/>
          </p:cNvSpPr>
          <p:nvPr/>
        </p:nvSpPr>
        <p:spPr bwMode="auto">
          <a:xfrm flipV="1">
            <a:off x="106363" y="4119563"/>
            <a:ext cx="1490662" cy="11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3370" name="Line 26"/>
          <p:cNvSpPr>
            <a:spLocks noChangeShapeType="1"/>
          </p:cNvSpPr>
          <p:nvPr/>
        </p:nvSpPr>
        <p:spPr bwMode="auto">
          <a:xfrm>
            <a:off x="1951038" y="4152900"/>
            <a:ext cx="16668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3371" name="Line 27"/>
          <p:cNvSpPr>
            <a:spLocks noChangeShapeType="1"/>
          </p:cNvSpPr>
          <p:nvPr/>
        </p:nvSpPr>
        <p:spPr bwMode="auto">
          <a:xfrm flipV="1">
            <a:off x="3943350" y="4110038"/>
            <a:ext cx="147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3372" name="Line 28"/>
          <p:cNvSpPr>
            <a:spLocks noChangeShapeType="1"/>
          </p:cNvSpPr>
          <p:nvPr/>
        </p:nvSpPr>
        <p:spPr bwMode="auto">
          <a:xfrm>
            <a:off x="5905500" y="4129088"/>
            <a:ext cx="14668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3373" name="Line 29"/>
          <p:cNvSpPr>
            <a:spLocks noChangeShapeType="1"/>
          </p:cNvSpPr>
          <p:nvPr/>
        </p:nvSpPr>
        <p:spPr bwMode="auto">
          <a:xfrm flipV="1">
            <a:off x="7726363" y="4122738"/>
            <a:ext cx="141763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Группа 2"/>
          <p:cNvGrpSpPr>
            <a:grpSpLocks/>
          </p:cNvGrpSpPr>
          <p:nvPr/>
        </p:nvGrpSpPr>
        <p:grpSpPr bwMode="auto">
          <a:xfrm>
            <a:off x="2957513" y="3784600"/>
            <a:ext cx="228600" cy="639763"/>
            <a:chOff x="5241925" y="4100513"/>
            <a:chExt cx="228600" cy="639762"/>
          </a:xfrm>
        </p:grpSpPr>
        <p:sp>
          <p:nvSpPr>
            <p:cNvPr id="4131" name="Oval 67"/>
            <p:cNvSpPr>
              <a:spLocks noChangeArrowheads="1"/>
            </p:cNvSpPr>
            <p:nvPr/>
          </p:nvSpPr>
          <p:spPr bwMode="auto">
            <a:xfrm rot="588268">
              <a:off x="5267325" y="4106863"/>
              <a:ext cx="157163" cy="2889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32" name="Freeform 68"/>
            <p:cNvSpPr>
              <a:spLocks/>
            </p:cNvSpPr>
            <p:nvPr/>
          </p:nvSpPr>
          <p:spPr bwMode="auto">
            <a:xfrm>
              <a:off x="5241925" y="4100513"/>
              <a:ext cx="228600" cy="639762"/>
            </a:xfrm>
            <a:custGeom>
              <a:avLst/>
              <a:gdLst>
                <a:gd name="T0" fmla="*/ 2147483647 w 144"/>
                <a:gd name="T1" fmla="*/ 0 h 403"/>
                <a:gd name="T2" fmla="*/ 2147483647 w 144"/>
                <a:gd name="T3" fmla="*/ 2147483647 h 403"/>
                <a:gd name="T4" fmla="*/ 2147483647 w 144"/>
                <a:gd name="T5" fmla="*/ 2147483647 h 403"/>
                <a:gd name="T6" fmla="*/ 2147483647 w 144"/>
                <a:gd name="T7" fmla="*/ 2147483647 h 4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"/>
                <a:gd name="T13" fmla="*/ 0 h 403"/>
                <a:gd name="T14" fmla="*/ 144 w 144"/>
                <a:gd name="T15" fmla="*/ 403 h 4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" h="403">
                  <a:moveTo>
                    <a:pt x="125" y="0"/>
                  </a:moveTo>
                  <a:cubicBezTo>
                    <a:pt x="99" y="156"/>
                    <a:pt x="73" y="313"/>
                    <a:pt x="55" y="358"/>
                  </a:cubicBezTo>
                  <a:cubicBezTo>
                    <a:pt x="37" y="403"/>
                    <a:pt x="0" y="303"/>
                    <a:pt x="15" y="268"/>
                  </a:cubicBezTo>
                  <a:cubicBezTo>
                    <a:pt x="30" y="233"/>
                    <a:pt x="122" y="172"/>
                    <a:pt x="144" y="149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33350" y="3543300"/>
            <a:ext cx="534988" cy="593725"/>
            <a:chOff x="566738" y="1712913"/>
            <a:chExt cx="534987" cy="593725"/>
          </a:xfrm>
        </p:grpSpPr>
        <p:sp>
          <p:nvSpPr>
            <p:cNvPr id="4129" name="Oval 50"/>
            <p:cNvSpPr>
              <a:spLocks noChangeArrowheads="1"/>
            </p:cNvSpPr>
            <p:nvPr/>
          </p:nvSpPr>
          <p:spPr bwMode="auto">
            <a:xfrm rot="588268">
              <a:off x="566738" y="2005013"/>
              <a:ext cx="174625" cy="3016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30" name="Freeform 81"/>
            <p:cNvSpPr>
              <a:spLocks/>
            </p:cNvSpPr>
            <p:nvPr/>
          </p:nvSpPr>
          <p:spPr bwMode="auto">
            <a:xfrm rot="-376019">
              <a:off x="723900" y="1712913"/>
              <a:ext cx="377825" cy="407987"/>
            </a:xfrm>
            <a:custGeom>
              <a:avLst/>
              <a:gdLst>
                <a:gd name="T0" fmla="*/ 0 w 189"/>
                <a:gd name="T1" fmla="*/ 2147483647 h 246"/>
                <a:gd name="T2" fmla="*/ 2147483647 w 189"/>
                <a:gd name="T3" fmla="*/ 2147483647 h 246"/>
                <a:gd name="T4" fmla="*/ 2147483647 w 189"/>
                <a:gd name="T5" fmla="*/ 2147483647 h 246"/>
                <a:gd name="T6" fmla="*/ 2147483647 w 189"/>
                <a:gd name="T7" fmla="*/ 2147483647 h 2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9"/>
                <a:gd name="T13" fmla="*/ 0 h 246"/>
                <a:gd name="T14" fmla="*/ 189 w 189"/>
                <a:gd name="T15" fmla="*/ 246 h 2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9" h="246">
                  <a:moveTo>
                    <a:pt x="0" y="246"/>
                  </a:moveTo>
                  <a:cubicBezTo>
                    <a:pt x="16" y="161"/>
                    <a:pt x="32" y="76"/>
                    <a:pt x="50" y="38"/>
                  </a:cubicBezTo>
                  <a:cubicBezTo>
                    <a:pt x="68" y="0"/>
                    <a:pt x="86" y="21"/>
                    <a:pt x="109" y="18"/>
                  </a:cubicBezTo>
                  <a:cubicBezTo>
                    <a:pt x="132" y="15"/>
                    <a:pt x="182" y="18"/>
                    <a:pt x="189" y="18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87" name="Picture 13" descr="ИЗОБРА~1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88" y="2432050"/>
            <a:ext cx="1509712" cy="954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4" name="Группа 87"/>
          <p:cNvGrpSpPr>
            <a:grpSpLocks/>
          </p:cNvGrpSpPr>
          <p:nvPr/>
        </p:nvGrpSpPr>
        <p:grpSpPr bwMode="auto">
          <a:xfrm>
            <a:off x="7704138" y="3821113"/>
            <a:ext cx="228600" cy="639762"/>
            <a:chOff x="5241925" y="4100513"/>
            <a:chExt cx="228600" cy="639762"/>
          </a:xfrm>
        </p:grpSpPr>
        <p:sp>
          <p:nvSpPr>
            <p:cNvPr id="4127" name="Oval 67"/>
            <p:cNvSpPr>
              <a:spLocks noChangeArrowheads="1"/>
            </p:cNvSpPr>
            <p:nvPr/>
          </p:nvSpPr>
          <p:spPr bwMode="auto">
            <a:xfrm rot="588268">
              <a:off x="5267325" y="4106863"/>
              <a:ext cx="157163" cy="2889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28" name="Freeform 68"/>
            <p:cNvSpPr>
              <a:spLocks/>
            </p:cNvSpPr>
            <p:nvPr/>
          </p:nvSpPr>
          <p:spPr bwMode="auto">
            <a:xfrm>
              <a:off x="5241925" y="4100513"/>
              <a:ext cx="228600" cy="639762"/>
            </a:xfrm>
            <a:custGeom>
              <a:avLst/>
              <a:gdLst>
                <a:gd name="T0" fmla="*/ 2147483647 w 144"/>
                <a:gd name="T1" fmla="*/ 0 h 403"/>
                <a:gd name="T2" fmla="*/ 2147483647 w 144"/>
                <a:gd name="T3" fmla="*/ 2147483647 h 403"/>
                <a:gd name="T4" fmla="*/ 2147483647 w 144"/>
                <a:gd name="T5" fmla="*/ 2147483647 h 403"/>
                <a:gd name="T6" fmla="*/ 2147483647 w 144"/>
                <a:gd name="T7" fmla="*/ 2147483647 h 4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"/>
                <a:gd name="T13" fmla="*/ 0 h 403"/>
                <a:gd name="T14" fmla="*/ 144 w 144"/>
                <a:gd name="T15" fmla="*/ 403 h 4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" h="403">
                  <a:moveTo>
                    <a:pt x="125" y="0"/>
                  </a:moveTo>
                  <a:cubicBezTo>
                    <a:pt x="99" y="156"/>
                    <a:pt x="73" y="313"/>
                    <a:pt x="55" y="358"/>
                  </a:cubicBezTo>
                  <a:cubicBezTo>
                    <a:pt x="37" y="403"/>
                    <a:pt x="0" y="303"/>
                    <a:pt x="15" y="268"/>
                  </a:cubicBezTo>
                  <a:cubicBezTo>
                    <a:pt x="30" y="233"/>
                    <a:pt x="122" y="172"/>
                    <a:pt x="144" y="149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325" name="Picture 117" descr="D:\Марина\картинки\КАРТИНКИ 2(по темам)\Животные\ДИКИЕ\обезьяна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75" y="2405063"/>
            <a:ext cx="129698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91"/>
          <p:cNvGrpSpPr>
            <a:grpSpLocks/>
          </p:cNvGrpSpPr>
          <p:nvPr/>
        </p:nvGrpSpPr>
        <p:grpSpPr bwMode="auto">
          <a:xfrm>
            <a:off x="6269038" y="3511550"/>
            <a:ext cx="534987" cy="593725"/>
            <a:chOff x="566738" y="1712913"/>
            <a:chExt cx="534987" cy="593725"/>
          </a:xfrm>
        </p:grpSpPr>
        <p:sp>
          <p:nvSpPr>
            <p:cNvPr id="4125" name="Oval 50"/>
            <p:cNvSpPr>
              <a:spLocks noChangeArrowheads="1"/>
            </p:cNvSpPr>
            <p:nvPr/>
          </p:nvSpPr>
          <p:spPr bwMode="auto">
            <a:xfrm rot="588268">
              <a:off x="566738" y="2005013"/>
              <a:ext cx="174625" cy="3016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26" name="Freeform 81"/>
            <p:cNvSpPr>
              <a:spLocks/>
            </p:cNvSpPr>
            <p:nvPr/>
          </p:nvSpPr>
          <p:spPr bwMode="auto">
            <a:xfrm rot="-376019">
              <a:off x="723900" y="1712913"/>
              <a:ext cx="377825" cy="407987"/>
            </a:xfrm>
            <a:custGeom>
              <a:avLst/>
              <a:gdLst>
                <a:gd name="T0" fmla="*/ 0 w 189"/>
                <a:gd name="T1" fmla="*/ 2147483647 h 246"/>
                <a:gd name="T2" fmla="*/ 2147483647 w 189"/>
                <a:gd name="T3" fmla="*/ 2147483647 h 246"/>
                <a:gd name="T4" fmla="*/ 2147483647 w 189"/>
                <a:gd name="T5" fmla="*/ 2147483647 h 246"/>
                <a:gd name="T6" fmla="*/ 2147483647 w 189"/>
                <a:gd name="T7" fmla="*/ 2147483647 h 2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9"/>
                <a:gd name="T13" fmla="*/ 0 h 246"/>
                <a:gd name="T14" fmla="*/ 189 w 189"/>
                <a:gd name="T15" fmla="*/ 246 h 2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9" h="246">
                  <a:moveTo>
                    <a:pt x="0" y="246"/>
                  </a:moveTo>
                  <a:cubicBezTo>
                    <a:pt x="16" y="161"/>
                    <a:pt x="32" y="76"/>
                    <a:pt x="50" y="38"/>
                  </a:cubicBezTo>
                  <a:cubicBezTo>
                    <a:pt x="68" y="0"/>
                    <a:pt x="86" y="21"/>
                    <a:pt x="109" y="18"/>
                  </a:cubicBezTo>
                  <a:cubicBezTo>
                    <a:pt x="132" y="15"/>
                    <a:pt x="182" y="18"/>
                    <a:pt x="189" y="18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327" name="Picture 118" descr="D:\Марина\картинки\КАРТИНКИ 2(по темам)\Животные\ДИКИЕ\бобё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00525" y="2327275"/>
            <a:ext cx="11144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95"/>
          <p:cNvGrpSpPr>
            <a:grpSpLocks/>
          </p:cNvGrpSpPr>
          <p:nvPr/>
        </p:nvGrpSpPr>
        <p:grpSpPr bwMode="auto">
          <a:xfrm>
            <a:off x="3935413" y="3473450"/>
            <a:ext cx="534987" cy="593725"/>
            <a:chOff x="566738" y="1712913"/>
            <a:chExt cx="534987" cy="593725"/>
          </a:xfrm>
        </p:grpSpPr>
        <p:sp>
          <p:nvSpPr>
            <p:cNvPr id="4123" name="Oval 50"/>
            <p:cNvSpPr>
              <a:spLocks noChangeArrowheads="1"/>
            </p:cNvSpPr>
            <p:nvPr/>
          </p:nvSpPr>
          <p:spPr bwMode="auto">
            <a:xfrm rot="588268">
              <a:off x="566738" y="2005013"/>
              <a:ext cx="174625" cy="3016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24" name="Freeform 81"/>
            <p:cNvSpPr>
              <a:spLocks/>
            </p:cNvSpPr>
            <p:nvPr/>
          </p:nvSpPr>
          <p:spPr bwMode="auto">
            <a:xfrm rot="-376019">
              <a:off x="723900" y="1712913"/>
              <a:ext cx="377825" cy="407987"/>
            </a:xfrm>
            <a:custGeom>
              <a:avLst/>
              <a:gdLst>
                <a:gd name="T0" fmla="*/ 0 w 189"/>
                <a:gd name="T1" fmla="*/ 2147483647 h 246"/>
                <a:gd name="T2" fmla="*/ 2147483647 w 189"/>
                <a:gd name="T3" fmla="*/ 2147483647 h 246"/>
                <a:gd name="T4" fmla="*/ 2147483647 w 189"/>
                <a:gd name="T5" fmla="*/ 2147483647 h 246"/>
                <a:gd name="T6" fmla="*/ 2147483647 w 189"/>
                <a:gd name="T7" fmla="*/ 2147483647 h 2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9"/>
                <a:gd name="T13" fmla="*/ 0 h 246"/>
                <a:gd name="T14" fmla="*/ 189 w 189"/>
                <a:gd name="T15" fmla="*/ 246 h 2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9" h="246">
                  <a:moveTo>
                    <a:pt x="0" y="246"/>
                  </a:moveTo>
                  <a:cubicBezTo>
                    <a:pt x="16" y="161"/>
                    <a:pt x="32" y="76"/>
                    <a:pt x="50" y="38"/>
                  </a:cubicBezTo>
                  <a:cubicBezTo>
                    <a:pt x="68" y="0"/>
                    <a:pt x="86" y="21"/>
                    <a:pt x="109" y="18"/>
                  </a:cubicBezTo>
                  <a:cubicBezTo>
                    <a:pt x="132" y="15"/>
                    <a:pt x="182" y="18"/>
                    <a:pt x="189" y="18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Группа 102"/>
          <p:cNvGrpSpPr>
            <a:grpSpLocks/>
          </p:cNvGrpSpPr>
          <p:nvPr/>
        </p:nvGrpSpPr>
        <p:grpSpPr bwMode="auto">
          <a:xfrm>
            <a:off x="4735513" y="3463925"/>
            <a:ext cx="534987" cy="593725"/>
            <a:chOff x="566738" y="1712913"/>
            <a:chExt cx="534987" cy="593725"/>
          </a:xfrm>
        </p:grpSpPr>
        <p:sp>
          <p:nvSpPr>
            <p:cNvPr id="4121" name="Oval 50"/>
            <p:cNvSpPr>
              <a:spLocks noChangeArrowheads="1"/>
            </p:cNvSpPr>
            <p:nvPr/>
          </p:nvSpPr>
          <p:spPr bwMode="auto">
            <a:xfrm rot="588268">
              <a:off x="566738" y="2005013"/>
              <a:ext cx="174625" cy="3016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22" name="Freeform 81"/>
            <p:cNvSpPr>
              <a:spLocks/>
            </p:cNvSpPr>
            <p:nvPr/>
          </p:nvSpPr>
          <p:spPr bwMode="auto">
            <a:xfrm rot="-376019">
              <a:off x="723900" y="1712913"/>
              <a:ext cx="377825" cy="407987"/>
            </a:xfrm>
            <a:custGeom>
              <a:avLst/>
              <a:gdLst>
                <a:gd name="T0" fmla="*/ 0 w 189"/>
                <a:gd name="T1" fmla="*/ 2147483647 h 246"/>
                <a:gd name="T2" fmla="*/ 2147483647 w 189"/>
                <a:gd name="T3" fmla="*/ 2147483647 h 246"/>
                <a:gd name="T4" fmla="*/ 2147483647 w 189"/>
                <a:gd name="T5" fmla="*/ 2147483647 h 246"/>
                <a:gd name="T6" fmla="*/ 2147483647 w 189"/>
                <a:gd name="T7" fmla="*/ 2147483647 h 2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9"/>
                <a:gd name="T13" fmla="*/ 0 h 246"/>
                <a:gd name="T14" fmla="*/ 189 w 189"/>
                <a:gd name="T15" fmla="*/ 246 h 2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9" h="246">
                  <a:moveTo>
                    <a:pt x="0" y="246"/>
                  </a:moveTo>
                  <a:cubicBezTo>
                    <a:pt x="16" y="161"/>
                    <a:pt x="32" y="76"/>
                    <a:pt x="50" y="38"/>
                  </a:cubicBezTo>
                  <a:cubicBezTo>
                    <a:pt x="68" y="0"/>
                    <a:pt x="86" y="21"/>
                    <a:pt x="109" y="18"/>
                  </a:cubicBezTo>
                  <a:cubicBezTo>
                    <a:pt x="132" y="15"/>
                    <a:pt x="182" y="18"/>
                    <a:pt x="189" y="18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330" name="Picture 1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46288" y="2430463"/>
            <a:ext cx="1447800" cy="965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8" name="Группа 106"/>
          <p:cNvGrpSpPr>
            <a:grpSpLocks/>
          </p:cNvGrpSpPr>
          <p:nvPr/>
        </p:nvGrpSpPr>
        <p:grpSpPr bwMode="auto">
          <a:xfrm>
            <a:off x="1943100" y="3535363"/>
            <a:ext cx="534988" cy="593725"/>
            <a:chOff x="566738" y="1712913"/>
            <a:chExt cx="534987" cy="593725"/>
          </a:xfrm>
        </p:grpSpPr>
        <p:sp>
          <p:nvSpPr>
            <p:cNvPr id="4119" name="Oval 50"/>
            <p:cNvSpPr>
              <a:spLocks noChangeArrowheads="1"/>
            </p:cNvSpPr>
            <p:nvPr/>
          </p:nvSpPr>
          <p:spPr bwMode="auto">
            <a:xfrm rot="588268">
              <a:off x="566738" y="2005013"/>
              <a:ext cx="174625" cy="3016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20" name="Freeform 81"/>
            <p:cNvSpPr>
              <a:spLocks/>
            </p:cNvSpPr>
            <p:nvPr/>
          </p:nvSpPr>
          <p:spPr bwMode="auto">
            <a:xfrm rot="-376019">
              <a:off x="723900" y="1712913"/>
              <a:ext cx="377825" cy="407987"/>
            </a:xfrm>
            <a:custGeom>
              <a:avLst/>
              <a:gdLst>
                <a:gd name="T0" fmla="*/ 0 w 189"/>
                <a:gd name="T1" fmla="*/ 2147483647 h 246"/>
                <a:gd name="T2" fmla="*/ 2147483647 w 189"/>
                <a:gd name="T3" fmla="*/ 2147483647 h 246"/>
                <a:gd name="T4" fmla="*/ 2147483647 w 189"/>
                <a:gd name="T5" fmla="*/ 2147483647 h 246"/>
                <a:gd name="T6" fmla="*/ 2147483647 w 189"/>
                <a:gd name="T7" fmla="*/ 2147483647 h 2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9"/>
                <a:gd name="T13" fmla="*/ 0 h 246"/>
                <a:gd name="T14" fmla="*/ 189 w 189"/>
                <a:gd name="T15" fmla="*/ 246 h 2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9" h="246">
                  <a:moveTo>
                    <a:pt x="0" y="246"/>
                  </a:moveTo>
                  <a:cubicBezTo>
                    <a:pt x="16" y="161"/>
                    <a:pt x="32" y="76"/>
                    <a:pt x="50" y="38"/>
                  </a:cubicBezTo>
                  <a:cubicBezTo>
                    <a:pt x="68" y="0"/>
                    <a:pt x="86" y="21"/>
                    <a:pt x="109" y="18"/>
                  </a:cubicBezTo>
                  <a:cubicBezTo>
                    <a:pt x="132" y="15"/>
                    <a:pt x="182" y="18"/>
                    <a:pt x="189" y="18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Группа 109"/>
          <p:cNvGrpSpPr>
            <a:grpSpLocks/>
          </p:cNvGrpSpPr>
          <p:nvPr/>
        </p:nvGrpSpPr>
        <p:grpSpPr bwMode="auto">
          <a:xfrm>
            <a:off x="8469313" y="3492500"/>
            <a:ext cx="534987" cy="593725"/>
            <a:chOff x="566738" y="1712913"/>
            <a:chExt cx="534987" cy="593725"/>
          </a:xfrm>
        </p:grpSpPr>
        <p:sp>
          <p:nvSpPr>
            <p:cNvPr id="4117" name="Oval 50"/>
            <p:cNvSpPr>
              <a:spLocks noChangeArrowheads="1"/>
            </p:cNvSpPr>
            <p:nvPr/>
          </p:nvSpPr>
          <p:spPr bwMode="auto">
            <a:xfrm rot="588268">
              <a:off x="566738" y="2005013"/>
              <a:ext cx="174625" cy="3016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8" name="Freeform 81"/>
            <p:cNvSpPr>
              <a:spLocks/>
            </p:cNvSpPr>
            <p:nvPr/>
          </p:nvSpPr>
          <p:spPr bwMode="auto">
            <a:xfrm rot="-376019">
              <a:off x="723900" y="1712913"/>
              <a:ext cx="377825" cy="407987"/>
            </a:xfrm>
            <a:custGeom>
              <a:avLst/>
              <a:gdLst>
                <a:gd name="T0" fmla="*/ 0 w 189"/>
                <a:gd name="T1" fmla="*/ 2147483647 h 246"/>
                <a:gd name="T2" fmla="*/ 2147483647 w 189"/>
                <a:gd name="T3" fmla="*/ 2147483647 h 246"/>
                <a:gd name="T4" fmla="*/ 2147483647 w 189"/>
                <a:gd name="T5" fmla="*/ 2147483647 h 246"/>
                <a:gd name="T6" fmla="*/ 2147483647 w 189"/>
                <a:gd name="T7" fmla="*/ 2147483647 h 2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9"/>
                <a:gd name="T13" fmla="*/ 0 h 246"/>
                <a:gd name="T14" fmla="*/ 189 w 189"/>
                <a:gd name="T15" fmla="*/ 246 h 2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9" h="246">
                  <a:moveTo>
                    <a:pt x="0" y="246"/>
                  </a:moveTo>
                  <a:cubicBezTo>
                    <a:pt x="16" y="161"/>
                    <a:pt x="32" y="76"/>
                    <a:pt x="50" y="38"/>
                  </a:cubicBezTo>
                  <a:cubicBezTo>
                    <a:pt x="68" y="0"/>
                    <a:pt x="86" y="21"/>
                    <a:pt x="109" y="18"/>
                  </a:cubicBezTo>
                  <a:cubicBezTo>
                    <a:pt x="132" y="15"/>
                    <a:pt x="182" y="18"/>
                    <a:pt x="189" y="18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333" name="Picture 1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05700" y="2328863"/>
            <a:ext cx="1504950" cy="1054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64" grpId="0"/>
      <p:bldP spid="313369" grpId="0" animBg="1"/>
      <p:bldP spid="313370" grpId="0" animBg="1"/>
      <p:bldP spid="313371" grpId="0" animBg="1"/>
      <p:bldP spid="313372" grpId="0" animBg="1"/>
      <p:bldP spid="31337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64" name="Text Box 20"/>
          <p:cNvSpPr txBox="1">
            <a:spLocks noChangeArrowheads="1"/>
          </p:cNvSpPr>
          <p:nvPr/>
        </p:nvSpPr>
        <p:spPr bwMode="auto">
          <a:xfrm>
            <a:off x="-95250" y="500042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000" b="1" i="0" dirty="0">
                <a:solidFill>
                  <a:schemeClr val="bg1"/>
                </a:solidFill>
              </a:rPr>
              <a:t>Схематично записать слова, обозначая буквы б и д.</a:t>
            </a:r>
          </a:p>
        </p:txBody>
      </p:sp>
      <p:sp>
        <p:nvSpPr>
          <p:cNvPr id="313378" name="Line 34"/>
          <p:cNvSpPr>
            <a:spLocks noChangeShapeType="1"/>
          </p:cNvSpPr>
          <p:nvPr/>
        </p:nvSpPr>
        <p:spPr bwMode="auto">
          <a:xfrm>
            <a:off x="19050" y="3690938"/>
            <a:ext cx="1438275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334" name="Picture 1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93875"/>
            <a:ext cx="1419225" cy="12842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Группа 114"/>
          <p:cNvGrpSpPr>
            <a:grpSpLocks/>
          </p:cNvGrpSpPr>
          <p:nvPr/>
        </p:nvGrpSpPr>
        <p:grpSpPr bwMode="auto">
          <a:xfrm>
            <a:off x="703263" y="3327400"/>
            <a:ext cx="228600" cy="639763"/>
            <a:chOff x="5241925" y="4100513"/>
            <a:chExt cx="228600" cy="639762"/>
          </a:xfrm>
        </p:grpSpPr>
        <p:sp>
          <p:nvSpPr>
            <p:cNvPr id="5154" name="Oval 67"/>
            <p:cNvSpPr>
              <a:spLocks noChangeArrowheads="1"/>
            </p:cNvSpPr>
            <p:nvPr/>
          </p:nvSpPr>
          <p:spPr bwMode="auto">
            <a:xfrm rot="588268">
              <a:off x="5267325" y="4106863"/>
              <a:ext cx="157163" cy="2889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55" name="Freeform 68"/>
            <p:cNvSpPr>
              <a:spLocks/>
            </p:cNvSpPr>
            <p:nvPr/>
          </p:nvSpPr>
          <p:spPr bwMode="auto">
            <a:xfrm>
              <a:off x="5241925" y="4100513"/>
              <a:ext cx="228600" cy="639762"/>
            </a:xfrm>
            <a:custGeom>
              <a:avLst/>
              <a:gdLst>
                <a:gd name="T0" fmla="*/ 2147483647 w 144"/>
                <a:gd name="T1" fmla="*/ 0 h 403"/>
                <a:gd name="T2" fmla="*/ 2147483647 w 144"/>
                <a:gd name="T3" fmla="*/ 2147483647 h 403"/>
                <a:gd name="T4" fmla="*/ 2147483647 w 144"/>
                <a:gd name="T5" fmla="*/ 2147483647 h 403"/>
                <a:gd name="T6" fmla="*/ 2147483647 w 144"/>
                <a:gd name="T7" fmla="*/ 2147483647 h 4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"/>
                <a:gd name="T13" fmla="*/ 0 h 403"/>
                <a:gd name="T14" fmla="*/ 144 w 144"/>
                <a:gd name="T15" fmla="*/ 403 h 4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" h="403">
                  <a:moveTo>
                    <a:pt x="125" y="0"/>
                  </a:moveTo>
                  <a:cubicBezTo>
                    <a:pt x="99" y="156"/>
                    <a:pt x="73" y="313"/>
                    <a:pt x="55" y="358"/>
                  </a:cubicBezTo>
                  <a:cubicBezTo>
                    <a:pt x="37" y="403"/>
                    <a:pt x="0" y="303"/>
                    <a:pt x="15" y="268"/>
                  </a:cubicBezTo>
                  <a:cubicBezTo>
                    <a:pt x="30" y="233"/>
                    <a:pt x="122" y="172"/>
                    <a:pt x="144" y="149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336" name="Picture 1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6900" y="1833563"/>
            <a:ext cx="1809750" cy="1206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9" name="Line 28"/>
          <p:cNvSpPr>
            <a:spLocks noChangeShapeType="1"/>
          </p:cNvSpPr>
          <p:nvPr/>
        </p:nvSpPr>
        <p:spPr bwMode="auto">
          <a:xfrm>
            <a:off x="1800225" y="3702050"/>
            <a:ext cx="1857375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Группа 119"/>
          <p:cNvGrpSpPr>
            <a:grpSpLocks/>
          </p:cNvGrpSpPr>
          <p:nvPr/>
        </p:nvGrpSpPr>
        <p:grpSpPr bwMode="auto">
          <a:xfrm>
            <a:off x="2278063" y="3122613"/>
            <a:ext cx="534987" cy="593725"/>
            <a:chOff x="566738" y="1712913"/>
            <a:chExt cx="534987" cy="593725"/>
          </a:xfrm>
        </p:grpSpPr>
        <p:sp>
          <p:nvSpPr>
            <p:cNvPr id="5152" name="Oval 50"/>
            <p:cNvSpPr>
              <a:spLocks noChangeArrowheads="1"/>
            </p:cNvSpPr>
            <p:nvPr/>
          </p:nvSpPr>
          <p:spPr bwMode="auto">
            <a:xfrm rot="588268">
              <a:off x="566738" y="2005013"/>
              <a:ext cx="174625" cy="3016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53" name="Freeform 81"/>
            <p:cNvSpPr>
              <a:spLocks/>
            </p:cNvSpPr>
            <p:nvPr/>
          </p:nvSpPr>
          <p:spPr bwMode="auto">
            <a:xfrm rot="-376019">
              <a:off x="723900" y="1712913"/>
              <a:ext cx="377825" cy="407987"/>
            </a:xfrm>
            <a:custGeom>
              <a:avLst/>
              <a:gdLst>
                <a:gd name="T0" fmla="*/ 0 w 189"/>
                <a:gd name="T1" fmla="*/ 2147483647 h 246"/>
                <a:gd name="T2" fmla="*/ 2147483647 w 189"/>
                <a:gd name="T3" fmla="*/ 2147483647 h 246"/>
                <a:gd name="T4" fmla="*/ 2147483647 w 189"/>
                <a:gd name="T5" fmla="*/ 2147483647 h 246"/>
                <a:gd name="T6" fmla="*/ 2147483647 w 189"/>
                <a:gd name="T7" fmla="*/ 2147483647 h 2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9"/>
                <a:gd name="T13" fmla="*/ 0 h 246"/>
                <a:gd name="T14" fmla="*/ 189 w 189"/>
                <a:gd name="T15" fmla="*/ 246 h 2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9" h="246">
                  <a:moveTo>
                    <a:pt x="0" y="246"/>
                  </a:moveTo>
                  <a:cubicBezTo>
                    <a:pt x="16" y="161"/>
                    <a:pt x="32" y="76"/>
                    <a:pt x="50" y="38"/>
                  </a:cubicBezTo>
                  <a:cubicBezTo>
                    <a:pt x="68" y="0"/>
                    <a:pt x="86" y="21"/>
                    <a:pt x="109" y="18"/>
                  </a:cubicBezTo>
                  <a:cubicBezTo>
                    <a:pt x="132" y="15"/>
                    <a:pt x="182" y="18"/>
                    <a:pt x="189" y="18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Группа 122"/>
          <p:cNvGrpSpPr>
            <a:grpSpLocks/>
          </p:cNvGrpSpPr>
          <p:nvPr/>
        </p:nvGrpSpPr>
        <p:grpSpPr bwMode="auto">
          <a:xfrm>
            <a:off x="2978150" y="3352800"/>
            <a:ext cx="228600" cy="639763"/>
            <a:chOff x="5241925" y="4100513"/>
            <a:chExt cx="228600" cy="639762"/>
          </a:xfrm>
        </p:grpSpPr>
        <p:sp>
          <p:nvSpPr>
            <p:cNvPr id="5150" name="Oval 67"/>
            <p:cNvSpPr>
              <a:spLocks noChangeArrowheads="1"/>
            </p:cNvSpPr>
            <p:nvPr/>
          </p:nvSpPr>
          <p:spPr bwMode="auto">
            <a:xfrm rot="588268">
              <a:off x="5267325" y="4106863"/>
              <a:ext cx="157163" cy="2889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51" name="Freeform 68"/>
            <p:cNvSpPr>
              <a:spLocks/>
            </p:cNvSpPr>
            <p:nvPr/>
          </p:nvSpPr>
          <p:spPr bwMode="auto">
            <a:xfrm>
              <a:off x="5241925" y="4100513"/>
              <a:ext cx="228600" cy="639762"/>
            </a:xfrm>
            <a:custGeom>
              <a:avLst/>
              <a:gdLst>
                <a:gd name="T0" fmla="*/ 2147483647 w 144"/>
                <a:gd name="T1" fmla="*/ 0 h 403"/>
                <a:gd name="T2" fmla="*/ 2147483647 w 144"/>
                <a:gd name="T3" fmla="*/ 2147483647 h 403"/>
                <a:gd name="T4" fmla="*/ 2147483647 w 144"/>
                <a:gd name="T5" fmla="*/ 2147483647 h 403"/>
                <a:gd name="T6" fmla="*/ 2147483647 w 144"/>
                <a:gd name="T7" fmla="*/ 2147483647 h 4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"/>
                <a:gd name="T13" fmla="*/ 0 h 403"/>
                <a:gd name="T14" fmla="*/ 144 w 144"/>
                <a:gd name="T15" fmla="*/ 403 h 4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" h="403">
                  <a:moveTo>
                    <a:pt x="125" y="0"/>
                  </a:moveTo>
                  <a:cubicBezTo>
                    <a:pt x="99" y="156"/>
                    <a:pt x="73" y="313"/>
                    <a:pt x="55" y="358"/>
                  </a:cubicBezTo>
                  <a:cubicBezTo>
                    <a:pt x="37" y="403"/>
                    <a:pt x="0" y="303"/>
                    <a:pt x="15" y="268"/>
                  </a:cubicBezTo>
                  <a:cubicBezTo>
                    <a:pt x="30" y="233"/>
                    <a:pt x="122" y="172"/>
                    <a:pt x="144" y="149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340" name="Picture 1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5250" y="1901825"/>
            <a:ext cx="1781175" cy="1123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27" name="Line 28"/>
          <p:cNvSpPr>
            <a:spLocks noChangeShapeType="1"/>
          </p:cNvSpPr>
          <p:nvPr/>
        </p:nvSpPr>
        <p:spPr bwMode="auto">
          <a:xfrm flipV="1">
            <a:off x="4038600" y="3683000"/>
            <a:ext cx="1581150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Группа 127"/>
          <p:cNvGrpSpPr>
            <a:grpSpLocks/>
          </p:cNvGrpSpPr>
          <p:nvPr/>
        </p:nvGrpSpPr>
        <p:grpSpPr bwMode="auto">
          <a:xfrm>
            <a:off x="4973638" y="3084513"/>
            <a:ext cx="534987" cy="593725"/>
            <a:chOff x="566738" y="1712913"/>
            <a:chExt cx="534987" cy="593725"/>
          </a:xfrm>
        </p:grpSpPr>
        <p:sp>
          <p:nvSpPr>
            <p:cNvPr id="5148" name="Oval 50"/>
            <p:cNvSpPr>
              <a:spLocks noChangeArrowheads="1"/>
            </p:cNvSpPr>
            <p:nvPr/>
          </p:nvSpPr>
          <p:spPr bwMode="auto">
            <a:xfrm rot="588268">
              <a:off x="566738" y="2005013"/>
              <a:ext cx="174625" cy="3016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9" name="Freeform 81"/>
            <p:cNvSpPr>
              <a:spLocks/>
            </p:cNvSpPr>
            <p:nvPr/>
          </p:nvSpPr>
          <p:spPr bwMode="auto">
            <a:xfrm rot="-376019">
              <a:off x="723900" y="1712913"/>
              <a:ext cx="377825" cy="407987"/>
            </a:xfrm>
            <a:custGeom>
              <a:avLst/>
              <a:gdLst>
                <a:gd name="T0" fmla="*/ 0 w 189"/>
                <a:gd name="T1" fmla="*/ 2147483647 h 246"/>
                <a:gd name="T2" fmla="*/ 2147483647 w 189"/>
                <a:gd name="T3" fmla="*/ 2147483647 h 246"/>
                <a:gd name="T4" fmla="*/ 2147483647 w 189"/>
                <a:gd name="T5" fmla="*/ 2147483647 h 246"/>
                <a:gd name="T6" fmla="*/ 2147483647 w 189"/>
                <a:gd name="T7" fmla="*/ 2147483647 h 2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9"/>
                <a:gd name="T13" fmla="*/ 0 h 246"/>
                <a:gd name="T14" fmla="*/ 189 w 189"/>
                <a:gd name="T15" fmla="*/ 246 h 2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9" h="246">
                  <a:moveTo>
                    <a:pt x="0" y="246"/>
                  </a:moveTo>
                  <a:cubicBezTo>
                    <a:pt x="16" y="161"/>
                    <a:pt x="32" y="76"/>
                    <a:pt x="50" y="38"/>
                  </a:cubicBezTo>
                  <a:cubicBezTo>
                    <a:pt x="68" y="0"/>
                    <a:pt x="86" y="21"/>
                    <a:pt x="109" y="18"/>
                  </a:cubicBezTo>
                  <a:cubicBezTo>
                    <a:pt x="132" y="15"/>
                    <a:pt x="182" y="18"/>
                    <a:pt x="189" y="18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343" name="Picture 1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91225" y="2012950"/>
            <a:ext cx="1266825" cy="950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32" name="Line 28"/>
          <p:cNvSpPr>
            <a:spLocks noChangeShapeType="1"/>
          </p:cNvSpPr>
          <p:nvPr/>
        </p:nvSpPr>
        <p:spPr bwMode="auto">
          <a:xfrm>
            <a:off x="5905500" y="3683000"/>
            <a:ext cx="14668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Группа 132"/>
          <p:cNvGrpSpPr>
            <a:grpSpLocks/>
          </p:cNvGrpSpPr>
          <p:nvPr/>
        </p:nvGrpSpPr>
        <p:grpSpPr bwMode="auto">
          <a:xfrm>
            <a:off x="6716713" y="3074988"/>
            <a:ext cx="534987" cy="593725"/>
            <a:chOff x="566738" y="1712913"/>
            <a:chExt cx="534987" cy="593725"/>
          </a:xfrm>
        </p:grpSpPr>
        <p:sp>
          <p:nvSpPr>
            <p:cNvPr id="5146" name="Oval 50"/>
            <p:cNvSpPr>
              <a:spLocks noChangeArrowheads="1"/>
            </p:cNvSpPr>
            <p:nvPr/>
          </p:nvSpPr>
          <p:spPr bwMode="auto">
            <a:xfrm rot="588268">
              <a:off x="566738" y="2005013"/>
              <a:ext cx="174625" cy="3016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7" name="Freeform 81"/>
            <p:cNvSpPr>
              <a:spLocks/>
            </p:cNvSpPr>
            <p:nvPr/>
          </p:nvSpPr>
          <p:spPr bwMode="auto">
            <a:xfrm rot="-376019">
              <a:off x="723900" y="1712913"/>
              <a:ext cx="377825" cy="407987"/>
            </a:xfrm>
            <a:custGeom>
              <a:avLst/>
              <a:gdLst>
                <a:gd name="T0" fmla="*/ 0 w 189"/>
                <a:gd name="T1" fmla="*/ 2147483647 h 246"/>
                <a:gd name="T2" fmla="*/ 2147483647 w 189"/>
                <a:gd name="T3" fmla="*/ 2147483647 h 246"/>
                <a:gd name="T4" fmla="*/ 2147483647 w 189"/>
                <a:gd name="T5" fmla="*/ 2147483647 h 246"/>
                <a:gd name="T6" fmla="*/ 2147483647 w 189"/>
                <a:gd name="T7" fmla="*/ 2147483647 h 2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9"/>
                <a:gd name="T13" fmla="*/ 0 h 246"/>
                <a:gd name="T14" fmla="*/ 189 w 189"/>
                <a:gd name="T15" fmla="*/ 246 h 2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9" h="246">
                  <a:moveTo>
                    <a:pt x="0" y="246"/>
                  </a:moveTo>
                  <a:cubicBezTo>
                    <a:pt x="16" y="161"/>
                    <a:pt x="32" y="76"/>
                    <a:pt x="50" y="38"/>
                  </a:cubicBezTo>
                  <a:cubicBezTo>
                    <a:pt x="68" y="0"/>
                    <a:pt x="86" y="21"/>
                    <a:pt x="109" y="18"/>
                  </a:cubicBezTo>
                  <a:cubicBezTo>
                    <a:pt x="132" y="15"/>
                    <a:pt x="182" y="18"/>
                    <a:pt x="189" y="18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Группа 4"/>
          <p:cNvGrpSpPr>
            <a:grpSpLocks/>
          </p:cNvGrpSpPr>
          <p:nvPr/>
        </p:nvGrpSpPr>
        <p:grpSpPr bwMode="auto">
          <a:xfrm>
            <a:off x="7486650" y="2025650"/>
            <a:ext cx="1457325" cy="923925"/>
            <a:chOff x="7686675" y="3952874"/>
            <a:chExt cx="1457325" cy="1038225"/>
          </a:xfrm>
        </p:grpSpPr>
        <p:pic>
          <p:nvPicPr>
            <p:cNvPr id="5144" name="Picture 12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686675" y="3954759"/>
              <a:ext cx="788379" cy="102681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145" name="Picture 125"/>
            <p:cNvPicPr>
              <a:picLocks noChangeAspect="1" noChangeArrowheads="1"/>
            </p:cNvPicPr>
            <p:nvPr/>
          </p:nvPicPr>
          <p:blipFill>
            <a:blip r:embed="rId8" cstate="print"/>
            <a:srcRect l="9344" t="-2" r="34286" b="4401"/>
            <a:stretch>
              <a:fillRect/>
            </a:stretch>
          </p:blipFill>
          <p:spPr bwMode="auto">
            <a:xfrm>
              <a:off x="8467725" y="3952874"/>
              <a:ext cx="676275" cy="1038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140" name="Line 28"/>
          <p:cNvSpPr>
            <a:spLocks noChangeShapeType="1"/>
          </p:cNvSpPr>
          <p:nvPr/>
        </p:nvSpPr>
        <p:spPr bwMode="auto">
          <a:xfrm flipV="1">
            <a:off x="7620000" y="3683000"/>
            <a:ext cx="1362075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" name="Группа 140"/>
          <p:cNvGrpSpPr>
            <a:grpSpLocks/>
          </p:cNvGrpSpPr>
          <p:nvPr/>
        </p:nvGrpSpPr>
        <p:grpSpPr bwMode="auto">
          <a:xfrm>
            <a:off x="7588250" y="3362325"/>
            <a:ext cx="228600" cy="639763"/>
            <a:chOff x="5241925" y="4100513"/>
            <a:chExt cx="228600" cy="639762"/>
          </a:xfrm>
        </p:grpSpPr>
        <p:sp>
          <p:nvSpPr>
            <p:cNvPr id="5142" name="Oval 67"/>
            <p:cNvSpPr>
              <a:spLocks noChangeArrowheads="1"/>
            </p:cNvSpPr>
            <p:nvPr/>
          </p:nvSpPr>
          <p:spPr bwMode="auto">
            <a:xfrm rot="588268">
              <a:off x="5267325" y="4106863"/>
              <a:ext cx="157163" cy="2889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3" name="Freeform 68"/>
            <p:cNvSpPr>
              <a:spLocks/>
            </p:cNvSpPr>
            <p:nvPr/>
          </p:nvSpPr>
          <p:spPr bwMode="auto">
            <a:xfrm>
              <a:off x="5241925" y="4100513"/>
              <a:ext cx="228600" cy="639762"/>
            </a:xfrm>
            <a:custGeom>
              <a:avLst/>
              <a:gdLst>
                <a:gd name="T0" fmla="*/ 2147483647 w 144"/>
                <a:gd name="T1" fmla="*/ 0 h 403"/>
                <a:gd name="T2" fmla="*/ 2147483647 w 144"/>
                <a:gd name="T3" fmla="*/ 2147483647 h 403"/>
                <a:gd name="T4" fmla="*/ 2147483647 w 144"/>
                <a:gd name="T5" fmla="*/ 2147483647 h 403"/>
                <a:gd name="T6" fmla="*/ 2147483647 w 144"/>
                <a:gd name="T7" fmla="*/ 2147483647 h 4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"/>
                <a:gd name="T13" fmla="*/ 0 h 403"/>
                <a:gd name="T14" fmla="*/ 144 w 144"/>
                <a:gd name="T15" fmla="*/ 403 h 4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" h="403">
                  <a:moveTo>
                    <a:pt x="125" y="0"/>
                  </a:moveTo>
                  <a:cubicBezTo>
                    <a:pt x="99" y="156"/>
                    <a:pt x="73" y="313"/>
                    <a:pt x="55" y="358"/>
                  </a:cubicBezTo>
                  <a:cubicBezTo>
                    <a:pt x="37" y="403"/>
                    <a:pt x="0" y="303"/>
                    <a:pt x="15" y="268"/>
                  </a:cubicBezTo>
                  <a:cubicBezTo>
                    <a:pt x="30" y="233"/>
                    <a:pt x="122" y="172"/>
                    <a:pt x="144" y="149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Группа 143"/>
          <p:cNvGrpSpPr>
            <a:grpSpLocks/>
          </p:cNvGrpSpPr>
          <p:nvPr/>
        </p:nvGrpSpPr>
        <p:grpSpPr bwMode="auto">
          <a:xfrm>
            <a:off x="8386763" y="3354388"/>
            <a:ext cx="228600" cy="639762"/>
            <a:chOff x="5241925" y="4100513"/>
            <a:chExt cx="228600" cy="639762"/>
          </a:xfrm>
        </p:grpSpPr>
        <p:sp>
          <p:nvSpPr>
            <p:cNvPr id="5140" name="Oval 67"/>
            <p:cNvSpPr>
              <a:spLocks noChangeArrowheads="1"/>
            </p:cNvSpPr>
            <p:nvPr/>
          </p:nvSpPr>
          <p:spPr bwMode="auto">
            <a:xfrm rot="588268">
              <a:off x="5267325" y="4106863"/>
              <a:ext cx="157163" cy="288925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1" name="Freeform 68"/>
            <p:cNvSpPr>
              <a:spLocks/>
            </p:cNvSpPr>
            <p:nvPr/>
          </p:nvSpPr>
          <p:spPr bwMode="auto">
            <a:xfrm>
              <a:off x="5241925" y="4100513"/>
              <a:ext cx="228600" cy="639762"/>
            </a:xfrm>
            <a:custGeom>
              <a:avLst/>
              <a:gdLst>
                <a:gd name="T0" fmla="*/ 2147483647 w 144"/>
                <a:gd name="T1" fmla="*/ 0 h 403"/>
                <a:gd name="T2" fmla="*/ 2147483647 w 144"/>
                <a:gd name="T3" fmla="*/ 2147483647 h 403"/>
                <a:gd name="T4" fmla="*/ 2147483647 w 144"/>
                <a:gd name="T5" fmla="*/ 2147483647 h 403"/>
                <a:gd name="T6" fmla="*/ 2147483647 w 144"/>
                <a:gd name="T7" fmla="*/ 2147483647 h 4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"/>
                <a:gd name="T13" fmla="*/ 0 h 403"/>
                <a:gd name="T14" fmla="*/ 144 w 144"/>
                <a:gd name="T15" fmla="*/ 403 h 4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" h="403">
                  <a:moveTo>
                    <a:pt x="125" y="0"/>
                  </a:moveTo>
                  <a:cubicBezTo>
                    <a:pt x="99" y="156"/>
                    <a:pt x="73" y="313"/>
                    <a:pt x="55" y="358"/>
                  </a:cubicBezTo>
                  <a:cubicBezTo>
                    <a:pt x="37" y="403"/>
                    <a:pt x="0" y="303"/>
                    <a:pt x="15" y="268"/>
                  </a:cubicBezTo>
                  <a:cubicBezTo>
                    <a:pt x="30" y="233"/>
                    <a:pt x="122" y="172"/>
                    <a:pt x="144" y="149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64" grpId="0"/>
      <p:bldP spid="313378" grpId="0" animBg="1"/>
      <p:bldP spid="119" grpId="0" animBg="1"/>
      <p:bldP spid="127" grpId="0" animBg="1"/>
      <p:bldP spid="132" grpId="0" animBg="1"/>
      <p:bldP spid="14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низ 3"/>
          <p:cNvSpPr/>
          <p:nvPr/>
        </p:nvSpPr>
        <p:spPr>
          <a:xfrm>
            <a:off x="755576" y="332656"/>
            <a:ext cx="7704856" cy="1008112"/>
          </a:xfrm>
          <a:prstGeom prst="ribb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Рассыпушки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71550" y="1744663"/>
            <a:ext cx="2736850" cy="1008062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Propisi" pitchFamily="82" charset="0"/>
              </a:rPr>
              <a:t>р, б, ы, 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11638" y="1744663"/>
            <a:ext cx="2736850" cy="1008062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Propisi" pitchFamily="82" charset="0"/>
              </a:rPr>
              <a:t>рыба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35450" y="2924175"/>
            <a:ext cx="2735263" cy="1009650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Propisi" pitchFamily="82" charset="0"/>
              </a:rPr>
              <a:t>брови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74725" y="2924175"/>
            <a:ext cx="2736850" cy="1009650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Propisi" pitchFamily="82" charset="0"/>
              </a:rPr>
              <a:t>б, </a:t>
            </a:r>
            <a:r>
              <a:rPr lang="ru-RU" sz="5400" b="1" dirty="0" err="1">
                <a:latin typeface="Propisi" pitchFamily="82" charset="0"/>
              </a:rPr>
              <a:t>р,о,и,в</a:t>
            </a:r>
            <a:endParaRPr lang="ru-RU" sz="5400" b="1" dirty="0">
              <a:latin typeface="Propisi" pitchFamily="82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71550" y="4043363"/>
            <a:ext cx="2736850" cy="1008062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>
                <a:latin typeface="Propisi" pitchFamily="82" charset="0"/>
              </a:rPr>
              <a:t>б,у,к,л,а</a:t>
            </a:r>
            <a:endParaRPr lang="ru-RU" sz="5400" b="1" dirty="0">
              <a:latin typeface="Propisi" pitchFamily="8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62438" y="4084638"/>
            <a:ext cx="2736850" cy="1008062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Propisi" pitchFamily="82" charset="0"/>
              </a:rPr>
              <a:t>булка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49325" y="5157788"/>
            <a:ext cx="2736850" cy="1008062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 err="1">
                <a:latin typeface="Propisi" pitchFamily="82" charset="0"/>
              </a:rPr>
              <a:t>я,о,г,а,д</a:t>
            </a:r>
            <a:endParaRPr lang="ru-RU" sz="5400" b="1" dirty="0">
              <a:latin typeface="Propisi" pitchFamily="82" charset="0"/>
            </a:endParaRPr>
          </a:p>
        </p:txBody>
      </p:sp>
      <p:pic>
        <p:nvPicPr>
          <p:cNvPr id="30725" name="Picture 5" descr="http://www.stihi.ru/pics/2012/04/24/90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0" y="3789363"/>
            <a:ext cx="216058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4235450" y="5229225"/>
            <a:ext cx="2735263" cy="1008063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Propisi" pitchFamily="82" charset="0"/>
              </a:rPr>
              <a:t>ягода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1646238"/>
            <a:ext cx="1982787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 descr="C:\Users\User\Desktop\Моя работа\логопед картинки\Картинки для диагностики произношения звуков позднего онтогенеза\Слайд36.JPG"/>
          <p:cNvPicPr>
            <a:picLocks noChangeAspect="1" noChangeArrowheads="1"/>
          </p:cNvPicPr>
          <p:nvPr/>
        </p:nvPicPr>
        <p:blipFill>
          <a:blip r:embed="rId4" cstate="print"/>
          <a:srcRect l="17999" t="5167" r="22375" b="5501"/>
          <a:stretch>
            <a:fillRect/>
          </a:stretch>
        </p:blipFill>
        <p:spPr bwMode="auto">
          <a:xfrm>
            <a:off x="7108825" y="4856163"/>
            <a:ext cx="15621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 descr="http://img12.nnm.ru/c/0/d/7/5/de104490bc775f952e4c312fa4e.jpg"/>
          <p:cNvPicPr>
            <a:picLocks noChangeAspect="1" noChangeArrowheads="1"/>
          </p:cNvPicPr>
          <p:nvPr/>
        </p:nvPicPr>
        <p:blipFill>
          <a:blip r:embed="rId5" cstate="print"/>
          <a:srcRect t="2245" b="76292"/>
          <a:stretch>
            <a:fillRect/>
          </a:stretch>
        </p:blipFill>
        <p:spPr bwMode="auto">
          <a:xfrm>
            <a:off x="6762750" y="3181350"/>
            <a:ext cx="1995488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568" name="Group 216"/>
          <p:cNvGraphicFramePr>
            <a:graphicFrameLocks noGrp="1"/>
          </p:cNvGraphicFramePr>
          <p:nvPr/>
        </p:nvGraphicFramePr>
        <p:xfrm>
          <a:off x="554038" y="1108075"/>
          <a:ext cx="7847012" cy="5543551"/>
        </p:xfrm>
        <a:graphic>
          <a:graphicData uri="http://schemas.openxmlformats.org/drawingml/2006/table">
            <a:tbl>
              <a:tblPr/>
              <a:tblGrid>
                <a:gridCol w="1962150"/>
                <a:gridCol w="1962150"/>
                <a:gridCol w="1962150"/>
                <a:gridCol w="1960562"/>
              </a:tblGrid>
              <a:tr h="1916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кро</a:t>
                      </a:r>
                      <a:endParaRPr kumimoji="0" lang="ru-RU" sz="37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79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</a:t>
                      </a:r>
                      <a:endParaRPr kumimoji="0" lang="ru-RU" sz="37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  <a:tr h="181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ло</a:t>
                      </a:r>
                      <a:endParaRPr kumimoji="0" lang="ru-RU" sz="37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ге</a:t>
                      </a:r>
                      <a:endParaRPr kumimoji="0" lang="ru-RU" sz="37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79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793C"/>
                    </a:solidFill>
                  </a:tcPr>
                </a:tc>
              </a:tr>
              <a:tr h="1814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ша</a:t>
                      </a:r>
                      <a:r>
                        <a:rPr kumimoji="0" lang="ru-RU" sz="3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7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оль</a:t>
                      </a:r>
                      <a:endParaRPr kumimoji="0" lang="ru-RU" sz="37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8380" name="Line 28"/>
          <p:cNvSpPr>
            <a:spLocks noChangeShapeType="1"/>
          </p:cNvSpPr>
          <p:nvPr/>
        </p:nvSpPr>
        <p:spPr bwMode="auto">
          <a:xfrm flipH="1" flipV="1">
            <a:off x="3279775" y="1565275"/>
            <a:ext cx="0" cy="741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8381" name="Line 29"/>
          <p:cNvSpPr>
            <a:spLocks noChangeShapeType="1"/>
          </p:cNvSpPr>
          <p:nvPr/>
        </p:nvSpPr>
        <p:spPr bwMode="auto">
          <a:xfrm flipV="1">
            <a:off x="5775325" y="1549400"/>
            <a:ext cx="0" cy="7254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8386" name="Line 34"/>
          <p:cNvSpPr>
            <a:spLocks noChangeShapeType="1"/>
          </p:cNvSpPr>
          <p:nvPr/>
        </p:nvSpPr>
        <p:spPr bwMode="auto">
          <a:xfrm flipH="1" flipV="1">
            <a:off x="7000875" y="5381625"/>
            <a:ext cx="0" cy="668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8387" name="Line 35"/>
          <p:cNvSpPr>
            <a:spLocks noChangeShapeType="1"/>
          </p:cNvSpPr>
          <p:nvPr/>
        </p:nvSpPr>
        <p:spPr bwMode="auto">
          <a:xfrm>
            <a:off x="1731963" y="5745163"/>
            <a:ext cx="0" cy="6429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8388" name="Line 36"/>
          <p:cNvSpPr>
            <a:spLocks noChangeShapeType="1"/>
          </p:cNvSpPr>
          <p:nvPr/>
        </p:nvSpPr>
        <p:spPr bwMode="auto">
          <a:xfrm>
            <a:off x="5129213" y="5762625"/>
            <a:ext cx="0" cy="6080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8564" name="Text Box 212"/>
          <p:cNvSpPr txBox="1">
            <a:spLocks noChangeArrowheads="1"/>
          </p:cNvSpPr>
          <p:nvPr/>
        </p:nvSpPr>
        <p:spPr bwMode="auto">
          <a:xfrm>
            <a:off x="0" y="28572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i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Прочитать слоги. Составить слова. Запомнить.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8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285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8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8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8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83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8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8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8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283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8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8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28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28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28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28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28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28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28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28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28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80" grpId="0" animBg="1"/>
      <p:bldP spid="228381" grpId="0" animBg="1"/>
      <p:bldP spid="228386" grpId="0" animBg="1"/>
      <p:bldP spid="228387" grpId="0" animBg="1"/>
      <p:bldP spid="228388" grpId="0" animBg="1"/>
      <p:bldP spid="22856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835696" y="404664"/>
            <a:ext cx="5256584" cy="612648"/>
          </a:xfrm>
          <a:prstGeom prst="ribb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«Муха»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096000" cy="41148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бав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да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душ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бин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дя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ный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бе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под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ду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док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доб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ле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га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се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ро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ди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ка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бро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1746" name="Picture 2" descr="C:\Users\User\Desktop\Моя работа\логопед картинки\Картинки для диагностики произношения звуков позднего онтогенеза\Слайд189.JPG"/>
          <p:cNvPicPr>
            <a:picLocks noChangeAspect="1" noChangeArrowheads="1"/>
          </p:cNvPicPr>
          <p:nvPr/>
        </p:nvPicPr>
        <p:blipFill>
          <a:blip r:embed="rId2" cstate="print"/>
          <a:srcRect l="18697" t="10191" r="22507" b="3262"/>
          <a:stretch>
            <a:fillRect/>
          </a:stretch>
        </p:blipFill>
        <p:spPr bwMode="auto">
          <a:xfrm>
            <a:off x="1331913" y="3957638"/>
            <a:ext cx="633412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34253 -0.23843 L 0.18247 0.12986 L 0.18368 0.14328 " pathEditMode="relative" ptsTypes="AAAA">
                                      <p:cBhvr>
                                        <p:cTn id="6" dur="1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Артикуляционная гимнастика для звуков  </a:t>
            </a:r>
            <a:r>
              <a:rPr lang="en-US" b="1" dirty="0" smtClean="0">
                <a:solidFill>
                  <a:schemeClr val="bg1"/>
                </a:solidFill>
              </a:rPr>
              <a:t>[</a:t>
            </a:r>
            <a:r>
              <a:rPr lang="ru-RU" b="1" dirty="0" smtClean="0">
                <a:solidFill>
                  <a:schemeClr val="bg1"/>
                </a:solidFill>
              </a:rPr>
              <a:t>б</a:t>
            </a:r>
            <a:r>
              <a:rPr lang="en-US" b="1" dirty="0" smtClean="0">
                <a:solidFill>
                  <a:schemeClr val="bg1"/>
                </a:solidFill>
              </a:rPr>
              <a:t>]</a:t>
            </a:r>
            <a:r>
              <a:rPr lang="ru-RU" b="1" dirty="0" smtClean="0">
                <a:solidFill>
                  <a:schemeClr val="bg1"/>
                </a:solidFill>
              </a:rPr>
              <a:t>и </a:t>
            </a:r>
            <a:r>
              <a:rPr lang="en-US" b="1" dirty="0" smtClean="0">
                <a:solidFill>
                  <a:schemeClr val="bg1"/>
                </a:solidFill>
              </a:rPr>
              <a:t>[</a:t>
            </a:r>
            <a:r>
              <a:rPr lang="ru-RU" b="1" dirty="0" smtClean="0">
                <a:solidFill>
                  <a:schemeClr val="bg1"/>
                </a:solidFill>
              </a:rPr>
              <a:t>д</a:t>
            </a:r>
            <a:r>
              <a:rPr lang="en-US" b="1" dirty="0" smtClean="0">
                <a:solidFill>
                  <a:schemeClr val="bg1"/>
                </a:solidFill>
              </a:rPr>
              <a:t>]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pic>
        <p:nvPicPr>
          <p:cNvPr id="11267" name="Рисунок 2" descr="artikulaciya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628775"/>
            <a:ext cx="3095625" cy="1036638"/>
          </a:xfrm>
          <a:noFill/>
        </p:spPr>
      </p:pic>
      <p:pic>
        <p:nvPicPr>
          <p:cNvPr id="11268" name="Рисунок 6" descr="artikulaciya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3068638"/>
            <a:ext cx="3094037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7" descr="artikulaciya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581525"/>
            <a:ext cx="2921027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Рисунок 10" descr="artikulaciya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4581525"/>
            <a:ext cx="2808288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Рисунок 18" descr="artikulaciya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825" y="1700213"/>
            <a:ext cx="2736850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Рисунок 20" descr="artikulaciya2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3800" y="3213100"/>
            <a:ext cx="2879725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Рисунок 6" descr="artikulaciya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3068638"/>
            <a:ext cx="3094037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835696" y="404664"/>
            <a:ext cx="5256584" cy="612648"/>
          </a:xfrm>
          <a:prstGeom prst="ribb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«Муха»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096000" cy="41148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бав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да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душ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бин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дя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ный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бе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под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ду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док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доб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ле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га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се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ро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ди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ка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бро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1746" name="Picture 2" descr="C:\Users\User\Desktop\Моя работа\логопед картинки\Картинки для диагностики произношения звуков позднего онтогенеза\Слайд189.JPG"/>
          <p:cNvPicPr>
            <a:picLocks noChangeAspect="1" noChangeArrowheads="1"/>
          </p:cNvPicPr>
          <p:nvPr/>
        </p:nvPicPr>
        <p:blipFill>
          <a:blip r:embed="rId2" cstate="print"/>
          <a:srcRect l="18697" t="10191" r="22507" b="3262"/>
          <a:stretch>
            <a:fillRect/>
          </a:stretch>
        </p:blipFill>
        <p:spPr bwMode="auto">
          <a:xfrm>
            <a:off x="5580063" y="2130425"/>
            <a:ext cx="635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5 -0.01597 L 0.15989 0.26158 L -0.19219 -0.14513 " pathEditMode="relative" rAng="0" ptsTypes="AAA">
                                      <p:cBhvr>
                                        <p:cTn id="6" dur="1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835696" y="404664"/>
            <a:ext cx="5256584" cy="612648"/>
          </a:xfrm>
          <a:prstGeom prst="ribb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«Муха»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096000" cy="41148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бав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да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душ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бин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дя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ный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бе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под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ду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док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доб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ле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га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се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ро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ди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ка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бро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1746" name="Picture 2" descr="C:\Users\User\Desktop\Моя работа\логопед картинки\Картинки для диагностики произношения звуков позднего онтогенеза\Слайд189.JPG"/>
          <p:cNvPicPr>
            <a:picLocks noChangeAspect="1" noChangeArrowheads="1"/>
          </p:cNvPicPr>
          <p:nvPr/>
        </p:nvPicPr>
        <p:blipFill>
          <a:blip r:embed="rId2" cstate="print"/>
          <a:srcRect l="18697" t="10191" r="22507" b="3262"/>
          <a:stretch>
            <a:fillRect/>
          </a:stretch>
        </p:blipFill>
        <p:spPr bwMode="auto">
          <a:xfrm>
            <a:off x="3995738" y="2997200"/>
            <a:ext cx="635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66667E-6 L -0.1651 0.23334 L -0.1151 -0.25671 " pathEditMode="relative" ptsTypes="AAA">
                                      <p:cBhvr>
                                        <p:cTn id="6" dur="1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835696" y="404664"/>
            <a:ext cx="5256584" cy="612648"/>
          </a:xfrm>
          <a:prstGeom prst="ribb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«Муха»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096000" cy="41148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бав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да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душ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бин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дя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ный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бе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под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ду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док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доб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ле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га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се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ро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ди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ка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err="1" smtClean="0">
                          <a:solidFill>
                            <a:schemeClr val="tx1"/>
                          </a:solidFill>
                          <a:latin typeface="Propisi" pitchFamily="82" charset="0"/>
                        </a:rPr>
                        <a:t>бро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Propisi" pitchFamily="8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1746" name="Picture 2" descr="C:\Users\User\Desktop\Моя работа\логопед картинки\Картинки для диагностики произношения звуков позднего онтогенеза\Слайд189.JPG"/>
          <p:cNvPicPr>
            <a:picLocks noChangeAspect="1" noChangeArrowheads="1"/>
          </p:cNvPicPr>
          <p:nvPr/>
        </p:nvPicPr>
        <p:blipFill>
          <a:blip r:embed="rId2" cstate="print"/>
          <a:srcRect l="18697" t="10191" r="22507" b="3262"/>
          <a:stretch>
            <a:fillRect/>
          </a:stretch>
        </p:blipFill>
        <p:spPr bwMode="auto">
          <a:xfrm>
            <a:off x="4033838" y="3789363"/>
            <a:ext cx="635000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0.01574 L -0.14618 -0.34166 L 0.17378 0.11713 " pathEditMode="relative" rAng="0" ptsTypes="AAA">
                                      <p:cBhvr>
                                        <p:cTn id="6" dur="1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-1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Зашифруйте  слова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43050"/>
            <a:ext cx="8686800" cy="4437075"/>
          </a:xfrm>
        </p:spPr>
        <p:txBody>
          <a:bodyPr>
            <a:normAutofit/>
          </a:bodyPr>
          <a:lstStyle/>
          <a:p>
            <a:r>
              <a:rPr lang="ru-RU" sz="4400" b="1" i="1" dirty="0" smtClean="0"/>
              <a:t>Доброта, бледный, дряблый, блуждать, дудочка, добыча, бодает, будет, добавка, дубина, дождик, долбить, барабан, победа, дубрава, дублёр.</a:t>
            </a:r>
            <a:endParaRPr lang="ru-RU" sz="4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 данным словам добавить 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приставку </a:t>
            </a:r>
            <a:r>
              <a:rPr lang="ru-RU" b="1" i="1" dirty="0" smtClean="0">
                <a:solidFill>
                  <a:schemeClr val="bg1"/>
                </a:solidFill>
              </a:rPr>
              <a:t>до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 dirty="0" smtClean="0"/>
          </a:p>
          <a:p>
            <a:r>
              <a:rPr lang="ru-RU" i="1" dirty="0" smtClean="0"/>
              <a:t>Образец: брать – добрать.</a:t>
            </a:r>
          </a:p>
          <a:p>
            <a:endParaRPr lang="ru-RU" sz="4400" dirty="0" smtClean="0"/>
          </a:p>
          <a:p>
            <a:r>
              <a:rPr lang="ru-RU" sz="4400" b="1" dirty="0" smtClean="0"/>
              <a:t>Бежать, бывал, брёл, бросил, был, брил, дал, думал</a:t>
            </a:r>
            <a:r>
              <a:rPr lang="ru-RU" b="1" dirty="0" smtClean="0"/>
              <a:t>.</a:t>
            </a:r>
          </a:p>
          <a:p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0" y="1714488"/>
            <a:ext cx="935834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800" b="1" i="0" dirty="0">
                <a:latin typeface="Propisi" pitchFamily="2" charset="0"/>
              </a:rPr>
              <a:t>     </a:t>
            </a:r>
            <a:r>
              <a:rPr lang="ru-RU" sz="4800" b="1" i="0" dirty="0" smtClean="0">
                <a:latin typeface="Propisi" pitchFamily="2" charset="0"/>
              </a:rPr>
              <a:t>  </a:t>
            </a:r>
            <a:r>
              <a:rPr lang="ru-RU" sz="6000" i="0" dirty="0" smtClean="0"/>
              <a:t>Дети    </a:t>
            </a:r>
            <a:r>
              <a:rPr lang="ru-RU" sz="6000" i="0" dirty="0"/>
              <a:t>в      зоопарке  наблюдали </a:t>
            </a:r>
            <a:r>
              <a:rPr lang="ru-RU" sz="6000" i="0" dirty="0" smtClean="0"/>
              <a:t>за верблюдами</a:t>
            </a:r>
            <a:r>
              <a:rPr lang="ru-RU" sz="6000" i="0" dirty="0"/>
              <a:t>.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2030413" y="2509838"/>
            <a:ext cx="1577975" cy="7937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122238" y="3446463"/>
            <a:ext cx="3122612" cy="0"/>
          </a:xfrm>
          <a:prstGeom prst="line">
            <a:avLst/>
          </a:prstGeom>
          <a:ln w="76200" cmpd="dbl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200275" y="2587625"/>
            <a:ext cx="87313" cy="87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23913" y="2659063"/>
            <a:ext cx="85725" cy="857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212975" y="3571875"/>
            <a:ext cx="85725" cy="87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215063" y="2655888"/>
            <a:ext cx="85725" cy="857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531100" y="3341688"/>
            <a:ext cx="87313" cy="857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Спишите предложения, вставьте пропущенные буквы </a:t>
            </a:r>
            <a:r>
              <a:rPr lang="ru-RU" b="1" i="1" dirty="0" smtClean="0">
                <a:solidFill>
                  <a:schemeClr val="bg1"/>
                </a:solidFill>
              </a:rPr>
              <a:t>б </a:t>
            </a:r>
            <a:r>
              <a:rPr lang="ru-RU" b="1" dirty="0" smtClean="0">
                <a:solidFill>
                  <a:schemeClr val="bg1"/>
                </a:solidFill>
              </a:rPr>
              <a:t>и </a:t>
            </a:r>
            <a:r>
              <a:rPr lang="ru-RU" b="1" i="1" dirty="0" err="1" smtClean="0">
                <a:solidFill>
                  <a:schemeClr val="bg1"/>
                </a:solidFill>
              </a:rPr>
              <a:t>д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err="1" smtClean="0"/>
              <a:t>Лю.а</a:t>
            </a:r>
            <a:r>
              <a:rPr lang="ru-RU" sz="4000" dirty="0" smtClean="0"/>
              <a:t> ела .</a:t>
            </a:r>
            <a:r>
              <a:rPr lang="ru-RU" sz="4000" dirty="0" err="1" smtClean="0"/>
              <a:t>улку</a:t>
            </a:r>
            <a:r>
              <a:rPr lang="ru-RU" sz="4000" dirty="0" smtClean="0"/>
              <a:t>. </a:t>
            </a:r>
            <a:r>
              <a:rPr lang="ru-RU" sz="4000" dirty="0" err="1" smtClean="0"/>
              <a:t>Лю.а</a:t>
            </a:r>
            <a:r>
              <a:rPr lang="ru-RU" sz="4000" dirty="0" smtClean="0"/>
              <a:t> .</a:t>
            </a:r>
            <a:r>
              <a:rPr lang="ru-RU" sz="4000" dirty="0" err="1" smtClean="0"/>
              <a:t>ыла</a:t>
            </a:r>
            <a:r>
              <a:rPr lang="ru-RU" sz="4000" dirty="0" smtClean="0"/>
              <a:t> на .</a:t>
            </a:r>
            <a:r>
              <a:rPr lang="ru-RU" sz="4000" dirty="0" err="1" smtClean="0"/>
              <a:t>аче</a:t>
            </a:r>
            <a:r>
              <a:rPr lang="ru-RU" sz="4000" dirty="0" smtClean="0"/>
              <a:t>. Вокруг .</a:t>
            </a:r>
            <a:r>
              <a:rPr lang="ru-RU" sz="4000" dirty="0" err="1" smtClean="0"/>
              <a:t>ома</a:t>
            </a:r>
            <a:r>
              <a:rPr lang="ru-RU" sz="4000" dirty="0" smtClean="0"/>
              <a:t> .</a:t>
            </a:r>
            <a:r>
              <a:rPr lang="ru-RU" sz="4000" dirty="0" err="1" smtClean="0"/>
              <a:t>линный</a:t>
            </a:r>
            <a:r>
              <a:rPr lang="ru-RU" sz="4000" dirty="0" smtClean="0"/>
              <a:t> </a:t>
            </a:r>
            <a:r>
              <a:rPr lang="ru-RU" sz="4000" dirty="0" err="1" smtClean="0"/>
              <a:t>за.ор</a:t>
            </a:r>
            <a:r>
              <a:rPr lang="ru-RU" sz="4000" dirty="0" smtClean="0"/>
              <a:t>. Все </a:t>
            </a:r>
            <a:r>
              <a:rPr lang="ru-RU" sz="4000" dirty="0" err="1" smtClean="0"/>
              <a:t>лю.и</a:t>
            </a:r>
            <a:r>
              <a:rPr lang="ru-RU" sz="4000" dirty="0" smtClean="0"/>
              <a:t> </a:t>
            </a:r>
            <a:r>
              <a:rPr lang="ru-RU" sz="4000" dirty="0" err="1" smtClean="0"/>
              <a:t>ра.овались</a:t>
            </a:r>
            <a:r>
              <a:rPr lang="ru-RU" sz="4000" dirty="0" smtClean="0"/>
              <a:t> </a:t>
            </a:r>
            <a:r>
              <a:rPr lang="ru-RU" sz="4000" dirty="0" err="1" smtClean="0"/>
              <a:t>по.е.е</a:t>
            </a:r>
            <a:r>
              <a:rPr lang="ru-RU" sz="4000" dirty="0" smtClean="0"/>
              <a:t>. У </a:t>
            </a:r>
            <a:r>
              <a:rPr lang="ru-RU" sz="4000" dirty="0" err="1" smtClean="0"/>
              <a:t>Лю.ы</a:t>
            </a:r>
            <a:r>
              <a:rPr lang="ru-RU" sz="4000" dirty="0" smtClean="0"/>
              <a:t> .</a:t>
            </a:r>
            <a:r>
              <a:rPr lang="ru-RU" sz="4000" dirty="0" err="1" smtClean="0"/>
              <a:t>рови</a:t>
            </a:r>
            <a:r>
              <a:rPr lang="ru-RU" sz="4000" dirty="0" smtClean="0"/>
              <a:t> .</a:t>
            </a:r>
            <a:r>
              <a:rPr lang="ru-RU" sz="4000" dirty="0" err="1" smtClean="0"/>
              <a:t>угой</a:t>
            </a:r>
            <a:r>
              <a:rPr lang="ru-RU" sz="4000" dirty="0" smtClean="0"/>
              <a:t>. По. окном растёт .</a:t>
            </a:r>
            <a:r>
              <a:rPr lang="ru-RU" sz="4000" dirty="0" err="1" smtClean="0"/>
              <a:t>елая</a:t>
            </a:r>
            <a:r>
              <a:rPr lang="ru-RU" sz="4000" dirty="0" smtClean="0"/>
              <a:t> .</a:t>
            </a:r>
            <a:r>
              <a:rPr lang="ru-RU" sz="4000" dirty="0" err="1" smtClean="0"/>
              <a:t>ерёза</a:t>
            </a:r>
            <a:r>
              <a:rPr lang="ru-RU" sz="4000" dirty="0" smtClean="0"/>
              <a:t>. Не </a:t>
            </a:r>
            <a:r>
              <a:rPr lang="ru-RU" sz="4000" dirty="0" err="1" smtClean="0"/>
              <a:t>за.у.ь</a:t>
            </a:r>
            <a:r>
              <a:rPr lang="ru-RU" sz="4000" dirty="0" smtClean="0"/>
              <a:t> завести .</a:t>
            </a:r>
            <a:r>
              <a:rPr lang="ru-RU" sz="4000" dirty="0" err="1" smtClean="0"/>
              <a:t>у.ильник</a:t>
            </a:r>
            <a:r>
              <a:rPr lang="ru-RU" sz="4000" dirty="0" smtClean="0"/>
              <a:t>. Не .</a:t>
            </a:r>
            <a:r>
              <a:rPr lang="ru-RU" sz="4000" dirty="0" err="1" smtClean="0"/>
              <a:t>росай</a:t>
            </a:r>
            <a:r>
              <a:rPr lang="ru-RU" sz="4000" dirty="0" smtClean="0"/>
              <a:t> .</a:t>
            </a:r>
            <a:r>
              <a:rPr lang="ru-RU" sz="4000" dirty="0" err="1" smtClean="0"/>
              <a:t>умагу</a:t>
            </a:r>
            <a:r>
              <a:rPr lang="ru-RU" sz="4000" dirty="0" smtClean="0"/>
              <a:t> на пол. </a:t>
            </a:r>
            <a:r>
              <a:rPr lang="ru-RU" sz="4000" dirty="0" err="1" smtClean="0"/>
              <a:t>Най.ёшь</a:t>
            </a:r>
            <a:r>
              <a:rPr lang="ru-RU" sz="4000" dirty="0" smtClean="0"/>
              <a:t> .</a:t>
            </a:r>
            <a:r>
              <a:rPr lang="ru-RU" sz="4000" dirty="0" err="1" smtClean="0"/>
              <a:t>елую</a:t>
            </a:r>
            <a:r>
              <a:rPr lang="ru-RU" sz="4000" dirty="0" smtClean="0"/>
              <a:t> поганку, ищи .</a:t>
            </a:r>
            <a:r>
              <a:rPr lang="ru-RU" sz="4000" dirty="0" err="1" smtClean="0"/>
              <a:t>елые</a:t>
            </a:r>
            <a:r>
              <a:rPr lang="ru-RU" sz="4000" dirty="0" smtClean="0"/>
              <a:t> грибы.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Использованные источники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err="1" smtClean="0">
                <a:hlinkClick r:id="rId2"/>
              </a:rPr>
              <a:t>nsportal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ru</a:t>
            </a:r>
            <a:r>
              <a:rPr lang="ru-RU" u="sng" dirty="0" smtClean="0">
                <a:hlinkClick r:id="rId2"/>
              </a:rPr>
              <a:t>/</a:t>
            </a:r>
            <a:endParaRPr lang="ru-RU" dirty="0" smtClean="0"/>
          </a:p>
          <a:p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smtClean="0">
                <a:hlinkClick r:id="rId3"/>
              </a:rPr>
              <a:t>www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logoped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ru</a:t>
            </a:r>
            <a:r>
              <a:rPr lang="ru-RU" u="sng" dirty="0" smtClean="0">
                <a:hlinkClick r:id="rId3"/>
              </a:rPr>
              <a:t>/</a:t>
            </a:r>
            <a:endParaRPr lang="ru-RU" dirty="0" smtClean="0"/>
          </a:p>
          <a:p>
            <a:r>
              <a:rPr lang="en-US" u="sng" dirty="0" smtClean="0">
                <a:hlinkClick r:id="rId4"/>
              </a:rPr>
              <a:t>http</a:t>
            </a:r>
            <a:r>
              <a:rPr lang="ru-RU" u="sng" dirty="0" smtClean="0">
                <a:hlinkClick r:id="rId4"/>
              </a:rPr>
              <a:t>://</a:t>
            </a:r>
            <a:r>
              <a:rPr lang="en-US" u="sng" dirty="0" err="1" smtClean="0">
                <a:hlinkClick r:id="rId4"/>
              </a:rPr>
              <a:t>logopediya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smtClean="0">
                <a:hlinkClick r:id="rId4"/>
              </a:rPr>
              <a:t>com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books</a:t>
            </a:r>
            <a:r>
              <a:rPr lang="ru-RU" u="sng" dirty="0" smtClean="0">
                <a:hlinkClick r:id="rId4"/>
              </a:rPr>
              <a:t>-</a:t>
            </a:r>
            <a:r>
              <a:rPr lang="en-US" u="sng" dirty="0" err="1" smtClean="0">
                <a:hlinkClick r:id="rId4"/>
              </a:rPr>
              <a:t>logopediya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err="1" smtClean="0">
                <a:hlinkClick r:id="rId4"/>
              </a:rPr>
              <a:t>opticheskaya</a:t>
            </a:r>
            <a:r>
              <a:rPr lang="ru-RU" u="sng" dirty="0" smtClean="0">
                <a:hlinkClick r:id="rId4"/>
              </a:rPr>
              <a:t>-</a:t>
            </a:r>
            <a:r>
              <a:rPr lang="en-US" u="sng" dirty="0" err="1" smtClean="0">
                <a:hlinkClick r:id="rId4"/>
              </a:rPr>
              <a:t>disleksiya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err="1" smtClean="0">
                <a:hlinkClick r:id="rId4"/>
              </a:rPr>
              <a:t>php</a:t>
            </a:r>
            <a:endParaRPr lang="ru-RU" dirty="0" smtClean="0"/>
          </a:p>
          <a:p>
            <a:r>
              <a:rPr lang="en-US" u="sng" dirty="0" smtClean="0">
                <a:hlinkClick r:id="rId5"/>
              </a:rPr>
              <a:t>http</a:t>
            </a:r>
            <a:r>
              <a:rPr lang="ru-RU" u="sng" dirty="0" smtClean="0">
                <a:hlinkClick r:id="rId5"/>
              </a:rPr>
              <a:t>://</a:t>
            </a:r>
            <a:r>
              <a:rPr lang="en-US" u="sng" dirty="0" smtClean="0">
                <a:hlinkClick r:id="rId5"/>
              </a:rPr>
              <a:t>forum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schoolpress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ru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smtClean="0">
                <a:hlinkClick r:id="rId5"/>
              </a:rPr>
              <a:t>article</a:t>
            </a:r>
            <a:r>
              <a:rPr lang="ru-RU" u="sng" dirty="0" smtClean="0">
                <a:hlinkClick r:id="rId5"/>
              </a:rPr>
              <a:t>/90/183</a:t>
            </a:r>
            <a:endParaRPr lang="ru-RU" dirty="0" smtClean="0"/>
          </a:p>
          <a:p>
            <a:r>
              <a:rPr lang="en-US" u="sng" dirty="0" smtClean="0">
                <a:hlinkClick r:id="rId6"/>
              </a:rPr>
              <a:t>http://eshitikova.blogspot.ru/</a:t>
            </a:r>
            <a:endParaRPr lang="ru-RU" dirty="0" smtClean="0"/>
          </a:p>
          <a:p>
            <a:r>
              <a:rPr lang="en-US" u="sng" dirty="0" smtClean="0">
                <a:hlinkClick r:id="rId7"/>
              </a:rPr>
              <a:t>http://www.dobrieskazki.ru/bukvi.htm</a:t>
            </a:r>
            <a:endParaRPr lang="ru-RU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Мазанова Е.В. – Учусь не путать буквы. – М.: Издательство ГНОМ, 2013.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u="sng" dirty="0" err="1" smtClean="0">
                <a:latin typeface="Times New Roman" pitchFamily="18" charset="0"/>
                <a:cs typeface="Times New Roman" pitchFamily="18" charset="0"/>
              </a:rPr>
              <a:t>Ефименкова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Л.Н.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Коррекция устной и письменной речи учащихся начальных классов: Пособие для логопеда. – М.: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Гуманит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изд. центр ВЛАДОС, 2001.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.1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57290" y="500042"/>
            <a:ext cx="678661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06400" y="5051425"/>
            <a:ext cx="809942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4400" b="1">
              <a:latin typeface="Arial" charset="0"/>
            </a:endParaRPr>
          </a:p>
        </p:txBody>
      </p:sp>
      <p:pic>
        <p:nvPicPr>
          <p:cNvPr id="332804" name="Picture 4" descr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0313" y="0"/>
            <a:ext cx="4229100" cy="648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5562600" y="1920875"/>
            <a:ext cx="1560513" cy="4611688"/>
            <a:chOff x="2626" y="1183"/>
            <a:chExt cx="983" cy="2905"/>
          </a:xfrm>
        </p:grpSpPr>
        <p:sp>
          <p:nvSpPr>
            <p:cNvPr id="8198" name="Oval 13"/>
            <p:cNvSpPr>
              <a:spLocks noChangeArrowheads="1"/>
            </p:cNvSpPr>
            <p:nvPr/>
          </p:nvSpPr>
          <p:spPr bwMode="auto">
            <a:xfrm rot="1075117">
              <a:off x="2880" y="1214"/>
              <a:ext cx="729" cy="942"/>
            </a:xfrm>
            <a:prstGeom prst="ellipse">
              <a:avLst/>
            </a:prstGeom>
            <a:noFill/>
            <a:ln w="1270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Adine Kirnberg" pitchFamily="2" charset="0"/>
              </a:endParaRPr>
            </a:p>
          </p:txBody>
        </p:sp>
        <p:sp>
          <p:nvSpPr>
            <p:cNvPr id="8199" name="Freeform 14"/>
            <p:cNvSpPr>
              <a:spLocks/>
            </p:cNvSpPr>
            <p:nvPr/>
          </p:nvSpPr>
          <p:spPr bwMode="auto">
            <a:xfrm rot="867755">
              <a:off x="2626" y="1183"/>
              <a:ext cx="882" cy="2905"/>
            </a:xfrm>
            <a:custGeom>
              <a:avLst/>
              <a:gdLst>
                <a:gd name="T0" fmla="*/ 878250 w 533"/>
                <a:gd name="T1" fmla="*/ 0 h 1252"/>
                <a:gd name="T2" fmla="*/ 722578 w 533"/>
                <a:gd name="T3" fmla="*/ 319748016 h 1252"/>
                <a:gd name="T4" fmla="*/ 250481 w 533"/>
                <a:gd name="T5" fmla="*/ 367201397 h 1252"/>
                <a:gd name="T6" fmla="*/ 128123 w 533"/>
                <a:gd name="T7" fmla="*/ 267019502 h 1252"/>
                <a:gd name="T8" fmla="*/ 1018636 w 533"/>
                <a:gd name="T9" fmla="*/ 83398130 h 1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3" h="1252">
                  <a:moveTo>
                    <a:pt x="460" y="0"/>
                  </a:moveTo>
                  <a:cubicBezTo>
                    <a:pt x="446" y="425"/>
                    <a:pt x="433" y="850"/>
                    <a:pt x="378" y="1051"/>
                  </a:cubicBezTo>
                  <a:cubicBezTo>
                    <a:pt x="323" y="1252"/>
                    <a:pt x="183" y="1236"/>
                    <a:pt x="131" y="1207"/>
                  </a:cubicBezTo>
                  <a:cubicBezTo>
                    <a:pt x="79" y="1178"/>
                    <a:pt x="0" y="1033"/>
                    <a:pt x="67" y="878"/>
                  </a:cubicBezTo>
                  <a:cubicBezTo>
                    <a:pt x="134" y="723"/>
                    <a:pt x="455" y="375"/>
                    <a:pt x="533" y="274"/>
                  </a:cubicBezTo>
                </a:path>
              </a:pathLst>
            </a:custGeom>
            <a:noFill/>
            <a:ln w="1270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197" name="Прямоугольник 2"/>
          <p:cNvSpPr>
            <a:spLocks noChangeArrowheads="1"/>
          </p:cNvSpPr>
          <p:nvPr/>
        </p:nvSpPr>
        <p:spPr bwMode="auto">
          <a:xfrm>
            <a:off x="0" y="2857496"/>
            <a:ext cx="485775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i="0" dirty="0"/>
              <a:t>Все время стучит, деревья долбит.</a:t>
            </a:r>
          </a:p>
          <a:p>
            <a:r>
              <a:rPr lang="ru-RU" sz="3200" i="0" dirty="0"/>
              <a:t>Но их не калечит, а только лечит.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sz="5400" b="1" i="1" dirty="0" smtClean="0">
                <a:solidFill>
                  <a:srgbClr val="FF0000"/>
                </a:solidFill>
              </a:rPr>
              <a:t>Артикуляция звуков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4800" dirty="0" smtClean="0">
                <a:solidFill>
                  <a:schemeClr val="accent2"/>
                </a:solidFill>
              </a:rPr>
              <a:t> </a:t>
            </a:r>
            <a:r>
              <a:rPr lang="ru-RU" sz="5400" b="1" i="1" dirty="0" smtClean="0">
                <a:solidFill>
                  <a:schemeClr val="accent2"/>
                </a:solidFill>
              </a:rPr>
              <a:t>губы</a:t>
            </a:r>
          </a:p>
          <a:p>
            <a:pPr eaLnBrk="1" hangingPunct="1">
              <a:lnSpc>
                <a:spcPct val="90000"/>
              </a:lnSpc>
            </a:pPr>
            <a:r>
              <a:rPr lang="ru-RU" sz="5400" b="1" i="1" dirty="0" smtClean="0">
                <a:solidFill>
                  <a:schemeClr val="accent2"/>
                </a:solidFill>
              </a:rPr>
              <a:t> зубы</a:t>
            </a:r>
          </a:p>
          <a:p>
            <a:pPr eaLnBrk="1" hangingPunct="1">
              <a:lnSpc>
                <a:spcPct val="90000"/>
              </a:lnSpc>
            </a:pPr>
            <a:r>
              <a:rPr lang="ru-RU" sz="5400" b="1" i="1" dirty="0" smtClean="0">
                <a:solidFill>
                  <a:schemeClr val="accent2"/>
                </a:solidFill>
              </a:rPr>
              <a:t> язык</a:t>
            </a:r>
          </a:p>
          <a:p>
            <a:pPr eaLnBrk="1" hangingPunct="1">
              <a:lnSpc>
                <a:spcPct val="90000"/>
              </a:lnSpc>
            </a:pPr>
            <a:r>
              <a:rPr lang="ru-RU" sz="5400" b="1" i="1" dirty="0" smtClean="0">
                <a:solidFill>
                  <a:schemeClr val="accent2"/>
                </a:solidFill>
              </a:rPr>
              <a:t> преграда</a:t>
            </a:r>
          </a:p>
          <a:p>
            <a:pPr eaLnBrk="1" hangingPunct="1">
              <a:lnSpc>
                <a:spcPct val="90000"/>
              </a:lnSpc>
            </a:pPr>
            <a:r>
              <a:rPr lang="ru-RU" sz="5400" b="1" i="1" dirty="0" smtClean="0">
                <a:solidFill>
                  <a:schemeClr val="accent2"/>
                </a:solidFill>
              </a:rPr>
              <a:t> голосовые связки</a:t>
            </a:r>
          </a:p>
          <a:p>
            <a:pPr eaLnBrk="1" hangingPunct="1">
              <a:lnSpc>
                <a:spcPct val="90000"/>
              </a:lnSpc>
            </a:pPr>
            <a:endParaRPr lang="ru-RU" sz="4800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40" name="Picture 16" descr="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738" y="347663"/>
            <a:ext cx="3495675" cy="524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908175" y="644525"/>
            <a:ext cx="1939925" cy="3335338"/>
            <a:chOff x="1102" y="873"/>
            <a:chExt cx="1034" cy="1635"/>
          </a:xfrm>
        </p:grpSpPr>
        <p:sp>
          <p:nvSpPr>
            <p:cNvPr id="6149" name="Oval 19"/>
            <p:cNvSpPr>
              <a:spLocks noChangeArrowheads="1"/>
            </p:cNvSpPr>
            <p:nvPr/>
          </p:nvSpPr>
          <p:spPr bwMode="auto">
            <a:xfrm rot="446599">
              <a:off x="1102" y="1741"/>
              <a:ext cx="538" cy="767"/>
            </a:xfrm>
            <a:prstGeom prst="ellipse">
              <a:avLst/>
            </a:prstGeom>
            <a:noFill/>
            <a:ln w="1270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Adine Kirnberg" pitchFamily="2" charset="0"/>
              </a:endParaRPr>
            </a:p>
          </p:txBody>
        </p:sp>
        <p:sp>
          <p:nvSpPr>
            <p:cNvPr id="6150" name="Freeform 21"/>
            <p:cNvSpPr>
              <a:spLocks/>
            </p:cNvSpPr>
            <p:nvPr/>
          </p:nvSpPr>
          <p:spPr bwMode="auto">
            <a:xfrm rot="424536">
              <a:off x="1683" y="873"/>
              <a:ext cx="453" cy="1298"/>
            </a:xfrm>
            <a:custGeom>
              <a:avLst/>
              <a:gdLst>
                <a:gd name="T0" fmla="*/ 114 w 412"/>
                <a:gd name="T1" fmla="*/ 546501 h 843"/>
                <a:gd name="T2" fmla="*/ 263 w 412"/>
                <a:gd name="T3" fmla="*/ 90195 h 843"/>
                <a:gd name="T4" fmla="*/ 1714 w 412"/>
                <a:gd name="T5" fmla="*/ 7103 h 8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2" h="843">
                  <a:moveTo>
                    <a:pt x="28" y="843"/>
                  </a:moveTo>
                  <a:cubicBezTo>
                    <a:pt x="14" y="560"/>
                    <a:pt x="0" y="278"/>
                    <a:pt x="64" y="139"/>
                  </a:cubicBezTo>
                  <a:cubicBezTo>
                    <a:pt x="128" y="0"/>
                    <a:pt x="354" y="32"/>
                    <a:pt x="412" y="11"/>
                  </a:cubicBezTo>
                </a:path>
              </a:pathLst>
            </a:custGeom>
            <a:noFill/>
            <a:ln w="1270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48" name="Прямоугольник 2"/>
          <p:cNvSpPr>
            <a:spLocks noChangeArrowheads="1"/>
          </p:cNvSpPr>
          <p:nvPr/>
        </p:nvSpPr>
        <p:spPr bwMode="auto">
          <a:xfrm>
            <a:off x="3849688" y="2786058"/>
            <a:ext cx="548481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i="0" dirty="0"/>
              <a:t>Кто по елкам ловко скачет</a:t>
            </a:r>
          </a:p>
          <a:p>
            <a:r>
              <a:rPr lang="ru-RU" sz="3200" i="0" dirty="0"/>
              <a:t>Залезает на дубы?</a:t>
            </a:r>
          </a:p>
          <a:p>
            <a:r>
              <a:rPr lang="ru-RU" sz="3200" i="0" dirty="0"/>
              <a:t>Кто в дупле орешки прячет,</a:t>
            </a:r>
          </a:p>
          <a:p>
            <a:r>
              <a:rPr lang="ru-RU" sz="3200" i="0" dirty="0"/>
              <a:t>Сушит на зиму грибы?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1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sz="5400" b="1" i="1" dirty="0" smtClean="0">
                <a:solidFill>
                  <a:srgbClr val="FF0000"/>
                </a:solidFill>
              </a:rPr>
              <a:t>Артикуляция звуков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4800" dirty="0" smtClean="0">
                <a:solidFill>
                  <a:schemeClr val="accent2"/>
                </a:solidFill>
              </a:rPr>
              <a:t> </a:t>
            </a:r>
            <a:r>
              <a:rPr lang="ru-RU" sz="5400" b="1" i="1" dirty="0" smtClean="0">
                <a:solidFill>
                  <a:schemeClr val="accent2"/>
                </a:solidFill>
              </a:rPr>
              <a:t>губы</a:t>
            </a:r>
          </a:p>
          <a:p>
            <a:pPr eaLnBrk="1" hangingPunct="1">
              <a:lnSpc>
                <a:spcPct val="90000"/>
              </a:lnSpc>
            </a:pPr>
            <a:r>
              <a:rPr lang="ru-RU" sz="5400" b="1" i="1" dirty="0" smtClean="0">
                <a:solidFill>
                  <a:schemeClr val="accent2"/>
                </a:solidFill>
              </a:rPr>
              <a:t> зубы</a:t>
            </a:r>
          </a:p>
          <a:p>
            <a:pPr eaLnBrk="1" hangingPunct="1">
              <a:lnSpc>
                <a:spcPct val="90000"/>
              </a:lnSpc>
            </a:pPr>
            <a:r>
              <a:rPr lang="ru-RU" sz="5400" b="1" i="1" dirty="0" smtClean="0">
                <a:solidFill>
                  <a:schemeClr val="accent2"/>
                </a:solidFill>
              </a:rPr>
              <a:t> язык</a:t>
            </a:r>
          </a:p>
          <a:p>
            <a:pPr eaLnBrk="1" hangingPunct="1">
              <a:lnSpc>
                <a:spcPct val="90000"/>
              </a:lnSpc>
            </a:pPr>
            <a:r>
              <a:rPr lang="ru-RU" sz="5400" b="1" i="1" dirty="0" smtClean="0">
                <a:solidFill>
                  <a:schemeClr val="accent2"/>
                </a:solidFill>
              </a:rPr>
              <a:t> преграда</a:t>
            </a:r>
          </a:p>
          <a:p>
            <a:pPr eaLnBrk="1" hangingPunct="1">
              <a:lnSpc>
                <a:spcPct val="90000"/>
              </a:lnSpc>
            </a:pPr>
            <a:r>
              <a:rPr lang="ru-RU" sz="5400" b="1" i="1" dirty="0" smtClean="0">
                <a:solidFill>
                  <a:schemeClr val="accent2"/>
                </a:solidFill>
              </a:rPr>
              <a:t> голосовые связки</a:t>
            </a:r>
          </a:p>
          <a:p>
            <a:pPr eaLnBrk="1" hangingPunct="1">
              <a:lnSpc>
                <a:spcPct val="90000"/>
              </a:lnSpc>
            </a:pPr>
            <a:endParaRPr lang="ru-RU" sz="4800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Line 4"/>
          <p:cNvSpPr>
            <a:spLocks noChangeShapeType="1"/>
          </p:cNvSpPr>
          <p:nvPr/>
        </p:nvSpPr>
        <p:spPr bwMode="auto">
          <a:xfrm>
            <a:off x="1042988" y="3981450"/>
            <a:ext cx="70580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1" name="Line 5"/>
          <p:cNvSpPr>
            <a:spLocks noChangeShapeType="1"/>
          </p:cNvSpPr>
          <p:nvPr/>
        </p:nvSpPr>
        <p:spPr bwMode="auto">
          <a:xfrm>
            <a:off x="1187450" y="2349500"/>
            <a:ext cx="698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31784" name="Text Box 8"/>
          <p:cNvSpPr txBox="1">
            <a:spLocks noChangeArrowheads="1"/>
          </p:cNvSpPr>
          <p:nvPr/>
        </p:nvSpPr>
        <p:spPr bwMode="auto">
          <a:xfrm>
            <a:off x="5010150" y="1195388"/>
            <a:ext cx="4133850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i="0">
                <a:latin typeface="Arial" charset="0"/>
              </a:rPr>
              <a:t>палочка вверх</a:t>
            </a:r>
          </a:p>
          <a:p>
            <a:r>
              <a:rPr lang="ru-RU" sz="2800" i="0">
                <a:latin typeface="Arial" charset="0"/>
              </a:rPr>
              <a:t>с закруглением вправо</a:t>
            </a:r>
          </a:p>
        </p:txBody>
      </p:sp>
      <p:sp>
        <p:nvSpPr>
          <p:cNvPr id="331785" name="Text Box 9"/>
          <p:cNvSpPr txBox="1">
            <a:spLocks noChangeArrowheads="1"/>
          </p:cNvSpPr>
          <p:nvPr/>
        </p:nvSpPr>
        <p:spPr bwMode="auto">
          <a:xfrm>
            <a:off x="2360613" y="2433638"/>
            <a:ext cx="1100137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i="0">
                <a:latin typeface="Arial" charset="0"/>
              </a:rPr>
              <a:t>овал</a:t>
            </a:r>
          </a:p>
        </p:txBody>
      </p:sp>
      <p:sp>
        <p:nvSpPr>
          <p:cNvPr id="7174" name="Text Box 10"/>
          <p:cNvSpPr txBox="1">
            <a:spLocks noChangeArrowheads="1"/>
          </p:cNvSpPr>
          <p:nvPr/>
        </p:nvSpPr>
        <p:spPr bwMode="auto">
          <a:xfrm>
            <a:off x="5919788" y="712788"/>
            <a:ext cx="225266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1800" i="0">
              <a:latin typeface="Arial" charset="0"/>
            </a:endParaRPr>
          </a:p>
        </p:txBody>
      </p:sp>
      <p:sp>
        <p:nvSpPr>
          <p:cNvPr id="331797" name="Oval 21"/>
          <p:cNvSpPr>
            <a:spLocks noChangeArrowheads="1"/>
          </p:cNvSpPr>
          <p:nvPr/>
        </p:nvSpPr>
        <p:spPr bwMode="auto">
          <a:xfrm rot="739355">
            <a:off x="3454400" y="2386013"/>
            <a:ext cx="1117600" cy="1565275"/>
          </a:xfrm>
          <a:prstGeom prst="ellipse">
            <a:avLst/>
          </a:prstGeom>
          <a:noFill/>
          <a:ln w="1270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latin typeface="Adine Kirnberg" pitchFamily="2" charset="0"/>
            </a:endParaRPr>
          </a:p>
        </p:txBody>
      </p:sp>
      <p:sp>
        <p:nvSpPr>
          <p:cNvPr id="331798" name="Freeform 22"/>
          <p:cNvSpPr>
            <a:spLocks/>
          </p:cNvSpPr>
          <p:nvPr/>
        </p:nvSpPr>
        <p:spPr bwMode="auto">
          <a:xfrm rot="262912">
            <a:off x="4592638" y="579438"/>
            <a:ext cx="1154112" cy="2716212"/>
          </a:xfrm>
          <a:custGeom>
            <a:avLst/>
            <a:gdLst>
              <a:gd name="T0" fmla="*/ 2147483647 w 412"/>
              <a:gd name="T1" fmla="*/ 2147483647 h 843"/>
              <a:gd name="T2" fmla="*/ 2147483647 w 412"/>
              <a:gd name="T3" fmla="*/ 2147483647 h 843"/>
              <a:gd name="T4" fmla="*/ 2147483647 w 412"/>
              <a:gd name="T5" fmla="*/ 2147483647 h 8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12" h="843">
                <a:moveTo>
                  <a:pt x="28" y="843"/>
                </a:moveTo>
                <a:cubicBezTo>
                  <a:pt x="14" y="560"/>
                  <a:pt x="0" y="278"/>
                  <a:pt x="64" y="139"/>
                </a:cubicBezTo>
                <a:cubicBezTo>
                  <a:pt x="128" y="0"/>
                  <a:pt x="354" y="32"/>
                  <a:pt x="412" y="11"/>
                </a:cubicBezTo>
              </a:path>
            </a:pathLst>
          </a:custGeom>
          <a:noFill/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6101" y="-1020725"/>
            <a:ext cx="360077" cy="778674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0000" i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1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1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4" grpId="0"/>
      <p:bldP spid="331785" grpId="0"/>
      <p:bldP spid="331797" grpId="0" animBg="1"/>
      <p:bldP spid="33179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320</TotalTime>
  <Words>721</Words>
  <Application>Microsoft Office PowerPoint</Application>
  <PresentationFormat>Экран (4:3)</PresentationFormat>
  <Paragraphs>240</Paragraphs>
  <Slides>37</Slides>
  <Notes>6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Трек</vt:lpstr>
      <vt:lpstr>Слайд 1</vt:lpstr>
      <vt:lpstr>Цели:</vt:lpstr>
      <vt:lpstr>Артикуляционная гимнастика для звуков  [б]и [д]</vt:lpstr>
      <vt:lpstr>Слайд 4</vt:lpstr>
      <vt:lpstr>Слайд 5</vt:lpstr>
      <vt:lpstr>Артикуляция звуков</vt:lpstr>
      <vt:lpstr>Слайд 7</vt:lpstr>
      <vt:lpstr>Артикуляция звуков</vt:lpstr>
      <vt:lpstr>Слайд 9</vt:lpstr>
      <vt:lpstr>Слайд 10</vt:lpstr>
      <vt:lpstr>Слайд 11</vt:lpstr>
      <vt:lpstr>ОПОРА</vt:lpstr>
      <vt:lpstr>Различение б – д. </vt:lpstr>
      <vt:lpstr>  Прочитать зашифрованные слоги, обозначая букву рукой в воздухе.</vt:lpstr>
      <vt:lpstr>  Прочитать зашифрованные слоги, обозначая букву рукой в воздухе.</vt:lpstr>
      <vt:lpstr>Слайд 16</vt:lpstr>
      <vt:lpstr>Слайд 17</vt:lpstr>
      <vt:lpstr>физминутка</vt:lpstr>
      <vt:lpstr>Игра «Ты учитель» (работа на интерактивной доске)</vt:lpstr>
      <vt:lpstr>Слайд 20</vt:lpstr>
      <vt:lpstr>Итог занятия</vt:lpstr>
      <vt:lpstr>Слайд 22</vt:lpstr>
      <vt:lpstr>Дополнительный материал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Зашифруйте  слова</vt:lpstr>
      <vt:lpstr>К данным словам добавить  приставку до</vt:lpstr>
      <vt:lpstr>Слайд 35</vt:lpstr>
      <vt:lpstr>Спишите предложения, вставьте пропущенные буквы б и д</vt:lpstr>
      <vt:lpstr>Использованные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HOME</cp:lastModifiedBy>
  <cp:revision>43</cp:revision>
  <dcterms:modified xsi:type="dcterms:W3CDTF">2021-02-25T14:22:14Z</dcterms:modified>
</cp:coreProperties>
</file>