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89" r:id="rId5"/>
    <p:sldId id="292" r:id="rId6"/>
    <p:sldId id="278" r:id="rId7"/>
    <p:sldId id="293" r:id="rId8"/>
    <p:sldId id="294" r:id="rId9"/>
    <p:sldId id="301" r:id="rId10"/>
    <p:sldId id="262" r:id="rId11"/>
    <p:sldId id="290" r:id="rId12"/>
    <p:sldId id="299" r:id="rId13"/>
    <p:sldId id="282" r:id="rId14"/>
    <p:sldId id="295" r:id="rId15"/>
    <p:sldId id="283" r:id="rId16"/>
    <p:sldId id="296" r:id="rId17"/>
    <p:sldId id="297" r:id="rId18"/>
    <p:sldId id="281" r:id="rId19"/>
    <p:sldId id="298" r:id="rId20"/>
    <p:sldId id="305" r:id="rId21"/>
    <p:sldId id="284" r:id="rId22"/>
    <p:sldId id="302" r:id="rId23"/>
    <p:sldId id="300" r:id="rId24"/>
    <p:sldId id="304" r:id="rId25"/>
    <p:sldId id="260" r:id="rId26"/>
    <p:sldId id="306" r:id="rId27"/>
    <p:sldId id="307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E4847-7880-4B4A-9CF3-FAABA3DDD85E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700B4-72FC-4804-BE35-F518C27CD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педагогических условий для формирования у дошкольников первичных представлений о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ценностях региона.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8" name="Рисунок 7" descr="C:\Users\Даша\Desktop\фото к семенару\1.jpg"/>
          <p:cNvPicPr/>
          <p:nvPr/>
        </p:nvPicPr>
        <p:blipFill>
          <a:blip r:embed="rId3"/>
          <a:srcRect t="17521" r="19989" b="4487"/>
          <a:stretch>
            <a:fillRect/>
          </a:stretch>
        </p:blipFill>
        <p:spPr bwMode="auto">
          <a:xfrm>
            <a:off x="2786050" y="214290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pp.userapi.com/c840432/v840432641/16fe9/dyuJVYkjl8Q.jpg"/>
          <p:cNvPicPr/>
          <p:nvPr/>
        </p:nvPicPr>
        <p:blipFill>
          <a:blip r:embed="rId4"/>
          <a:srcRect l="10102" t="24639" r="19989" b="6851"/>
          <a:stretch>
            <a:fillRect/>
          </a:stretch>
        </p:blipFill>
        <p:spPr bwMode="auto">
          <a:xfrm>
            <a:off x="5214942" y="3000372"/>
            <a:ext cx="321471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Даша\Desktop\фото к семенару\20190109_103942.jpg"/>
          <p:cNvPicPr/>
          <p:nvPr/>
        </p:nvPicPr>
        <p:blipFill>
          <a:blip r:embed="rId5" cstate="print"/>
          <a:srcRect b="33150"/>
          <a:stretch>
            <a:fillRect/>
          </a:stretch>
        </p:blipFill>
        <p:spPr bwMode="auto">
          <a:xfrm>
            <a:off x="714348" y="3000372"/>
            <a:ext cx="321471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172560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Ознакомление детей с миром природы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928670"/>
            <a:ext cx="4286280" cy="57150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с природным материалом: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шишки, листья, семена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с водой и песком: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как плавает»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«Мокрый – сухой» «</a:t>
            </a:r>
            <a:r>
              <a:rPr lang="ru-RU" sz="1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Посыпалки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 :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«Найди такой же листочек, как у меня» «Найди домик для семян» 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«Чудесный мешочек»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«Найди такой же листик» 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«Овощи – фрукты»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Наблюдение :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прогулке за погодой, за небом, за дождём, за ветром, за птицами, за осенними цветами, за листопадом, за трудом взрослых.</a:t>
            </a:r>
          </a:p>
          <a:p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928670"/>
            <a:ext cx="4357718" cy="56436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 algn="just">
              <a:buNone/>
            </a:pPr>
            <a:r>
              <a:rPr lang="ru-RU" sz="19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со снегом и водой: </a:t>
            </a:r>
          </a:p>
          <a:p>
            <a:pPr algn="just">
              <a:buNone/>
            </a:pP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«Следы» </a:t>
            </a:r>
          </a:p>
          <a:p>
            <a:pPr algn="just">
              <a:buNone/>
            </a:pP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«Печенья и куличики из снега»</a:t>
            </a:r>
          </a:p>
          <a:p>
            <a:pPr algn="just">
              <a:buNone/>
            </a:pP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«Поймай снежинку» </a:t>
            </a:r>
          </a:p>
          <a:p>
            <a:pPr algn="just">
              <a:buNone/>
            </a:pP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«Заморозим» «Цветные льдинки»</a:t>
            </a:r>
          </a:p>
          <a:p>
            <a:pPr algn="just">
              <a:buNone/>
            </a:pPr>
            <a:r>
              <a:rPr lang="ru-RU" sz="19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игры:</a:t>
            </a:r>
          </a:p>
          <a:p>
            <a:pPr algn="just">
              <a:buNone/>
            </a:pPr>
            <a:r>
              <a:rPr lang="ru-RU" sz="19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«Большие и маленькие снежинки»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снежок» «Собери снеговика» «Что бывает белым»</a:t>
            </a:r>
          </a:p>
          <a:p>
            <a:pPr algn="just">
              <a:buNone/>
            </a:pPr>
            <a:r>
              <a:rPr lang="ru-RU" sz="19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Наблюдение:</a:t>
            </a:r>
          </a:p>
          <a:p>
            <a:pPr algn="just">
              <a:buNone/>
            </a:pPr>
            <a:r>
              <a:rPr lang="ru-RU" sz="19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прогулке состоянием погоды, за красотой зимних деревьев, за снегопадами, за птицами, за следами на снегу, за работой                                        дворника </a:t>
            </a:r>
            <a:endParaRPr lang="ru-RU" sz="19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36841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Ознакомление детей с миром природы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Групповые праздники: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 Семена –носики» (октябрь)</a:t>
            </a:r>
          </a:p>
          <a:p>
            <a:pPr algn="just"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«Шишки» (ноябрь)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копилки</a:t>
            </a:r>
          </a:p>
          <a:p>
            <a:pPr algn="just"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подарки Осени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Рассматривание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копилки «Подарки осени»</a:t>
            </a:r>
          </a:p>
          <a:p>
            <a:pPr algn="just"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Ритуальная прогулка к природному</a:t>
            </a:r>
          </a:p>
          <a:p>
            <a:pPr algn="just"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объекту ( дерево – липа)</a:t>
            </a:r>
          </a:p>
          <a:p>
            <a:pPr algn="just">
              <a:buNone/>
            </a:pP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Групповые праздники: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«Легкие снежинки»</a:t>
            </a:r>
          </a:p>
          <a:p>
            <a:pPr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копилки подарки Зимы</a:t>
            </a:r>
          </a:p>
          <a:p>
            <a:pPr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Рассматривание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копилки «Подарки зимы»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Ритуальная прогулка к природному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объекту ( дерево – берёза)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Даша\Desktop\фото к семенару\20181031_1021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33575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Даша\Desktop\фото к семенару\Рисунок3.jpg"/>
          <p:cNvPicPr/>
          <p:nvPr/>
        </p:nvPicPr>
        <p:blipFill>
          <a:blip r:embed="rId4"/>
          <a:srcRect t="2156" b="22911"/>
          <a:stretch>
            <a:fillRect/>
          </a:stretch>
        </p:blipFill>
        <p:spPr bwMode="auto">
          <a:xfrm>
            <a:off x="5643570" y="285728"/>
            <a:ext cx="328614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Даша\Desktop\фото к семенару\20190111_10363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4286256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Даша\Desktop\семинар\20190122_180258.jpg"/>
          <p:cNvPicPr>
            <a:picLocks noChangeAspect="1" noChangeArrowheads="1"/>
          </p:cNvPicPr>
          <p:nvPr/>
        </p:nvPicPr>
        <p:blipFill>
          <a:blip r:embed="rId6"/>
          <a:srcRect l="6932" t="12149"/>
          <a:stretch>
            <a:fillRect/>
          </a:stretch>
        </p:blipFill>
        <p:spPr bwMode="auto">
          <a:xfrm>
            <a:off x="357158" y="4357694"/>
            <a:ext cx="3232039" cy="2286016"/>
          </a:xfrm>
          <a:prstGeom prst="rect">
            <a:avLst/>
          </a:prstGeom>
          <a:noFill/>
        </p:spPr>
      </p:pic>
      <p:pic>
        <p:nvPicPr>
          <p:cNvPr id="7" name="Рисунок 6" descr="C:\Users\Даша\Desktop\20190111_161537.jpg"/>
          <p:cNvPicPr/>
          <p:nvPr/>
        </p:nvPicPr>
        <p:blipFill>
          <a:blip r:embed="rId7" cstate="print"/>
          <a:srcRect b="10268"/>
          <a:stretch>
            <a:fillRect/>
          </a:stretch>
        </p:blipFill>
        <p:spPr bwMode="auto">
          <a:xfrm>
            <a:off x="3495674" y="2133600"/>
            <a:ext cx="2290771" cy="2795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Речевое развитие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Коммуникация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500174"/>
            <a:ext cx="4214842" cy="507209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Словесно – речевые игры: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«Огород»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«Спрячем овощи»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«Какой сок мы пьём»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игры: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растёт в огороде»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«Что растёт в саду»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«Что бывает осенью»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Пальчиковые игры: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«Капусту режем»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«Осень золотая»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«Тучи»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Дыхательные упражнения: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Дует ветер»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«Чья птичка улетит дальше»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281518" cy="4697427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Словесно – речевые игры: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гости к нам зима пришла»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«Какие они – снежинки»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«Нарядим ёлочку»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игры: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«Кто спрятался в снегу»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«Одень куклу на прогулку»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Пальчиковые игры: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«Ручки греем»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«Зима»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«Ёлочка»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Дыхательные упражнения: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«Сдуем снежинки»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«Дует холодный ветер»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Рисунок 3" descr="C:\Users\Даша\Desktop\фото к семенару\20181011_112349.jpg"/>
          <p:cNvPicPr/>
          <p:nvPr/>
        </p:nvPicPr>
        <p:blipFill>
          <a:blip r:embed="rId3" cstate="print"/>
          <a:srcRect t="22476"/>
          <a:stretch>
            <a:fillRect/>
          </a:stretch>
        </p:blipFill>
        <p:spPr bwMode="auto">
          <a:xfrm>
            <a:off x="357158" y="357166"/>
            <a:ext cx="321471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Даша\Desktop\фото к семенару\20181015_102021.jpg"/>
          <p:cNvPicPr/>
          <p:nvPr/>
        </p:nvPicPr>
        <p:blipFill>
          <a:blip r:embed="rId4" cstate="print"/>
          <a:srcRect t="11538"/>
          <a:stretch>
            <a:fillRect/>
          </a:stretch>
        </p:blipFill>
        <p:spPr bwMode="auto">
          <a:xfrm>
            <a:off x="5500694" y="357166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Даша\Desktop\фото к семенару\20181225_111544.jpg"/>
          <p:cNvPicPr/>
          <p:nvPr/>
        </p:nvPicPr>
        <p:blipFill>
          <a:blip r:embed="rId5" cstate="print"/>
          <a:srcRect t="5060" b="37334"/>
          <a:stretch>
            <a:fillRect/>
          </a:stretch>
        </p:blipFill>
        <p:spPr bwMode="auto">
          <a:xfrm>
            <a:off x="5429256" y="3929066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Даша\Desktop\фото к семенару\Рисунок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643314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Даша\Desktop\семинар\20190122_18041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1928802"/>
            <a:ext cx="3686444" cy="276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928670"/>
            <a:ext cx="3924328" cy="519749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М.И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Венсен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«Падают листья» </a:t>
            </a:r>
          </a:p>
          <a:p>
            <a:pPr algn="just">
              <a:buNone/>
            </a:pP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Ю.Тувим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«Овощи»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 Благинина 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«Дождик»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А.Плещеев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«Осенью»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 Мирович 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«Листопад» 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«Дождик –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дождик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928670"/>
            <a:ext cx="4043362" cy="519749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Познанская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«Снег идёт»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Высотская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«Холодно»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«Покатились санки вниз»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Хорол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«Зайчик»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 Саксонская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«Где мой пальчик?» 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Я. Аким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«Ёлка наряжается»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Художественно –эстетическое развитие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Художественное творчество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214422"/>
            <a:ext cx="4214842" cy="550072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 : 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«Дождик»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«Яблоки на тарелочке»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«Листопад»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«Ягодки на блюдечке » 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Музыка: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Пение: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«Дождик» рус. нар. мел. обр. В </a:t>
            </a:r>
            <a:r>
              <a:rPr lang="ru-RU" sz="2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Фере</a:t>
            </a: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Слушание: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«Осенью» муз. </a:t>
            </a:r>
            <a:r>
              <a:rPr lang="ru-RU" sz="2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Майкопара</a:t>
            </a: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Музыкально- ритмические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движения: </a:t>
            </a:r>
          </a:p>
          <a:p>
            <a:pPr>
              <a:buNone/>
            </a:pP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«Дождик» муз И сл Е </a:t>
            </a:r>
            <a:r>
              <a:rPr lang="ru-RU" sz="26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Макшанцевой</a:t>
            </a:r>
            <a:r>
              <a:rPr lang="ru-RU" sz="2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пляска с листочками </a:t>
            </a:r>
            <a:endParaRPr lang="ru-RU" sz="2600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214422"/>
            <a:ext cx="4643438" cy="478634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 :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«Ягоды для птичек»</a:t>
            </a:r>
          </a:p>
          <a:p>
            <a:pPr>
              <a:buNone/>
            </a:pPr>
            <a:r>
              <a:rPr lang="ru-RU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«Волшебные снежинки»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«Украшение для ёлочки»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«Деревья в снегу»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«Новогодние игрушки»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«Елочка»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Музыка:</a:t>
            </a:r>
          </a:p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Пение: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Пришла зима» муз. М.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Раухверга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 Т.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Мираджи</a:t>
            </a: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Слушание: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«Зима» муз. В карасёвой сл Н Френкель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Музыкально- ритмические движения: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«Новогодний хоровод»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«Дед Мороз»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C:\Users\Даша\Desktop\фото к семенару\20181114_0700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30718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Даша\Desktop\фото к семенару\20181116_0926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57166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Даша\Desktop\фото к семенару\Рисунок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3" y="3357562"/>
            <a:ext cx="307183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Даша\Desktop\фото к семенару\Рисунок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3357562"/>
            <a:ext cx="264320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Даша\Desktop\фото к семенару\.jpg"/>
          <p:cNvPicPr/>
          <p:nvPr/>
        </p:nvPicPr>
        <p:blipFill>
          <a:blip r:embed="rId7"/>
          <a:srcRect t="29928"/>
          <a:stretch>
            <a:fillRect/>
          </a:stretch>
        </p:blipFill>
        <p:spPr bwMode="auto">
          <a:xfrm>
            <a:off x="3357554" y="357166"/>
            <a:ext cx="285752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Даша\Desktop\семинар\20190122_18034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8993" y="3357562"/>
            <a:ext cx="2786081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571612"/>
            <a:ext cx="4038600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«Солнышко и дождик»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«Птички  и дождик»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«Листопад»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Хороводные игры: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«Огород»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«Овощи»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Речевые подвижные игры: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«Собираем овощи»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«Золотая осень»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«Дождик»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«Зайка беленький сидит»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«Снег кружится»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Хороводные игры: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«Ёлочка»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«Дед Мороз»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Речевые подвижные игры: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«Выпал беленький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снежок»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 дворе Мороз и ветер»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«Снежинки»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«Мороз»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Ввести ребёнка в мир природы – это значит формировать 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представления о природе, о её объектах и явлениях, способность видеть красоту родной природы, любить её, бережно и заботливо относиться  к ней – является важнейшеё задачей в ознакомлении детей с окружающим миром .</a:t>
            </a:r>
          </a:p>
          <a:p>
            <a:endParaRPr lang="ru-RU" dirty="0"/>
          </a:p>
        </p:txBody>
      </p:sp>
      <p:pic>
        <p:nvPicPr>
          <p:cNvPr id="1026" name="Picture 2" descr="C:\Users\Даша\Desktop\семинар\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199" y="1571612"/>
            <a:ext cx="421746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C:\Users\Даша\Desktop\20181012_151902.jpg"/>
          <p:cNvPicPr/>
          <p:nvPr/>
        </p:nvPicPr>
        <p:blipFill>
          <a:blip r:embed="rId3" cstate="print"/>
          <a:srcRect l="10576" t="16964" r="21553"/>
          <a:stretch>
            <a:fillRect/>
          </a:stretch>
        </p:blipFill>
        <p:spPr bwMode="auto">
          <a:xfrm>
            <a:off x="4929190" y="1500174"/>
            <a:ext cx="350046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Даша\Desktop\20181004_160206.jpg"/>
          <p:cNvPicPr/>
          <p:nvPr/>
        </p:nvPicPr>
        <p:blipFill>
          <a:blip r:embed="rId4" cstate="print"/>
          <a:srcRect l="3614" t="16429" r="2544" b="4107"/>
          <a:stretch>
            <a:fillRect/>
          </a:stretch>
        </p:blipFill>
        <p:spPr bwMode="auto">
          <a:xfrm>
            <a:off x="714348" y="1500174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Привлечь родителей к пополнению уголка природы в группе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Оформление стенда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«Как я провёл лето»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 альбома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«Как мы отдыхаем на природе»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Изготовление буклетов и памяток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 marL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Индивидуальные беседы о травматизме детей в зимний период</a:t>
            </a:r>
          </a:p>
          <a:p>
            <a:pPr marL="0">
              <a:spcBef>
                <a:spcPts val="0"/>
              </a:spcBef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 папок передвижек: </a:t>
            </a:r>
          </a:p>
          <a:p>
            <a:pPr marL="0">
              <a:spcBef>
                <a:spcPts val="0"/>
              </a:spcBef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Прогулки зимой»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«Зимний рацион детей»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«Любимые зимние забавы» </a:t>
            </a:r>
          </a:p>
          <a:p>
            <a:pPr marL="0">
              <a:spcBef>
                <a:spcPts val="0"/>
              </a:spcBef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Изготовление кормушек.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Праздник Рыжая Осень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7" name="Picture 2" descr="C:\Users\Даша\Desktop\семинар\20190122_1804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3429024" cy="2459953"/>
          </a:xfrm>
          <a:prstGeom prst="rect">
            <a:avLst/>
          </a:prstGeom>
          <a:noFill/>
        </p:spPr>
      </p:pic>
      <p:pic>
        <p:nvPicPr>
          <p:cNvPr id="8" name="Picture 3" descr="C:\Users\Даша\Desktop\семинар\20190122_180432.jpg"/>
          <p:cNvPicPr>
            <a:picLocks noChangeAspect="1" noChangeArrowheads="1"/>
          </p:cNvPicPr>
          <p:nvPr/>
        </p:nvPicPr>
        <p:blipFill>
          <a:blip r:embed="rId4" cstate="print"/>
          <a:srcRect t="20833" r="-232" b="5208"/>
          <a:stretch>
            <a:fillRect/>
          </a:stretch>
        </p:blipFill>
        <p:spPr bwMode="auto">
          <a:xfrm>
            <a:off x="5643570" y="1201001"/>
            <a:ext cx="3071834" cy="2494736"/>
          </a:xfrm>
          <a:prstGeom prst="rect">
            <a:avLst/>
          </a:prstGeom>
          <a:noFill/>
        </p:spPr>
      </p:pic>
      <p:pic>
        <p:nvPicPr>
          <p:cNvPr id="9" name="Picture 4" descr="C:\Users\Даша\Desktop\семинар\20190122_180510.jpg"/>
          <p:cNvPicPr>
            <a:picLocks noChangeAspect="1" noChangeArrowheads="1"/>
          </p:cNvPicPr>
          <p:nvPr/>
        </p:nvPicPr>
        <p:blipFill>
          <a:blip r:embed="rId5" cstate="print"/>
          <a:srcRect t="8333"/>
          <a:stretch>
            <a:fillRect/>
          </a:stretch>
        </p:blipFill>
        <p:spPr bwMode="auto">
          <a:xfrm>
            <a:off x="3286116" y="3857628"/>
            <a:ext cx="2960063" cy="2864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29" name="Picture 5" descr="C:\Users\Даша\Desktop\семинар\20190122_180607.jpg"/>
          <p:cNvPicPr>
            <a:picLocks noChangeAspect="1" noChangeArrowheads="1"/>
          </p:cNvPicPr>
          <p:nvPr/>
        </p:nvPicPr>
        <p:blipFill>
          <a:blip r:embed="rId3"/>
          <a:srcRect t="16355" r="5882"/>
          <a:stretch>
            <a:fillRect/>
          </a:stretch>
        </p:blipFill>
        <p:spPr bwMode="auto">
          <a:xfrm>
            <a:off x="4500562" y="2428868"/>
            <a:ext cx="4337037" cy="3143272"/>
          </a:xfrm>
          <a:prstGeom prst="rect">
            <a:avLst/>
          </a:prstGeom>
          <a:noFill/>
        </p:spPr>
      </p:pic>
      <p:pic>
        <p:nvPicPr>
          <p:cNvPr id="1030" name="Picture 6" descr="C:\Users\Даша\Desktop\семинар\20190122_180553.jpg"/>
          <p:cNvPicPr>
            <a:picLocks noChangeAspect="1" noChangeArrowheads="1"/>
          </p:cNvPicPr>
          <p:nvPr/>
        </p:nvPicPr>
        <p:blipFill>
          <a:blip r:embed="rId4"/>
          <a:srcRect t="31633"/>
          <a:stretch>
            <a:fillRect/>
          </a:stretch>
        </p:blipFill>
        <p:spPr bwMode="auto">
          <a:xfrm>
            <a:off x="285720" y="2428869"/>
            <a:ext cx="4071966" cy="3154411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58272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Спортивное развлечение « Витамины придают силы»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Папки передвижки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C:\Users\Даша\Desktop\фото к семенару\20181117_160927.jpg"/>
          <p:cNvPicPr/>
          <p:nvPr/>
        </p:nvPicPr>
        <p:blipFill>
          <a:blip r:embed="rId3" cstate="print"/>
          <a:srcRect t="9011" b="11389"/>
          <a:stretch>
            <a:fillRect/>
          </a:stretch>
        </p:blipFill>
        <p:spPr bwMode="auto">
          <a:xfrm>
            <a:off x="285720" y="2786058"/>
            <a:ext cx="421484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Даша\Desktop\фото к семенару\20181117_1607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786058"/>
            <a:ext cx="407196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Даша\Desktop\семинар\папка передвиж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7" y="857233"/>
            <a:ext cx="4071965" cy="1785949"/>
          </a:xfrm>
          <a:prstGeom prst="rect">
            <a:avLst/>
          </a:prstGeom>
          <a:noFill/>
        </p:spPr>
      </p:pic>
      <p:pic>
        <p:nvPicPr>
          <p:cNvPr id="10" name="Рисунок 9" descr="C:\Users\Даша\Desktop\семинар\п к 1.jpg"/>
          <p:cNvPicPr/>
          <p:nvPr/>
        </p:nvPicPr>
        <p:blipFill>
          <a:blip r:embed="rId6" cstate="print">
            <a:lum bright="20000"/>
          </a:blip>
          <a:srcRect/>
          <a:stretch>
            <a:fillRect/>
          </a:stretch>
        </p:blipFill>
        <p:spPr bwMode="auto">
          <a:xfrm>
            <a:off x="2285984" y="4857760"/>
            <a:ext cx="4940293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Даша\Desktop\семинар\п к 2.jpg"/>
          <p:cNvPicPr/>
          <p:nvPr/>
        </p:nvPicPr>
        <p:blipFill>
          <a:blip r:embed="rId7">
            <a:lum bright="10000"/>
          </a:blip>
          <a:srcRect/>
          <a:stretch>
            <a:fillRect/>
          </a:stretch>
        </p:blipFill>
        <p:spPr bwMode="auto">
          <a:xfrm>
            <a:off x="285720" y="857232"/>
            <a:ext cx="421484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050" name="Picture 2" descr="C:\Users\Даша\Desktop\семинар\20190122_180400.jpg"/>
          <p:cNvPicPr>
            <a:picLocks noChangeAspect="1" noChangeArrowheads="1"/>
          </p:cNvPicPr>
          <p:nvPr/>
        </p:nvPicPr>
        <p:blipFill>
          <a:blip r:embed="rId3" cstate="print"/>
          <a:srcRect b="21506"/>
          <a:stretch>
            <a:fillRect/>
          </a:stretch>
        </p:blipFill>
        <p:spPr bwMode="auto">
          <a:xfrm>
            <a:off x="1357290" y="1071546"/>
            <a:ext cx="3143272" cy="2840100"/>
          </a:xfrm>
          <a:prstGeom prst="rect">
            <a:avLst/>
          </a:prstGeom>
          <a:noFill/>
        </p:spPr>
      </p:pic>
      <p:pic>
        <p:nvPicPr>
          <p:cNvPr id="2051" name="Picture 3" descr="C:\Users\Даша\Desktop\семинар\20190112_1143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996038"/>
            <a:ext cx="4579969" cy="2576233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540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снежных построек на участке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Даша\Desktop\семинар\приглашени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071546"/>
            <a:ext cx="3342221" cy="5084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Советы для родителей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 Мы и природа»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Поиграйте вместе с детьми на прогулке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900" dirty="0" smtClean="0">
                <a:solidFill>
                  <a:srgbClr val="002060"/>
                </a:solidFill>
                <a:latin typeface="Helvetica"/>
                <a:ea typeface="Times New Roman" pitchFamily="18" charset="0"/>
                <a:cs typeface="Arial" pitchFamily="34" charset="0"/>
              </a:rPr>
              <a:t>Игры с родителями - это неотъемлемая часть развития детей. Это и укрепление здоровья, и хорошее настроение. Совместные игры сближают родителей и детей. Для взрослого – «единственный способ стать снова ребёнком, оставаясь взрослым».</a:t>
            </a:r>
            <a:endParaRPr lang="ru-RU" sz="19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026" name="Picture 2" descr="C:\Users\Даша\Desktop\Дидактический материал к семенару\советы для родителе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714488"/>
            <a:ext cx="4567676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65416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Бережём природу вместе!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Памятки для родителей.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495800" cy="550072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5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Запомните правила!</a:t>
            </a:r>
            <a:endParaRPr lang="ru-RU" sz="5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500" b="1" dirty="0" smtClean="0"/>
              <a:t>- </a:t>
            </a:r>
            <a:r>
              <a:rPr lang="ru-RU" sz="35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Находясь в природе, нельзя срывать растения для букетов. Букеты можно составлять из тех растений, выращенные человеком.</a:t>
            </a:r>
          </a:p>
          <a:p>
            <a:pPr algn="just"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5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Собирать лекарственные растения можно только в тех местах, где их много.</a:t>
            </a:r>
          </a:p>
          <a:p>
            <a:pPr algn="just"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3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Охранять надо не только редкие, но и другие, даже самые обычные растения.</a:t>
            </a:r>
          </a:p>
          <a:p>
            <a:pPr algn="just"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Нельзя подходить близко к гнездам птиц. По твоим следам гнезда могут отыскать и разорить хищники. Если случайно окажешься возле гнезда, не прикасайся к нему, сразу уходи. Иначе птицы – родители могут совсем покинуть гнездо.</a:t>
            </a:r>
          </a:p>
          <a:p>
            <a:pPr algn="just"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5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у тебя есть собака, не бери ее с собой в лес. Она легко может поймать нелетающих птенцов и беспомощных зверей.</a:t>
            </a:r>
          </a:p>
          <a:p>
            <a:pPr algn="just"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5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лови и не уноси домой здоровых птенцов птиц и детенышей зверей. В природе о них позаботятся взрослые животные.</a:t>
            </a:r>
          </a:p>
          <a:p>
            <a:pPr algn="just">
              <a:buNone/>
            </a:pPr>
            <a:r>
              <a:rPr lang="ru-RU" sz="3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Не забывайте о том, что растения дают убежище животным. Оберегайте травы, кусты, деревья, вы помогаете зверям, птицам, насекомым, которые укрываются в их зарослях.</a:t>
            </a:r>
          </a:p>
          <a:p>
            <a:pPr algn="just">
              <a:buNone/>
            </a:pPr>
            <a:endParaRPr lang="ru-RU" sz="3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3" descr="C:\Users\Даша\Desktop\Дидактический материал к семенару\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4357718" cy="4719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857364"/>
            <a:ext cx="8429684" cy="3053349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Ознакомление дошкольников с природой –есть  средство образования в их сознании реалистических знаний об окружающем мире, основанных на чувственном опыте.</a:t>
            </a:r>
            <a:endParaRPr lang="ru-RU" dirty="0"/>
          </a:p>
        </p:txBody>
      </p:sp>
      <p:pic>
        <p:nvPicPr>
          <p:cNvPr id="2050" name="Picture 2" descr="C:\Users\Даша\Desktop\семинар\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19048" b="12574"/>
          <a:stretch>
            <a:fillRect/>
          </a:stretch>
        </p:blipFill>
        <p:spPr bwMode="auto">
          <a:xfrm>
            <a:off x="4572000" y="1500174"/>
            <a:ext cx="423793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Познание природы, проникновение в её причинно-следственные связи между объектами и явлениями  природы  у детей формируются такие качества, как любознательность, умение наблюдать, логически мыслить.</a:t>
            </a:r>
            <a:endParaRPr lang="ru-RU" dirty="0"/>
          </a:p>
        </p:txBody>
      </p:sp>
      <p:pic>
        <p:nvPicPr>
          <p:cNvPr id="3074" name="Picture 2" descr="C:\Users\Даша\Desktop\семинар\10jp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12264" t="5368" r="9905"/>
          <a:stretch>
            <a:fillRect/>
          </a:stretch>
        </p:blipFill>
        <p:spPr bwMode="auto">
          <a:xfrm>
            <a:off x="4510497" y="1714488"/>
            <a:ext cx="422004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Целесообразность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endParaRPr lang="ru-RU" b="1" u="sng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2786058"/>
            <a:ext cx="27860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интегрированных качеств: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любознательность активность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отзывчивость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4714884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эстетического восприятия окружающего мира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71934" y="3714752"/>
            <a:ext cx="278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нравственности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500826" y="4143381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продуктивной деятельности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10800000" flipV="1">
            <a:off x="2357422" y="2071678"/>
            <a:ext cx="1428760" cy="71438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2571736" y="2857496"/>
            <a:ext cx="2428892" cy="8572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4321967" y="2607463"/>
            <a:ext cx="1571636" cy="50006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286380" y="2071678"/>
            <a:ext cx="2143140" cy="18573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172480" cy="1928827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Цели и задачи:</a:t>
            </a:r>
            <a:endParaRPr lang="ru-RU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857364"/>
            <a:ext cx="7858180" cy="428628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у детей начальных представлений о временах года.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-Познакомить детей с характерными особенностями времён года родного края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-Формировать элементарные представления о правильных способах взаимодействия с объектами природы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-Формировать у детей представления о труде взрослых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-Развивать интерес к наблюдению за объектами и явлениями природы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28926" y="2928934"/>
            <a:ext cx="3857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16799395">
            <a:off x="3785332" y="637296"/>
            <a:ext cx="2313437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3971272">
            <a:off x="2175954" y="612773"/>
            <a:ext cx="2233171" cy="1371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Наблюдение в природе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2002577">
            <a:off x="688791" y="1612110"/>
            <a:ext cx="2529285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18437106">
            <a:off x="5343370" y="860210"/>
            <a:ext cx="2246050" cy="1256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 в природе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21248216">
            <a:off x="6406516" y="2260722"/>
            <a:ext cx="235745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Музыкально-ритмические движения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669606">
            <a:off x="6412740" y="3799960"/>
            <a:ext cx="227172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2864762">
            <a:off x="5078700" y="4805720"/>
            <a:ext cx="2634837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Продуктивная деятельность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 rot="5400000">
            <a:off x="3357554" y="5072050"/>
            <a:ext cx="2357454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18318681">
            <a:off x="1639531" y="4822059"/>
            <a:ext cx="2503276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Пальчиковые игры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 rot="20859554">
            <a:off x="327406" y="3279971"/>
            <a:ext cx="2763177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Экспериментальная деятельность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5827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Перспективное планирование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 коммуникативное развитие 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основ безопасности жизни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428736"/>
            <a:ext cx="4067204" cy="469742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8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algn="just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Разговор- беседа:</a:t>
            </a:r>
          </a:p>
          <a:p>
            <a:pPr algn="just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«Природа- наш друг»</a:t>
            </a:r>
          </a:p>
          <a:p>
            <a:pPr algn="just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«Овощи и фрукты–полезные продукты»</a:t>
            </a:r>
          </a:p>
          <a:p>
            <a:pPr algn="just">
              <a:buNone/>
            </a:pPr>
            <a:endParaRPr lang="ru-RU" sz="8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Рассматривание плакатов: </a:t>
            </a:r>
          </a:p>
          <a:p>
            <a:pPr algn="just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«Осень»</a:t>
            </a:r>
          </a:p>
          <a:p>
            <a:pPr algn="just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«Овощи – фрукты»</a:t>
            </a:r>
          </a:p>
          <a:p>
            <a:pPr algn="just">
              <a:buNone/>
            </a:pPr>
            <a:endParaRPr lang="ru-RU" sz="80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игры: </a:t>
            </a:r>
          </a:p>
          <a:p>
            <a:pPr algn="just">
              <a:buNone/>
            </a:pPr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такой же, как у меня»</a:t>
            </a:r>
          </a:p>
          <a:p>
            <a:pPr algn="just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«Что изменилось» </a:t>
            </a:r>
          </a:p>
          <a:p>
            <a:pPr algn="just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«Найди в букете такой же листочек»</a:t>
            </a:r>
          </a:p>
          <a:p>
            <a:pPr>
              <a:buNone/>
            </a:pPr>
            <a:endParaRPr lang="ru-RU" sz="8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357299"/>
            <a:ext cx="4500594" cy="4500593"/>
          </a:xfrm>
        </p:spPr>
        <p:txBody>
          <a:bodyPr>
            <a:noAutofit/>
          </a:bodyPr>
          <a:lstStyle/>
          <a:p>
            <a:pPr marL="0" algn="ctr">
              <a:spcBef>
                <a:spcPts val="0"/>
              </a:spcBef>
              <a:buNone/>
            </a:pPr>
            <a:endParaRPr lang="ru-RU" sz="18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Разговор- беседа: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«Здравствуй Зимушка-зима»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«Осторожно, скользкие дорожки»</a:t>
            </a:r>
          </a:p>
          <a:p>
            <a:pPr marL="0">
              <a:spcBef>
                <a:spcPts val="0"/>
              </a:spcBef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Рассматривание плакатов: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«Зима», «Зимние забавы»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«Покормите птиц зимой»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«Дикие животные»</a:t>
            </a:r>
          </a:p>
          <a:p>
            <a:pPr marL="0">
              <a:spcBef>
                <a:spcPts val="0"/>
              </a:spcBef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игры: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«Когда это бывает?»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«Одежда зимой»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«Кто где живёт»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Лото «Домашние и дикие животные»</a:t>
            </a: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Формирование основных элементарных трудовых навыков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 листьев для гербария</a:t>
            </a:r>
          </a:p>
          <a:p>
            <a:pPr algn="ctr">
              <a:spcBef>
                <a:spcPts val="0"/>
              </a:spcBef>
              <a:buNone/>
            </a:pPr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 семян</a:t>
            </a:r>
          </a:p>
          <a:p>
            <a:pPr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Уборка листьев на участке</a:t>
            </a:r>
          </a:p>
          <a:p>
            <a:pPr algn="ctr">
              <a:spcBef>
                <a:spcPts val="0"/>
              </a:spcBef>
              <a:buNone/>
            </a:pP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 взрослому, уборка игрушек на свои места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ЗИМА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Расчистка дорожки от снега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Подгребание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снега к стволам деревьев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Подметание построек от снега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Кормление птиц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Помощь взрослому, уборка игрушек на свои места.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1218</Words>
  <Application>Microsoft Office PowerPoint</Application>
  <PresentationFormat>Экран (4:3)</PresentationFormat>
  <Paragraphs>274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Создание психолого- педагогических условий для формирования у дошкольников первичных представлений о социокультурных ценностях региона.</vt:lpstr>
      <vt:lpstr>Актуальность </vt:lpstr>
      <vt:lpstr>Актуальность</vt:lpstr>
      <vt:lpstr>Актуальность</vt:lpstr>
      <vt:lpstr>Целесообразность</vt:lpstr>
      <vt:lpstr>Цели и задачи:</vt:lpstr>
      <vt:lpstr>Слайд 7</vt:lpstr>
      <vt:lpstr>Перспективное планирование Социально- коммуникативное развитие    Формирование основ безопасности жизни  </vt:lpstr>
      <vt:lpstr>Формирование основных элементарных трудовых навыков</vt:lpstr>
      <vt:lpstr>Слайд 10</vt:lpstr>
      <vt:lpstr>Познавательное развитие Ознакомление детей с миром природы  </vt:lpstr>
      <vt:lpstr>Познавательное развитие Ознакомление детей с миром природы </vt:lpstr>
      <vt:lpstr>Слайд 13</vt:lpstr>
      <vt:lpstr>Речевое развитие Коммуникация </vt:lpstr>
      <vt:lpstr>Слайд 15</vt:lpstr>
      <vt:lpstr>Чтение художественной литературы </vt:lpstr>
      <vt:lpstr> Художественно –эстетическое развитие Художественное творчество </vt:lpstr>
      <vt:lpstr>Слайд 18</vt:lpstr>
      <vt:lpstr>Физическое развитие</vt:lpstr>
      <vt:lpstr>Слайд 20</vt:lpstr>
      <vt:lpstr>Взаимодействие с родителями</vt:lpstr>
      <vt:lpstr>Праздник Рыжая Осень</vt:lpstr>
      <vt:lpstr>Спортивное развлечение « Витамины придают силы» </vt:lpstr>
      <vt:lpstr>Папки передвижки</vt:lpstr>
      <vt:lpstr>   Создание снежных построек на участке </vt:lpstr>
      <vt:lpstr>Советы для родителей « Мы и природа»</vt:lpstr>
      <vt:lpstr>Бережём природу вместе! Памятки для родителей. 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Даша</dc:creator>
  <cp:lastModifiedBy>Даша</cp:lastModifiedBy>
  <cp:revision>95</cp:revision>
  <dcterms:created xsi:type="dcterms:W3CDTF">2019-01-17T05:07:58Z</dcterms:created>
  <dcterms:modified xsi:type="dcterms:W3CDTF">2019-09-26T02:32:36Z</dcterms:modified>
</cp:coreProperties>
</file>