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98" r:id="rId2"/>
    <p:sldId id="308" r:id="rId3"/>
    <p:sldId id="306" r:id="rId4"/>
    <p:sldId id="307" r:id="rId5"/>
    <p:sldId id="310" r:id="rId6"/>
    <p:sldId id="311" r:id="rId7"/>
    <p:sldId id="300" r:id="rId8"/>
    <p:sldId id="312" r:id="rId9"/>
    <p:sldId id="302" r:id="rId10"/>
    <p:sldId id="313" r:id="rId11"/>
    <p:sldId id="303" r:id="rId12"/>
    <p:sldId id="314" r:id="rId13"/>
    <p:sldId id="304" r:id="rId14"/>
    <p:sldId id="315" r:id="rId15"/>
    <p:sldId id="305" r:id="rId16"/>
    <p:sldId id="316" r:id="rId17"/>
    <p:sldId id="317" r:id="rId18"/>
    <p:sldId id="318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863D"/>
    <a:srgbClr val="006600"/>
    <a:srgbClr val="008000"/>
    <a:srgbClr val="AEF4C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13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28.02.2022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28.02.2022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28.02.2022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28.02.2022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7" Type="http://schemas.openxmlformats.org/officeDocument/2006/relationships/image" Target="../media/image37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.jpeg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1.jpeg"/><Relationship Id="rId4" Type="http://schemas.openxmlformats.org/officeDocument/2006/relationships/image" Target="../media/image40.jpe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png"/><Relationship Id="rId3" Type="http://schemas.openxmlformats.org/officeDocument/2006/relationships/image" Target="../media/image43.png"/><Relationship Id="rId7" Type="http://schemas.openxmlformats.org/officeDocument/2006/relationships/image" Target="../media/image47.pn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6.png"/><Relationship Id="rId5" Type="http://schemas.openxmlformats.org/officeDocument/2006/relationships/image" Target="../media/image45.gif"/><Relationship Id="rId4" Type="http://schemas.openxmlformats.org/officeDocument/2006/relationships/image" Target="../media/image44.png"/><Relationship Id="rId9" Type="http://schemas.openxmlformats.org/officeDocument/2006/relationships/image" Target="../media/image4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60648"/>
            <a:ext cx="8229600" cy="5865515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endParaRPr lang="ru-RU" sz="3600" b="1" dirty="0" smtClean="0"/>
          </a:p>
          <a:p>
            <a:pPr algn="ctr">
              <a:buNone/>
            </a:pPr>
            <a:r>
              <a:rPr lang="ru-RU" sz="4300" b="1" dirty="0" smtClean="0"/>
              <a:t>Мастер-класс</a:t>
            </a:r>
            <a:endParaRPr lang="ru-RU" sz="4300" b="1" dirty="0" smtClean="0"/>
          </a:p>
          <a:p>
            <a:pPr>
              <a:buNone/>
            </a:pPr>
            <a:endParaRPr lang="ru-RU" sz="3600" b="1" dirty="0" smtClean="0"/>
          </a:p>
          <a:p>
            <a:pPr algn="ctr">
              <a:buNone/>
            </a:pPr>
            <a:r>
              <a:rPr lang="ru-RU" sz="3600" b="1" dirty="0" smtClean="0"/>
              <a:t>Формирование умения учиться </a:t>
            </a:r>
          </a:p>
          <a:p>
            <a:pPr algn="ctr">
              <a:buNone/>
            </a:pPr>
            <a:r>
              <a:rPr lang="ru-RU" sz="3600" b="1" dirty="0" smtClean="0"/>
              <a:t>как условие успешности обучения </a:t>
            </a:r>
            <a:endParaRPr lang="ru-RU" sz="3600" dirty="0" smtClean="0"/>
          </a:p>
          <a:p>
            <a:pPr algn="ctr">
              <a:buNone/>
            </a:pPr>
            <a:r>
              <a:rPr lang="ru-RU" sz="3600" b="1" dirty="0" smtClean="0"/>
              <a:t>и развития младших школьников</a:t>
            </a:r>
            <a:endParaRPr lang="ru-RU" sz="3600" dirty="0" smtClean="0"/>
          </a:p>
          <a:p>
            <a:pPr>
              <a:buNone/>
            </a:pPr>
            <a:r>
              <a:rPr lang="ru-RU" sz="3600" dirty="0" smtClean="0"/>
              <a:t> </a:t>
            </a:r>
          </a:p>
          <a:p>
            <a:pPr algn="ctr">
              <a:buNone/>
            </a:pPr>
            <a:endParaRPr lang="ru-RU" sz="3600" dirty="0" smtClean="0"/>
          </a:p>
          <a:p>
            <a:pPr algn="r">
              <a:buNone/>
            </a:pPr>
            <a:r>
              <a:rPr lang="ru-RU" sz="2000" b="1" dirty="0" smtClean="0"/>
              <a:t>Шестопалова Татьяна Николаевна,</a:t>
            </a:r>
          </a:p>
          <a:p>
            <a:pPr algn="r">
              <a:buNone/>
            </a:pPr>
            <a:r>
              <a:rPr lang="ru-RU" sz="2000" b="1" dirty="0" smtClean="0"/>
              <a:t>учитель начальных классов</a:t>
            </a:r>
          </a:p>
          <a:p>
            <a:pPr algn="r">
              <a:buNone/>
            </a:pPr>
            <a:r>
              <a:rPr lang="ru-RU" sz="2000" b="1" dirty="0" smtClean="0"/>
              <a:t>МАОУ «СШ № 7</a:t>
            </a:r>
            <a:r>
              <a:rPr lang="ru-RU" sz="2000" b="1" dirty="0" smtClean="0"/>
              <a:t>» </a:t>
            </a:r>
          </a:p>
          <a:p>
            <a:pPr algn="r">
              <a:buNone/>
            </a:pPr>
            <a:r>
              <a:rPr lang="ru-RU" sz="2000" b="1" dirty="0" smtClean="0"/>
              <a:t>городского округа </a:t>
            </a:r>
            <a:r>
              <a:rPr lang="ru-RU" sz="2000" b="1" dirty="0" smtClean="0"/>
              <a:t>город Урюпинск</a:t>
            </a:r>
          </a:p>
          <a:p>
            <a:pPr algn="r">
              <a:buNone/>
            </a:pPr>
            <a:r>
              <a:rPr lang="ru-RU" sz="2000" b="1" dirty="0" smtClean="0"/>
              <a:t>Волгоградской области</a:t>
            </a:r>
            <a:endParaRPr lang="ru-RU" sz="2000" b="1" dirty="0" smtClean="0"/>
          </a:p>
          <a:p>
            <a:pPr algn="ctr">
              <a:buNone/>
            </a:pPr>
            <a:endParaRPr lang="ru-RU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792088"/>
          </a:xfrm>
        </p:spPr>
        <p:txBody>
          <a:bodyPr>
            <a:normAutofit/>
          </a:bodyPr>
          <a:lstStyle/>
          <a:p>
            <a:r>
              <a:rPr lang="ru-RU" sz="3600" b="1" dirty="0" smtClean="0"/>
              <a:t>Уши - орган слуха</a:t>
            </a:r>
            <a:endParaRPr lang="ru-RU" sz="3600" b="1" dirty="0"/>
          </a:p>
        </p:txBody>
      </p:sp>
      <p:pic>
        <p:nvPicPr>
          <p:cNvPr id="2050" name="Picture 2" descr="C:\Users\Тatyana\Desktop\Новая папка\IMG_20210329_11153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t="14446" r="10581" b="7133"/>
          <a:stretch>
            <a:fillRect/>
          </a:stretch>
        </p:blipFill>
        <p:spPr bwMode="auto">
          <a:xfrm rot="20348721">
            <a:off x="474298" y="1040385"/>
            <a:ext cx="2704333" cy="316228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051" name="Picture 3" descr="C:\Users\Тatyana\Desktop\Новая папка\IMG_20210329_111709.jpg"/>
          <p:cNvPicPr>
            <a:picLocks noChangeAspect="1" noChangeArrowheads="1"/>
          </p:cNvPicPr>
          <p:nvPr/>
        </p:nvPicPr>
        <p:blipFill>
          <a:blip r:embed="rId3" cstate="print"/>
          <a:srcRect t="6667" b="10000"/>
          <a:stretch>
            <a:fillRect/>
          </a:stretch>
        </p:blipFill>
        <p:spPr bwMode="auto">
          <a:xfrm rot="20527302">
            <a:off x="2872974" y="3205018"/>
            <a:ext cx="2880320" cy="320035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052" name="Picture 4" descr="C:\Users\Тatyana\Desktop\Новая папка\IMG_20210329_082842.jpg"/>
          <p:cNvPicPr>
            <a:picLocks noChangeAspect="1" noChangeArrowheads="1"/>
          </p:cNvPicPr>
          <p:nvPr/>
        </p:nvPicPr>
        <p:blipFill>
          <a:blip r:embed="rId4" cstate="print"/>
          <a:srcRect l="16667" b="16667"/>
          <a:stretch>
            <a:fillRect/>
          </a:stretch>
        </p:blipFill>
        <p:spPr bwMode="auto">
          <a:xfrm rot="1176644">
            <a:off x="5783500" y="867937"/>
            <a:ext cx="2352731" cy="3136975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053" name="Picture 5" descr="C:\Users\Тatyana\Desktop\Новая папка\IMG_20210329_082933.jpg"/>
          <p:cNvPicPr>
            <a:picLocks noChangeAspect="1" noChangeArrowheads="1"/>
          </p:cNvPicPr>
          <p:nvPr/>
        </p:nvPicPr>
        <p:blipFill>
          <a:blip r:embed="rId5" cstate="print"/>
          <a:srcRect l="3966" t="9375" r="3929" b="23520"/>
          <a:stretch>
            <a:fillRect/>
          </a:stretch>
        </p:blipFill>
        <p:spPr bwMode="auto">
          <a:xfrm rot="1176672">
            <a:off x="5949714" y="3966359"/>
            <a:ext cx="2816784" cy="273630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88640"/>
            <a:ext cx="8712968" cy="720080"/>
          </a:xfrm>
        </p:spPr>
        <p:txBody>
          <a:bodyPr>
            <a:normAutofit fontScale="90000"/>
          </a:bodyPr>
          <a:lstStyle/>
          <a:p>
            <a:pPr algn="l"/>
            <a:r>
              <a:rPr lang="ru-RU" sz="4000" b="1" dirty="0" smtClean="0"/>
              <a:t/>
            </a:r>
            <a:br>
              <a:rPr lang="ru-RU" sz="4000" b="1" dirty="0" smtClean="0"/>
            </a:br>
            <a:r>
              <a:rPr lang="ru-RU" sz="4000" b="1" dirty="0" smtClean="0"/>
              <a:t>Исследование 3 группы: Органы обоняния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908720"/>
            <a:ext cx="9144000" cy="5760640"/>
          </a:xfrm>
        </p:spPr>
        <p:txBody>
          <a:bodyPr/>
          <a:lstStyle/>
          <a:p>
            <a:pPr>
              <a:buNone/>
            </a:pPr>
            <a:r>
              <a:rPr lang="ru-RU" sz="3600" i="1" u="sng" dirty="0" smtClean="0"/>
              <a:t>Задание:</a:t>
            </a:r>
            <a:r>
              <a:rPr lang="ru-RU" sz="3600" dirty="0" smtClean="0"/>
              <a:t> </a:t>
            </a:r>
          </a:p>
          <a:p>
            <a:pPr>
              <a:buFontTx/>
              <a:buChar char="-"/>
            </a:pPr>
            <a:r>
              <a:rPr lang="ru-RU" sz="2800" dirty="0" smtClean="0"/>
              <a:t>Определите, что внутри, не снимая крышечки.</a:t>
            </a:r>
          </a:p>
          <a:p>
            <a:pPr>
              <a:buFontTx/>
              <a:buChar char="-"/>
            </a:pPr>
            <a:r>
              <a:rPr lang="ru-RU" sz="2800" dirty="0" smtClean="0"/>
              <a:t>Без какого органа невозможно выполнить это задание?</a:t>
            </a:r>
          </a:p>
          <a:p>
            <a:pPr>
              <a:buFontTx/>
              <a:buChar char="-"/>
            </a:pPr>
            <a:r>
              <a:rPr lang="ru-RU" sz="2800" dirty="0" smtClean="0"/>
              <a:t>Какой орган поможет нам почувствовать запах?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4" name="Рисунок 3" descr="https://www.steelsilhouettes.com/wp-content/uploads/2017/08/Large-Gift-Box-With-Lid.jpg"/>
          <p:cNvPicPr/>
          <p:nvPr/>
        </p:nvPicPr>
        <p:blipFill>
          <a:blip r:embed="rId2" cstate="print"/>
          <a:srcRect l="3046" t="2885" r="2512" b="3205"/>
          <a:stretch>
            <a:fillRect/>
          </a:stretch>
        </p:blipFill>
        <p:spPr bwMode="auto">
          <a:xfrm>
            <a:off x="395536" y="4077072"/>
            <a:ext cx="2609850" cy="25965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https://www.steelsilhouettes.com/wp-content/uploads/2017/08/Large-Gift-Box-With-Lid.jpg"/>
          <p:cNvPicPr/>
          <p:nvPr/>
        </p:nvPicPr>
        <p:blipFill>
          <a:blip r:embed="rId2" cstate="print"/>
          <a:srcRect l="3046" t="2885" r="2512" b="3205"/>
          <a:stretch>
            <a:fillRect/>
          </a:stretch>
        </p:blipFill>
        <p:spPr bwMode="auto">
          <a:xfrm>
            <a:off x="3275856" y="3717032"/>
            <a:ext cx="2609850" cy="25965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https://www.steelsilhouettes.com/wp-content/uploads/2017/08/Large-Gift-Box-With-Lid.jpg"/>
          <p:cNvPicPr/>
          <p:nvPr/>
        </p:nvPicPr>
        <p:blipFill>
          <a:blip r:embed="rId2" cstate="print"/>
          <a:srcRect l="3046" t="2885" r="2512" b="3205"/>
          <a:stretch>
            <a:fillRect/>
          </a:stretch>
        </p:blipFill>
        <p:spPr bwMode="auto">
          <a:xfrm>
            <a:off x="6156176" y="4077072"/>
            <a:ext cx="2609850" cy="25965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https://yt3.ggpht.com/a/AGF-l7-NxZB4ZYvnacZ-ayU0ZU8JuZ14dK1EnfvNTw=s900-c-k-c0xffffffff-no-rj-mo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919459">
            <a:off x="786211" y="3021528"/>
            <a:ext cx="1612084" cy="146301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 descr="http://www.problemkozha.ru/images/gerakl_chesnok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95936" y="2996952"/>
            <a:ext cx="1079429" cy="11715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 descr="http://zabavnik.club/wp-content/uploads/luk_kartinka_dlya_detey_2_09173706.jpg"/>
          <p:cNvPicPr/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6153" t="4362" r="30595" b="6376"/>
          <a:stretch>
            <a:fillRect/>
          </a:stretch>
        </p:blipFill>
        <p:spPr bwMode="auto">
          <a:xfrm>
            <a:off x="7020272" y="3140968"/>
            <a:ext cx="1008112" cy="14124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764704"/>
          </a:xfrm>
        </p:spPr>
        <p:txBody>
          <a:bodyPr>
            <a:normAutofit/>
          </a:bodyPr>
          <a:lstStyle/>
          <a:p>
            <a:r>
              <a:rPr lang="ru-RU" sz="3600" b="1" dirty="0" smtClean="0"/>
              <a:t>    Нос – орган обоняния</a:t>
            </a:r>
            <a:endParaRPr lang="ru-RU" sz="3600" b="1" dirty="0"/>
          </a:p>
        </p:txBody>
      </p:sp>
      <p:pic>
        <p:nvPicPr>
          <p:cNvPr id="3074" name="Picture 2" descr="C:\Users\Тatyana\Desktop\Новая папка\IMG_20210329_09021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5452" t="10178" r="3331" b="16636"/>
          <a:stretch>
            <a:fillRect/>
          </a:stretch>
        </p:blipFill>
        <p:spPr bwMode="auto">
          <a:xfrm>
            <a:off x="0" y="692696"/>
            <a:ext cx="3096344" cy="3312368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075" name="Picture 3" descr="C:\Users\Тatyana\Desktop\Новая папка\IMG_20210329_083035.jpg"/>
          <p:cNvPicPr>
            <a:picLocks noChangeAspect="1" noChangeArrowheads="1"/>
          </p:cNvPicPr>
          <p:nvPr/>
        </p:nvPicPr>
        <p:blipFill>
          <a:blip r:embed="rId3" cstate="print"/>
          <a:srcRect l="7692" t="13462" b="3846"/>
          <a:stretch>
            <a:fillRect/>
          </a:stretch>
        </p:blipFill>
        <p:spPr bwMode="auto">
          <a:xfrm>
            <a:off x="3131840" y="1556792"/>
            <a:ext cx="3024336" cy="3612402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076" name="Picture 4" descr="C:\Users\Тatyana\Desktop\Новая папка\IMG_20210329_083214.jpg"/>
          <p:cNvPicPr>
            <a:picLocks noChangeAspect="1" noChangeArrowheads="1"/>
          </p:cNvPicPr>
          <p:nvPr/>
        </p:nvPicPr>
        <p:blipFill>
          <a:blip r:embed="rId4" cstate="print"/>
          <a:srcRect l="7547" t="1887" r="14465" b="13208"/>
          <a:stretch>
            <a:fillRect/>
          </a:stretch>
        </p:blipFill>
        <p:spPr bwMode="auto">
          <a:xfrm>
            <a:off x="6156176" y="2780928"/>
            <a:ext cx="2843808" cy="3814525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74638"/>
            <a:ext cx="8568952" cy="1143000"/>
          </a:xfrm>
        </p:spPr>
        <p:txBody>
          <a:bodyPr>
            <a:normAutofit fontScale="90000"/>
          </a:bodyPr>
          <a:lstStyle/>
          <a:p>
            <a:r>
              <a:rPr lang="ru-RU" sz="4000" b="1" dirty="0" smtClean="0"/>
              <a:t>Исследование 4 группы: Орган вкуса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908720"/>
            <a:ext cx="8229600" cy="5217443"/>
          </a:xfrm>
        </p:spPr>
        <p:txBody>
          <a:bodyPr/>
          <a:lstStyle/>
          <a:p>
            <a:pPr>
              <a:buNone/>
            </a:pPr>
            <a:r>
              <a:rPr lang="ru-RU" sz="3600" i="1" u="sng" dirty="0" smtClean="0"/>
              <a:t>Задание:</a:t>
            </a:r>
            <a:r>
              <a:rPr lang="ru-RU" sz="3600" dirty="0" smtClean="0"/>
              <a:t> </a:t>
            </a:r>
          </a:p>
          <a:p>
            <a:pPr>
              <a:buFontTx/>
              <a:buChar char="-"/>
            </a:pPr>
            <a:r>
              <a:rPr lang="ru-RU" sz="3600" dirty="0" smtClean="0"/>
              <a:t>Определите воду на вкус</a:t>
            </a:r>
            <a:r>
              <a:rPr lang="ru-RU" dirty="0" smtClean="0"/>
              <a:t>.</a:t>
            </a:r>
          </a:p>
          <a:p>
            <a:pPr>
              <a:buNone/>
            </a:pPr>
            <a:r>
              <a:rPr lang="ru-RU" dirty="0" smtClean="0"/>
              <a:t>       </a:t>
            </a:r>
          </a:p>
          <a:p>
            <a:pPr>
              <a:buNone/>
            </a:pPr>
            <a:r>
              <a:rPr lang="ru-RU" dirty="0" smtClean="0"/>
              <a:t>        </a:t>
            </a:r>
            <a:r>
              <a:rPr lang="ru-RU" sz="2400" b="1" dirty="0" smtClean="0"/>
              <a:t>солёная                       сладкая                    кислая</a:t>
            </a:r>
            <a:endParaRPr lang="ru-RU" sz="2400" b="1" dirty="0"/>
          </a:p>
        </p:txBody>
      </p:sp>
      <p:pic>
        <p:nvPicPr>
          <p:cNvPr id="4" name="Рисунок 3" descr="https://www.firestock.ru/wp-content/uploads/2015/09/istock_000016044186medium-waterglass.jpg"/>
          <p:cNvPicPr/>
          <p:nvPr/>
        </p:nvPicPr>
        <p:blipFill>
          <a:blip r:embed="rId2" cstate="print"/>
          <a:srcRect l="16836" t="4641" r="15446" b="6437"/>
          <a:stretch>
            <a:fillRect/>
          </a:stretch>
        </p:blipFill>
        <p:spPr bwMode="auto">
          <a:xfrm>
            <a:off x="1115616" y="3501008"/>
            <a:ext cx="1544076" cy="2171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https://www.firestock.ru/wp-content/uploads/2015/09/istock_000016044186medium-waterglass.jpg"/>
          <p:cNvPicPr/>
          <p:nvPr/>
        </p:nvPicPr>
        <p:blipFill>
          <a:blip r:embed="rId2" cstate="print"/>
          <a:srcRect l="16836" t="4641" r="15446" b="6437"/>
          <a:stretch>
            <a:fillRect/>
          </a:stretch>
        </p:blipFill>
        <p:spPr bwMode="auto">
          <a:xfrm>
            <a:off x="3707904" y="3501008"/>
            <a:ext cx="1544076" cy="2171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https://www.firestock.ru/wp-content/uploads/2015/09/istock_000016044186medium-waterglass.jpg"/>
          <p:cNvPicPr/>
          <p:nvPr/>
        </p:nvPicPr>
        <p:blipFill>
          <a:blip r:embed="rId2" cstate="print"/>
          <a:srcRect l="16836" t="4641" r="15446" b="6437"/>
          <a:stretch>
            <a:fillRect/>
          </a:stretch>
        </p:blipFill>
        <p:spPr bwMode="auto">
          <a:xfrm>
            <a:off x="6084168" y="3429000"/>
            <a:ext cx="1544076" cy="2171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648072"/>
          </a:xfrm>
        </p:spPr>
        <p:txBody>
          <a:bodyPr>
            <a:normAutofit/>
          </a:bodyPr>
          <a:lstStyle/>
          <a:p>
            <a:r>
              <a:rPr lang="ru-RU" sz="3600" b="1" dirty="0" smtClean="0"/>
              <a:t>Язык – орган вкуса</a:t>
            </a:r>
            <a:endParaRPr lang="ru-RU" sz="3600" b="1" dirty="0"/>
          </a:p>
        </p:txBody>
      </p:sp>
      <p:pic>
        <p:nvPicPr>
          <p:cNvPr id="4098" name="Picture 2" descr="C:\Users\Тatyana\Desktop\Новая папка\IMG_20210329_082219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t="11769" b="27773"/>
          <a:stretch>
            <a:fillRect/>
          </a:stretch>
        </p:blipFill>
        <p:spPr bwMode="auto">
          <a:xfrm>
            <a:off x="179512" y="908720"/>
            <a:ext cx="4680520" cy="377299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4099" name="Picture 3" descr="C:\Users\Тatyana\Desktop\Новая папка\IMG_20210329_083310.jpg"/>
          <p:cNvPicPr>
            <a:picLocks noChangeAspect="1" noChangeArrowheads="1"/>
          </p:cNvPicPr>
          <p:nvPr/>
        </p:nvPicPr>
        <p:blipFill>
          <a:blip r:embed="rId3" cstate="print"/>
          <a:srcRect l="11905" t="16071" b="5357"/>
          <a:stretch>
            <a:fillRect/>
          </a:stretch>
        </p:blipFill>
        <p:spPr bwMode="auto">
          <a:xfrm>
            <a:off x="5004048" y="2204864"/>
            <a:ext cx="3754235" cy="446449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74638"/>
            <a:ext cx="8892480" cy="634082"/>
          </a:xfrm>
        </p:spPr>
        <p:txBody>
          <a:bodyPr>
            <a:normAutofit fontScale="90000"/>
          </a:bodyPr>
          <a:lstStyle/>
          <a:p>
            <a:r>
              <a:rPr lang="ru-RU" sz="4000" b="1" dirty="0" smtClean="0"/>
              <a:t/>
            </a:r>
            <a:br>
              <a:rPr lang="ru-RU" sz="4000" b="1" dirty="0" smtClean="0"/>
            </a:br>
            <a:r>
              <a:rPr lang="ru-RU" sz="4000" b="1" dirty="0" smtClean="0"/>
              <a:t>Исследование 5 группы: Органы осязания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908720"/>
            <a:ext cx="8784976" cy="5616624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 </a:t>
            </a:r>
            <a:r>
              <a:rPr lang="ru-RU" sz="3600" i="1" u="sng" dirty="0" smtClean="0"/>
              <a:t>Задание:</a:t>
            </a:r>
            <a:r>
              <a:rPr lang="ru-RU" sz="3600" dirty="0" smtClean="0"/>
              <a:t> </a:t>
            </a:r>
          </a:p>
          <a:p>
            <a:pPr>
              <a:buNone/>
            </a:pPr>
            <a:r>
              <a:rPr lang="ru-RU" sz="3600" i="1" dirty="0" smtClean="0"/>
              <a:t>Игра «Узнай, что в мешке»</a:t>
            </a:r>
            <a:endParaRPr lang="ru-RU" sz="3600" dirty="0"/>
          </a:p>
        </p:txBody>
      </p:sp>
      <p:pic>
        <p:nvPicPr>
          <p:cNvPr id="4" name="Рисунок 3" descr="https://beauty-pack.ru/wp-content/uploads/2019/04/1c487c90-e27a-11e4-9416-00155d640301_1_1.jpg"/>
          <p:cNvPicPr/>
          <p:nvPr/>
        </p:nvPicPr>
        <p:blipFill>
          <a:blip r:embed="rId2" cstate="print"/>
          <a:srcRect l="8979" t="1603" r="8605" b="2885"/>
          <a:stretch>
            <a:fillRect/>
          </a:stretch>
        </p:blipFill>
        <p:spPr bwMode="auto">
          <a:xfrm rot="3845924">
            <a:off x="2119698" y="2531632"/>
            <a:ext cx="3282327" cy="39671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https://st.depositphotos.com/1838071/3142/v/950/depositphotos_31425193-stock-illustration-knitted-mittens.jpg"/>
          <p:cNvPicPr/>
          <p:nvPr/>
        </p:nvPicPr>
        <p:blipFill>
          <a:blip r:embed="rId3" cstate="print"/>
          <a:srcRect l="11384" t="41987" r="49943" b="3526"/>
          <a:stretch>
            <a:fillRect/>
          </a:stretch>
        </p:blipFill>
        <p:spPr bwMode="auto">
          <a:xfrm rot="2108155">
            <a:off x="5943479" y="2533171"/>
            <a:ext cx="1156111" cy="162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https://im0-tub-ru.yandex.net/i?id=f91ddc16244f01e24a4474d89e2de9f4&amp;ref=rim&amp;n=33&amp;w=480&amp;h=142"/>
          <p:cNvPicPr/>
          <p:nvPr/>
        </p:nvPicPr>
        <p:blipFill>
          <a:blip r:embed="rId4" cstate="print"/>
          <a:srcRect l="53125" t="6338" b="13380"/>
          <a:stretch>
            <a:fillRect/>
          </a:stretch>
        </p:blipFill>
        <p:spPr bwMode="auto">
          <a:xfrm rot="20169527">
            <a:off x="7115208" y="2428732"/>
            <a:ext cx="890249" cy="6576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https://cdn4.vectorstock.com/i/1000x1000/01/33/red-apple-with-leaf-realistic-vector-17720133.jpg"/>
          <p:cNvPicPr/>
          <p:nvPr/>
        </p:nvPicPr>
        <p:blipFill>
          <a:blip r:embed="rId5" cstate="print"/>
          <a:srcRect b="15258"/>
          <a:stretch>
            <a:fillRect/>
          </a:stretch>
        </p:blipFill>
        <p:spPr bwMode="auto">
          <a:xfrm>
            <a:off x="2627784" y="3933056"/>
            <a:ext cx="857250" cy="8759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https://static5.depositphotos.com/1000938/426/i/950/depositphotos_4269142-stock-photo-crimson-ball-of-yarn.jpg"/>
          <p:cNvPicPr/>
          <p:nvPr/>
        </p:nvPicPr>
        <p:blipFill>
          <a:blip r:embed="rId6" cstate="print"/>
          <a:srcRect l="22448" t="16071" r="21112" b="13294"/>
          <a:stretch>
            <a:fillRect/>
          </a:stretch>
        </p:blipFill>
        <p:spPr bwMode="auto">
          <a:xfrm>
            <a:off x="3563888" y="3933056"/>
            <a:ext cx="931201" cy="8648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https://images.3dmdb.com/3566593_preview.jpg"/>
          <p:cNvPicPr/>
          <p:nvPr/>
        </p:nvPicPr>
        <p:blipFill>
          <a:blip r:embed="rId7" cstate="print"/>
          <a:srcRect l="30144" t="13390" r="29610" b="14245"/>
          <a:stretch>
            <a:fillRect/>
          </a:stretch>
        </p:blipFill>
        <p:spPr bwMode="auto">
          <a:xfrm>
            <a:off x="3059832" y="4797152"/>
            <a:ext cx="932309" cy="9361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764704"/>
          </a:xfrm>
        </p:spPr>
        <p:txBody>
          <a:bodyPr>
            <a:normAutofit/>
          </a:bodyPr>
          <a:lstStyle/>
          <a:p>
            <a:r>
              <a:rPr lang="ru-RU" sz="3600" b="1" dirty="0" smtClean="0"/>
              <a:t>Кожа – орган осязания</a:t>
            </a:r>
            <a:endParaRPr lang="ru-RU" sz="3600" b="1" dirty="0"/>
          </a:p>
        </p:txBody>
      </p:sp>
      <p:pic>
        <p:nvPicPr>
          <p:cNvPr id="5122" name="Picture 2" descr="C:\Users\Тatyana\Desktop\Новая папка\IMG_20210329_08354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b="26814"/>
          <a:stretch>
            <a:fillRect/>
          </a:stretch>
        </p:blipFill>
        <p:spPr bwMode="auto">
          <a:xfrm>
            <a:off x="1043608" y="692696"/>
            <a:ext cx="3394472" cy="331236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5123" name="Picture 3" descr="C:\Users\Тatyana\Desktop\Новая папка\IMG_20210329_08371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48064" y="692696"/>
            <a:ext cx="3024336" cy="336037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5124" name="Picture 4" descr="C:\Users\Тatyana\Desktop\Новая папка\IMG_20210329_083914.jpg"/>
          <p:cNvPicPr>
            <a:picLocks noChangeAspect="1" noChangeArrowheads="1"/>
          </p:cNvPicPr>
          <p:nvPr/>
        </p:nvPicPr>
        <p:blipFill>
          <a:blip r:embed="rId4" cstate="print"/>
          <a:srcRect t="10870" b="15217"/>
          <a:stretch>
            <a:fillRect/>
          </a:stretch>
        </p:blipFill>
        <p:spPr bwMode="auto">
          <a:xfrm>
            <a:off x="1763688" y="3933056"/>
            <a:ext cx="2801239" cy="276064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5125" name="Picture 5" descr="C:\Users\Тatyana\Desktop\Новая папка\IMG_20210329_084203.jpg"/>
          <p:cNvPicPr>
            <a:picLocks noChangeAspect="1" noChangeArrowheads="1"/>
          </p:cNvPicPr>
          <p:nvPr/>
        </p:nvPicPr>
        <p:blipFill>
          <a:blip r:embed="rId5" cstate="print">
            <a:lum bright="10000" contrast="40000"/>
          </a:blip>
          <a:srcRect l="9524" t="7142" r="7143" b="30357"/>
          <a:stretch>
            <a:fillRect/>
          </a:stretch>
        </p:blipFill>
        <p:spPr bwMode="auto">
          <a:xfrm>
            <a:off x="4932040" y="3933056"/>
            <a:ext cx="2715479" cy="271547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>
            <a:normAutofit/>
          </a:bodyPr>
          <a:lstStyle/>
          <a:p>
            <a:r>
              <a:rPr lang="ru-RU" sz="3600" b="1" dirty="0" smtClean="0"/>
              <a:t>Наши помощники – органы чувств</a:t>
            </a:r>
            <a:endParaRPr lang="ru-RU" sz="3600" b="1" dirty="0"/>
          </a:p>
        </p:txBody>
      </p:sp>
      <p:pic>
        <p:nvPicPr>
          <p:cNvPr id="6146" name="Picture 2" descr="C:\Users\Тatyana\Desktop\Новая папка\IMG_20210329_08420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lum contrast="40000"/>
          </a:blip>
          <a:srcRect l="9695" t="3814" r="7573" b="7090"/>
          <a:stretch>
            <a:fillRect/>
          </a:stretch>
        </p:blipFill>
        <p:spPr bwMode="auto">
          <a:xfrm>
            <a:off x="2843808" y="1124744"/>
            <a:ext cx="3842358" cy="5517232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4" name="Picture 6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2F0F3"/>
              </a:clrFrom>
              <a:clrTo>
                <a:srgbClr val="F2F0F3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71600" y="2204864"/>
            <a:ext cx="719446" cy="10081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7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E8E6E9"/>
              </a:clrFrom>
              <a:clrTo>
                <a:srgbClr val="E8E6E9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358082" y="1916832"/>
            <a:ext cx="648072" cy="100811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Picture 11" descr="eye%20(54)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20449816">
            <a:off x="596748" y="1445758"/>
            <a:ext cx="1477128" cy="4033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8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0EEF1"/>
              </a:clrFrom>
              <a:clrTo>
                <a:srgbClr val="F0EEF1">
                  <a:alpha val="0"/>
                </a:srgbClr>
              </a:clrTo>
            </a:clrChange>
          </a:blip>
          <a:srcRect l="16238" r="7982"/>
          <a:stretch>
            <a:fillRect/>
          </a:stretch>
        </p:blipFill>
        <p:spPr bwMode="auto">
          <a:xfrm rot="442221">
            <a:off x="1384783" y="3197300"/>
            <a:ext cx="1008112" cy="20161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Picture 9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4F2F5"/>
              </a:clrFrom>
              <a:clrTo>
                <a:srgbClr val="F4F2F5">
                  <a:alpha val="0"/>
                </a:srgbClr>
              </a:clrTo>
            </a:clrChange>
          </a:blip>
          <a:srcRect l="12080" r="9402"/>
          <a:stretch>
            <a:fillRect/>
          </a:stretch>
        </p:blipFill>
        <p:spPr bwMode="auto">
          <a:xfrm rot="21190827">
            <a:off x="7064653" y="3189413"/>
            <a:ext cx="936104" cy="20161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Picture 5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E5C6B4"/>
              </a:clrFrom>
              <a:clrTo>
                <a:srgbClr val="E5C6B4">
                  <a:alpha val="0"/>
                </a:srgbClr>
              </a:clrTo>
            </a:clrChange>
          </a:blip>
          <a:srcRect t="13980" r="11250"/>
          <a:stretch>
            <a:fillRect/>
          </a:stretch>
        </p:blipFill>
        <p:spPr bwMode="auto">
          <a:xfrm rot="20907168">
            <a:off x="912258" y="5498497"/>
            <a:ext cx="1235065" cy="6813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Picture 4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7164288" y="5589240"/>
            <a:ext cx="1224958" cy="5788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8686800" cy="1214422"/>
          </a:xfrm>
        </p:spPr>
        <p:txBody>
          <a:bodyPr>
            <a:noAutofit/>
          </a:bodyPr>
          <a:lstStyle/>
          <a:p>
            <a:r>
              <a:rPr lang="ru-RU" sz="3600" b="1" dirty="0" smtClean="0"/>
              <a:t/>
            </a:r>
            <a:br>
              <a:rPr lang="ru-RU" sz="3600" b="1" dirty="0" smtClean="0"/>
            </a:br>
            <a:r>
              <a:rPr lang="ru-RU" sz="3600" b="1" dirty="0" smtClean="0"/>
              <a:t>Преимущества </a:t>
            </a:r>
            <a:br>
              <a:rPr lang="ru-RU" sz="3600" b="1" dirty="0" smtClean="0"/>
            </a:br>
            <a:r>
              <a:rPr lang="ru-RU" sz="3600" b="1" dirty="0" err="1" smtClean="0"/>
              <a:t>системно-деятельностного</a:t>
            </a:r>
            <a:r>
              <a:rPr lang="ru-RU" sz="3600" b="1" dirty="0" smtClean="0"/>
              <a:t> подхода:</a:t>
            </a:r>
            <a:r>
              <a:rPr lang="ru-RU" sz="3600" dirty="0" smtClean="0"/>
              <a:t/>
            </a:r>
            <a:br>
              <a:rPr lang="ru-RU" sz="3600" dirty="0" smtClean="0"/>
            </a:br>
            <a:endParaRPr lang="ru-RU" sz="3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44" y="1142984"/>
            <a:ext cx="8858312" cy="5715016"/>
          </a:xfrm>
        </p:spPr>
        <p:txBody>
          <a:bodyPr>
            <a:normAutofit fontScale="92500" lnSpcReduction="10000"/>
          </a:bodyPr>
          <a:lstStyle/>
          <a:p>
            <a:pPr algn="just">
              <a:buNone/>
            </a:pPr>
            <a:r>
              <a:rPr lang="ru-RU" sz="3500" dirty="0" smtClean="0"/>
              <a:t>- у обучающихся в наибольшей степени развиваются навыки самостоятельной работы;</a:t>
            </a:r>
          </a:p>
          <a:p>
            <a:pPr algn="just">
              <a:buNone/>
            </a:pPr>
            <a:r>
              <a:rPr lang="ru-RU" sz="3500" dirty="0" smtClean="0"/>
              <a:t>- формируется умение творчески, нестандартно решать учебные задачи;</a:t>
            </a:r>
          </a:p>
          <a:p>
            <a:pPr algn="just">
              <a:buNone/>
            </a:pPr>
            <a:r>
              <a:rPr lang="ru-RU" sz="3500" dirty="0" smtClean="0"/>
              <a:t>- возникает положительная мотивация к познавательной деятельности и активной работе;</a:t>
            </a:r>
          </a:p>
          <a:p>
            <a:pPr algn="just">
              <a:buNone/>
            </a:pPr>
            <a:r>
              <a:rPr lang="ru-RU" sz="3500" dirty="0" smtClean="0"/>
              <a:t>- интерес к предмету </a:t>
            </a:r>
          </a:p>
          <a:p>
            <a:pPr algn="just">
              <a:buNone/>
            </a:pPr>
            <a:r>
              <a:rPr lang="ru-RU" sz="3500" dirty="0" smtClean="0"/>
              <a:t>побуждает к чтению </a:t>
            </a:r>
          </a:p>
          <a:p>
            <a:pPr algn="just">
              <a:buNone/>
            </a:pPr>
            <a:r>
              <a:rPr lang="ru-RU" sz="3500" dirty="0" smtClean="0"/>
              <a:t>литературы, что расширяет </a:t>
            </a:r>
          </a:p>
          <a:p>
            <a:pPr algn="just">
              <a:buNone/>
            </a:pPr>
            <a:r>
              <a:rPr lang="ru-RU" sz="3500" dirty="0" smtClean="0"/>
              <a:t>их познания.</a:t>
            </a:r>
          </a:p>
          <a:p>
            <a:endParaRPr lang="ru-RU" dirty="0"/>
          </a:p>
        </p:txBody>
      </p:sp>
      <p:pic>
        <p:nvPicPr>
          <p:cNvPr id="1028" name="Picture 4" descr="C:\Users\Татьян\Desktop\все ВКС\ФОТО ВКС\DSC00770.JPG"/>
          <p:cNvPicPr>
            <a:picLocks noChangeAspect="1" noChangeArrowheads="1"/>
          </p:cNvPicPr>
          <p:nvPr/>
        </p:nvPicPr>
        <p:blipFill>
          <a:blip r:embed="rId2" cstate="print">
            <a:lum bright="-10000" contrast="20000"/>
          </a:blip>
          <a:srcRect t="3258" r="13030" b="16390"/>
          <a:stretch>
            <a:fillRect/>
          </a:stretch>
        </p:blipFill>
        <p:spPr bwMode="auto">
          <a:xfrm>
            <a:off x="5072066" y="4000504"/>
            <a:ext cx="3814521" cy="264320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764704"/>
            <a:ext cx="8640960" cy="5904656"/>
          </a:xfrm>
        </p:spPr>
        <p:txBody>
          <a:bodyPr>
            <a:normAutofit/>
          </a:bodyPr>
          <a:lstStyle/>
          <a:p>
            <a:pPr algn="r"/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400" b="1" i="1" dirty="0">
                <a:latin typeface="Times New Roman" pitchFamily="18" charset="0"/>
                <a:cs typeface="Times New Roman" pitchFamily="18" charset="0"/>
              </a:rPr>
              <a:t>Мои ученики будут узнавать новое не от меня, они будут открывать это 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новое сами»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Иоганн Генрих Песталоцци</a:t>
            </a:r>
            <a:r>
              <a:rPr lang="ru-RU" sz="2800" b="1" i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b="1" i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800" b="1" i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39552" y="116632"/>
            <a:ext cx="777686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Научить</a:t>
            </a:r>
            <a:r>
              <a:rPr kumimoji="0" lang="ru-RU" sz="3600" b="1" i="0" u="none" strike="noStrike" kern="0" cap="none" spc="0" normalizeH="0" noProof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учиться</a:t>
            </a:r>
            <a:endParaRPr kumimoji="0" lang="ru-RU" sz="3600" b="1" i="0" u="none" strike="noStrike" kern="0" cap="none" spc="0" normalizeH="0" baseline="0" noProof="0" dirty="0" smtClean="0">
              <a:ln>
                <a:noFill/>
              </a:ln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5" descr="C:\Users\Тatyana\Desktop\ФОТО ВКС\DSC01198.JPG"/>
          <p:cNvPicPr>
            <a:picLocks noChangeAspect="1" noChangeArrowheads="1"/>
          </p:cNvPicPr>
          <p:nvPr/>
        </p:nvPicPr>
        <p:blipFill>
          <a:blip r:embed="rId2" cstate="print">
            <a:lum bright="10000" contrast="10000"/>
          </a:blip>
          <a:srcRect/>
          <a:stretch>
            <a:fillRect/>
          </a:stretch>
        </p:blipFill>
        <p:spPr bwMode="auto">
          <a:xfrm>
            <a:off x="611560" y="4293096"/>
            <a:ext cx="3168352" cy="2375893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Picture 5" descr="C:\Users\Тatyana\Desktop\ФОТО ВКС\DSC01246.JPG"/>
          <p:cNvPicPr>
            <a:picLocks noChangeAspect="1" noChangeArrowheads="1"/>
          </p:cNvPicPr>
          <p:nvPr/>
        </p:nvPicPr>
        <p:blipFill>
          <a:blip r:embed="rId3" cstate="print">
            <a:lum bright="-10000" contrast="30000"/>
          </a:blip>
          <a:srcRect/>
          <a:stretch>
            <a:fillRect/>
          </a:stretch>
        </p:blipFill>
        <p:spPr bwMode="auto">
          <a:xfrm>
            <a:off x="611560" y="1844824"/>
            <a:ext cx="3168367" cy="237590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" name="Picture 7" descr="C:\Users\Тatyana\Desktop\ФОТО ВКС\DSC01233.JPG"/>
          <p:cNvPicPr>
            <a:picLocks noChangeAspect="1" noChangeArrowheads="1"/>
          </p:cNvPicPr>
          <p:nvPr/>
        </p:nvPicPr>
        <p:blipFill>
          <a:blip r:embed="rId4" cstate="print">
            <a:lum contrast="20000"/>
          </a:blip>
          <a:srcRect/>
          <a:stretch>
            <a:fillRect/>
          </a:stretch>
        </p:blipFill>
        <p:spPr bwMode="auto">
          <a:xfrm>
            <a:off x="4644008" y="1916832"/>
            <a:ext cx="3264393" cy="244791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8" name="Picture 8" descr="C:\Users\Тatyana\Desktop\ФОТО ВКС\DSC01235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88024" y="4437112"/>
            <a:ext cx="3024336" cy="226789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133083479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850106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latin typeface="Arial" pitchFamily="34" charset="0"/>
                <a:cs typeface="Arial" pitchFamily="34" charset="0"/>
              </a:rPr>
              <a:t/>
            </a:r>
            <a:br>
              <a:rPr lang="ru-RU" sz="3600" b="1" dirty="0" smtClean="0">
                <a:latin typeface="Arial" pitchFamily="34" charset="0"/>
                <a:cs typeface="Arial" pitchFamily="34" charset="0"/>
              </a:rPr>
            </a:br>
            <a:r>
              <a:rPr lang="ru-RU" sz="3600" b="1" dirty="0" smtClean="0">
                <a:latin typeface="Arial" pitchFamily="34" charset="0"/>
                <a:cs typeface="Arial" pitchFamily="34" charset="0"/>
              </a:rPr>
              <a:t/>
            </a:r>
            <a:br>
              <a:rPr lang="ru-RU" sz="3600" b="1" dirty="0" smtClean="0">
                <a:latin typeface="Arial" pitchFamily="34" charset="0"/>
                <a:cs typeface="Arial" pitchFamily="34" charset="0"/>
              </a:rPr>
            </a:br>
            <a:r>
              <a:rPr lang="ru-RU" sz="3600" b="1" dirty="0" smtClean="0">
                <a:latin typeface="Arial" pitchFamily="34" charset="0"/>
                <a:cs typeface="Arial" pitchFamily="34" charset="0"/>
              </a:rPr>
              <a:t/>
            </a:r>
            <a:br>
              <a:rPr lang="ru-RU" sz="3600" b="1" dirty="0" smtClean="0">
                <a:latin typeface="Arial" pitchFamily="34" charset="0"/>
                <a:cs typeface="Arial" pitchFamily="34" charset="0"/>
              </a:rPr>
            </a:br>
            <a:r>
              <a:rPr lang="ru-RU" sz="3600" b="1" dirty="0" smtClean="0">
                <a:latin typeface="Arial" pitchFamily="34" charset="0"/>
                <a:cs typeface="Arial" pitchFamily="34" charset="0"/>
              </a:rPr>
              <a:t>     </a:t>
            </a:r>
            <a:br>
              <a:rPr lang="ru-RU" sz="3600" b="1" dirty="0" smtClean="0">
                <a:latin typeface="Arial" pitchFamily="34" charset="0"/>
                <a:cs typeface="Arial" pitchFamily="34" charset="0"/>
              </a:rPr>
            </a:br>
            <a:r>
              <a:rPr lang="ru-RU" sz="3600" b="1" dirty="0" smtClean="0">
                <a:latin typeface="Arial" pitchFamily="34" charset="0"/>
                <a:cs typeface="Arial" pitchFamily="34" charset="0"/>
              </a:rPr>
              <a:t>Главный результат- дать ребёнку             ощущение того, что</a:t>
            </a:r>
            <a:br>
              <a:rPr lang="ru-RU" sz="3600" b="1" dirty="0" smtClean="0">
                <a:latin typeface="Arial" pitchFamily="34" charset="0"/>
                <a:cs typeface="Arial" pitchFamily="34" charset="0"/>
              </a:rPr>
            </a:br>
            <a:r>
              <a:rPr lang="ru-RU" sz="3600" b="1" dirty="0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sz="3600" b="1" dirty="0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</a:br>
            <a:r>
              <a:rPr lang="ru-RU" sz="3600" b="1" dirty="0" smtClean="0">
                <a:latin typeface="Arial" pitchFamily="34" charset="0"/>
                <a:cs typeface="Arial" pitchFamily="34" charset="0"/>
              </a:rPr>
              <a:t/>
            </a:r>
            <a:br>
              <a:rPr lang="ru-RU" sz="3600" b="1" dirty="0" smtClean="0">
                <a:latin typeface="Arial" pitchFamily="34" charset="0"/>
                <a:cs typeface="Arial" pitchFamily="34" charset="0"/>
              </a:rPr>
            </a:br>
            <a:r>
              <a:rPr lang="ru-RU" sz="3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br>
              <a:rPr lang="ru-RU" sz="3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</a:br>
            <a:endParaRPr lang="ru-RU" sz="3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1412776"/>
            <a:ext cx="8964488" cy="5256584"/>
          </a:xfrm>
        </p:spPr>
        <p:txBody>
          <a:bodyPr/>
          <a:lstStyle/>
          <a:p>
            <a:pPr>
              <a:buNone/>
            </a:pPr>
            <a:r>
              <a:rPr lang="ru-RU" b="1" i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b="1" i="1" dirty="0" smtClean="0">
                <a:latin typeface="Arial" pitchFamily="34" charset="0"/>
                <a:cs typeface="Arial" pitchFamily="34" charset="0"/>
              </a:rPr>
              <a:t>⃰</a:t>
            </a:r>
            <a:r>
              <a:rPr lang="ru-RU" b="1" i="1" dirty="0" smtClean="0">
                <a:latin typeface="Arial" pitchFamily="34" charset="0"/>
                <a:cs typeface="Arial" pitchFamily="34" charset="0"/>
              </a:rPr>
              <a:t> Школа -  это очень интересно!</a:t>
            </a:r>
          </a:p>
          <a:p>
            <a:pPr>
              <a:buNone/>
            </a:pPr>
            <a:r>
              <a:rPr lang="ru-RU" b="1" i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b="1" i="1" dirty="0" smtClean="0">
                <a:latin typeface="Arial" pitchFamily="34" charset="0"/>
                <a:cs typeface="Arial" pitchFamily="34" charset="0"/>
              </a:rPr>
              <a:t>⃰</a:t>
            </a:r>
            <a:r>
              <a:rPr lang="ru-RU" b="1" i="1" dirty="0" smtClean="0">
                <a:latin typeface="Arial" pitchFamily="34" charset="0"/>
                <a:cs typeface="Arial" pitchFamily="34" charset="0"/>
              </a:rPr>
              <a:t> Учиться в школе – увлекательно!</a:t>
            </a:r>
          </a:p>
          <a:p>
            <a:pPr>
              <a:buNone/>
            </a:pPr>
            <a:r>
              <a:rPr lang="ru-RU" b="1" i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b="1" i="1" dirty="0" smtClean="0">
                <a:latin typeface="Arial" pitchFamily="34" charset="0"/>
                <a:cs typeface="Arial" pitchFamily="34" charset="0"/>
              </a:rPr>
              <a:t>⃰</a:t>
            </a:r>
            <a:r>
              <a:rPr lang="ru-RU" b="1" i="1" dirty="0" smtClean="0">
                <a:latin typeface="Arial" pitchFamily="34" charset="0"/>
                <a:cs typeface="Arial" pitchFamily="34" charset="0"/>
              </a:rPr>
              <a:t> Быть школьником - это звучит гордо!</a:t>
            </a:r>
          </a:p>
          <a:p>
            <a:pPr>
              <a:buNone/>
            </a:pPr>
            <a:endParaRPr lang="ru-RU" b="1" dirty="0" smtClean="0">
              <a:solidFill>
                <a:srgbClr val="7030A0"/>
              </a:solidFill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endParaRPr lang="ru-RU" dirty="0">
              <a:solidFill>
                <a:srgbClr val="7030A0"/>
              </a:solidFill>
            </a:endParaRPr>
          </a:p>
        </p:txBody>
      </p:sp>
      <p:pic>
        <p:nvPicPr>
          <p:cNvPr id="12" name="Picture 3" descr="C:\Users\Тatyana\Desktop\DSC0072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0783478">
            <a:off x="234611" y="3407735"/>
            <a:ext cx="3162623" cy="237159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" name="Рисунок 6" descr="D:\1а рисует\IMG_20191121_103550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14678" y="3714752"/>
            <a:ext cx="2520280" cy="295232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8" name="Picture 2" descr="C:\Users\Blackshine\Desktop\фото к ВКС\DSC0089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16076" r="4816"/>
          <a:stretch>
            <a:fillRect/>
          </a:stretch>
        </p:blipFill>
        <p:spPr bwMode="auto">
          <a:xfrm rot="811850">
            <a:off x="5632990" y="3566628"/>
            <a:ext cx="3291740" cy="226485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260648"/>
            <a:ext cx="8892480" cy="6264696"/>
          </a:xfrm>
        </p:spPr>
        <p:txBody>
          <a:bodyPr/>
          <a:lstStyle/>
          <a:p>
            <a:pPr algn="ctr">
              <a:buNone/>
            </a:pPr>
            <a:r>
              <a:rPr lang="ru-RU" sz="4000" b="1" dirty="0" err="1" smtClean="0"/>
              <a:t>Деятельностный</a:t>
            </a:r>
            <a:r>
              <a:rPr lang="ru-RU" sz="4000" b="1" dirty="0" smtClean="0"/>
              <a:t> метод обучения</a:t>
            </a:r>
          </a:p>
          <a:p>
            <a:pPr algn="ctr">
              <a:buNone/>
            </a:pPr>
            <a:r>
              <a:rPr lang="en-US" sz="4000" dirty="0" smtClean="0"/>
              <a:t> </a:t>
            </a:r>
            <a:endParaRPr lang="ru-RU" sz="4000" dirty="0" smtClean="0"/>
          </a:p>
          <a:p>
            <a:pPr>
              <a:buNone/>
            </a:pPr>
            <a:r>
              <a:rPr lang="ru-RU" sz="3600" dirty="0" smtClean="0"/>
              <a:t>— </a:t>
            </a:r>
            <a:r>
              <a:rPr lang="ru-RU" sz="4000" dirty="0" smtClean="0"/>
              <a:t>это организация учебного процесса, в котором главное место отводится активной и разносторонней, в максимальной степени самостоятельной познавательной деятельности школьника.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b="1" dirty="0" err="1" smtClean="0">
                <a:latin typeface="Times New Roman" pitchFamily="18" charset="0"/>
                <a:cs typeface="Times New Roman" pitchFamily="18" charset="0"/>
              </a:rPr>
              <a:t>Деятельностный</a:t>
            </a:r>
            <a:r>
              <a:rPr lang="ru-RU" altLang="ru-RU" b="1" dirty="0" smtClean="0">
                <a:latin typeface="Times New Roman" pitchFamily="18" charset="0"/>
                <a:cs typeface="Times New Roman" pitchFamily="18" charset="0"/>
              </a:rPr>
              <a:t> подход</a:t>
            </a:r>
          </a:p>
        </p:txBody>
      </p:sp>
      <p:sp>
        <p:nvSpPr>
          <p:cNvPr id="7172" name="Содержимое 4"/>
          <p:cNvSpPr>
            <a:spLocks noGrp="1"/>
          </p:cNvSpPr>
          <p:nvPr>
            <p:ph idx="1"/>
          </p:nvPr>
        </p:nvSpPr>
        <p:spPr>
          <a:xfrm>
            <a:off x="0" y="1928813"/>
            <a:ext cx="8686800" cy="4197350"/>
          </a:xfrm>
        </p:spPr>
        <p:txBody>
          <a:bodyPr/>
          <a:lstStyle/>
          <a:p>
            <a:pPr algn="ctr" eaLnBrk="1" hangingPunct="1">
              <a:buFontTx/>
              <a:buNone/>
            </a:pPr>
            <a:r>
              <a:rPr lang="ru-RU" altLang="ru-RU" sz="4000" b="1" i="1" dirty="0" smtClean="0">
                <a:latin typeface="Times New Roman" pitchFamily="18" charset="0"/>
                <a:cs typeface="Times New Roman" pitchFamily="18" charset="0"/>
              </a:rPr>
              <a:t>искать                                 думать                                 сотрудничать</a:t>
            </a:r>
          </a:p>
          <a:p>
            <a:pPr eaLnBrk="1" hangingPunct="1">
              <a:buFontTx/>
              <a:buNone/>
            </a:pPr>
            <a:r>
              <a:rPr lang="ru-RU" altLang="ru-RU" sz="4000" b="1" i="1" dirty="0" smtClean="0">
                <a:latin typeface="Times New Roman" pitchFamily="18" charset="0"/>
                <a:cs typeface="Times New Roman" pitchFamily="18" charset="0"/>
              </a:rPr>
              <a:t>    приниматься за дело                         </a:t>
            </a:r>
          </a:p>
          <a:p>
            <a:pPr algn="r" eaLnBrk="1" hangingPunct="1">
              <a:buFontTx/>
              <a:buNone/>
            </a:pPr>
            <a:r>
              <a:rPr lang="ru-RU" altLang="ru-RU" sz="4000" b="1" i="1" dirty="0" smtClean="0">
                <a:latin typeface="Times New Roman" pitchFamily="18" charset="0"/>
                <a:cs typeface="Times New Roman" pitchFamily="18" charset="0"/>
              </a:rPr>
              <a:t>                       адаптироваться</a:t>
            </a:r>
          </a:p>
          <a:p>
            <a:pPr eaLnBrk="1" hangingPunct="1">
              <a:buFontTx/>
              <a:buNone/>
            </a:pPr>
            <a:endParaRPr lang="ru-RU" altLang="ru-RU" sz="40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7" name="Прямая со стрелкой 6"/>
          <p:cNvCxnSpPr/>
          <p:nvPr/>
        </p:nvCxnSpPr>
        <p:spPr>
          <a:xfrm>
            <a:off x="4572000" y="1071563"/>
            <a:ext cx="2643188" cy="1143000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/>
          <p:nvPr/>
        </p:nvCxnSpPr>
        <p:spPr>
          <a:xfrm rot="10800000" flipV="1">
            <a:off x="1643063" y="1071563"/>
            <a:ext cx="2857500" cy="1143000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 rot="5400000">
            <a:off x="3642519" y="1928019"/>
            <a:ext cx="1714500" cy="1588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 rot="5400000">
            <a:off x="2071688" y="1214438"/>
            <a:ext cx="2571750" cy="2286000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 rot="16200000" flipH="1">
            <a:off x="4429125" y="1143001"/>
            <a:ext cx="3214687" cy="3071812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50" name="Picture 2" descr="C:\Users\Татьян\Desktop\все ВКС\фото пр задач\IMAG0609.jpg"/>
          <p:cNvPicPr>
            <a:picLocks noChangeAspect="1" noChangeArrowheads="1"/>
          </p:cNvPicPr>
          <p:nvPr/>
        </p:nvPicPr>
        <p:blipFill>
          <a:blip r:embed="rId2" cstate="print">
            <a:lum contrast="10000"/>
          </a:blip>
          <a:srcRect/>
          <a:stretch>
            <a:fillRect/>
          </a:stretch>
        </p:blipFill>
        <p:spPr bwMode="auto">
          <a:xfrm>
            <a:off x="119309" y="3929066"/>
            <a:ext cx="4533736" cy="2714644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Рисунок 5" descr="https://i.ytimg.com/vi/O72-VQKoIqY/maxresdefault.jpg"/>
          <p:cNvPicPr/>
          <p:nvPr/>
        </p:nvPicPr>
        <p:blipFill>
          <a:blip r:embed="rId2" cstate="print">
            <a:lum bright="20000"/>
          </a:blip>
          <a:srcRect l="8824" r="8088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 descr="C:\Users\Тatyana\Desktop\IMG_20210322_131335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lum bright="10000"/>
          </a:blip>
          <a:srcRect l="16970" t="15910" r="17268" b="14086"/>
          <a:stretch>
            <a:fillRect/>
          </a:stretch>
        </p:blipFill>
        <p:spPr bwMode="auto">
          <a:xfrm>
            <a:off x="2627784" y="764704"/>
            <a:ext cx="3672408" cy="52124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274638"/>
            <a:ext cx="8784976" cy="706090"/>
          </a:xfrm>
        </p:spPr>
        <p:txBody>
          <a:bodyPr>
            <a:normAutofit/>
          </a:bodyPr>
          <a:lstStyle/>
          <a:p>
            <a:pPr algn="l"/>
            <a:r>
              <a:rPr lang="ru-RU" sz="3600" b="1" dirty="0" smtClean="0"/>
              <a:t>Исследование 1 группы: Органы зрения</a:t>
            </a:r>
            <a:endParaRPr lang="ru-RU" sz="3600" dirty="0"/>
          </a:p>
        </p:txBody>
      </p:sp>
      <p:pic>
        <p:nvPicPr>
          <p:cNvPr id="1026" name="Picture 2" descr="http://2.bp.blogspot.com/-1jjH94azXl8/VCU-TNGCgyI/AAAAAAAABlI/41hZ4xIR0XQ/s1600/ctp6241-geometric-shape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57554" y="1000108"/>
            <a:ext cx="5605043" cy="5391192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179512" y="908720"/>
            <a:ext cx="8784976" cy="5688632"/>
          </a:xfrm>
        </p:spPr>
        <p:txBody>
          <a:bodyPr/>
          <a:lstStyle/>
          <a:p>
            <a:pPr>
              <a:buNone/>
            </a:pPr>
            <a:r>
              <a:rPr lang="ru-RU" sz="3600" i="1" u="sng" dirty="0" smtClean="0"/>
              <a:t>Задание:</a:t>
            </a:r>
            <a:r>
              <a:rPr lang="ru-RU" sz="3600" dirty="0" smtClean="0"/>
              <a:t> </a:t>
            </a:r>
          </a:p>
          <a:p>
            <a:pPr>
              <a:buNone/>
            </a:pPr>
            <a:r>
              <a:rPr lang="ru-RU" sz="3600" dirty="0" smtClean="0"/>
              <a:t>-</a:t>
            </a:r>
            <a:r>
              <a:rPr lang="ru-RU" sz="3600" i="1" dirty="0" smtClean="0"/>
              <a:t>Рассмотрите </a:t>
            </a:r>
          </a:p>
          <a:p>
            <a:pPr>
              <a:buNone/>
            </a:pPr>
            <a:r>
              <a:rPr lang="ru-RU" sz="3600" i="1" dirty="0" smtClean="0"/>
              <a:t>фигуры   </a:t>
            </a:r>
          </a:p>
          <a:p>
            <a:pPr>
              <a:buNone/>
            </a:pPr>
            <a:r>
              <a:rPr lang="ru-RU" sz="3600" i="1" dirty="0" smtClean="0"/>
              <a:t>и разбейте их </a:t>
            </a:r>
          </a:p>
          <a:p>
            <a:pPr>
              <a:buNone/>
            </a:pPr>
            <a:r>
              <a:rPr lang="ru-RU" sz="3600" i="1" dirty="0" smtClean="0"/>
              <a:t>на группы.</a:t>
            </a:r>
            <a:endParaRPr lang="ru-RU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571480"/>
          </a:xfrm>
        </p:spPr>
        <p:txBody>
          <a:bodyPr>
            <a:normAutofit fontScale="90000"/>
          </a:bodyPr>
          <a:lstStyle/>
          <a:p>
            <a:r>
              <a:rPr lang="ru-RU" sz="3600" b="1" dirty="0" smtClean="0"/>
              <a:t>Глаза – орган зрения</a:t>
            </a:r>
            <a:endParaRPr lang="ru-RU" sz="3600" b="1" dirty="0"/>
          </a:p>
        </p:txBody>
      </p:sp>
      <p:pic>
        <p:nvPicPr>
          <p:cNvPr id="1026" name="Picture 2" descr="C:\Users\Тatyana\Desktop\Новая папка\IMG_20210329_081057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t="16282" b="26151"/>
          <a:stretch>
            <a:fillRect/>
          </a:stretch>
        </p:blipFill>
        <p:spPr bwMode="auto">
          <a:xfrm rot="20884592">
            <a:off x="179512" y="980728"/>
            <a:ext cx="4690662" cy="36004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27" name="Picture 3" descr="C:\Users\Тatyana\Desktop\Новая папка\IMG_20210329_081250.jpg"/>
          <p:cNvPicPr>
            <a:picLocks noChangeAspect="1" noChangeArrowheads="1"/>
          </p:cNvPicPr>
          <p:nvPr/>
        </p:nvPicPr>
        <p:blipFill>
          <a:blip r:embed="rId3" cstate="print"/>
          <a:srcRect b="7353"/>
          <a:stretch>
            <a:fillRect/>
          </a:stretch>
        </p:blipFill>
        <p:spPr bwMode="auto">
          <a:xfrm rot="1242832">
            <a:off x="5642121" y="1096943"/>
            <a:ext cx="2952328" cy="364699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28" name="Picture 4" descr="C:\Users\Тatyana\Desktop\Новая папка\IMG_20210329_082718.jpg"/>
          <p:cNvPicPr>
            <a:picLocks noChangeAspect="1" noChangeArrowheads="1"/>
          </p:cNvPicPr>
          <p:nvPr/>
        </p:nvPicPr>
        <p:blipFill>
          <a:blip r:embed="rId4" cstate="print"/>
          <a:srcRect l="3704" t="11413" r="1852" b="36158"/>
          <a:stretch>
            <a:fillRect/>
          </a:stretch>
        </p:blipFill>
        <p:spPr bwMode="auto">
          <a:xfrm>
            <a:off x="3419872" y="4406286"/>
            <a:ext cx="3312368" cy="245171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74638"/>
            <a:ext cx="8640960" cy="1143000"/>
          </a:xfrm>
        </p:spPr>
        <p:txBody>
          <a:bodyPr>
            <a:normAutofit/>
          </a:bodyPr>
          <a:lstStyle/>
          <a:p>
            <a:pPr algn="l"/>
            <a:r>
              <a:rPr lang="ru-RU" sz="3600" b="1" dirty="0" smtClean="0"/>
              <a:t>Исследование 2 группы: Органы слуха</a:t>
            </a:r>
            <a:endParaRPr lang="ru-RU" sz="3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1196752"/>
            <a:ext cx="8712968" cy="5400600"/>
          </a:xfrm>
        </p:spPr>
        <p:txBody>
          <a:bodyPr/>
          <a:lstStyle/>
          <a:p>
            <a:pPr>
              <a:buNone/>
            </a:pPr>
            <a:r>
              <a:rPr lang="ru-RU" sz="3600" i="1" u="sng" dirty="0" smtClean="0"/>
              <a:t>Задание:</a:t>
            </a:r>
            <a:r>
              <a:rPr lang="ru-RU" sz="3600" dirty="0" smtClean="0"/>
              <a:t> </a:t>
            </a:r>
          </a:p>
          <a:p>
            <a:pPr>
              <a:buFontTx/>
              <a:buChar char="-"/>
            </a:pPr>
            <a:r>
              <a:rPr lang="ru-RU" sz="3600" dirty="0" smtClean="0"/>
              <a:t>С помощью </a:t>
            </a:r>
            <a:r>
              <a:rPr lang="ru-RU" sz="3600" i="1" dirty="0" smtClean="0"/>
              <a:t>игры «День – ночь</a:t>
            </a:r>
            <a:r>
              <a:rPr lang="ru-RU" sz="3600" dirty="0" smtClean="0"/>
              <a:t>»</a:t>
            </a:r>
          </a:p>
          <a:p>
            <a:pPr>
              <a:buNone/>
            </a:pPr>
            <a:r>
              <a:rPr lang="ru-RU" sz="3600" dirty="0" smtClean="0"/>
              <a:t> с закрытыми глазами определить, </a:t>
            </a:r>
          </a:p>
          <a:p>
            <a:pPr>
              <a:buNone/>
            </a:pPr>
            <a:r>
              <a:rPr lang="ru-RU" sz="3600" dirty="0" smtClean="0"/>
              <a:t>какие предметы издают звуки.</a:t>
            </a:r>
          </a:p>
          <a:p>
            <a:endParaRPr lang="ru-RU" dirty="0"/>
          </a:p>
        </p:txBody>
      </p:sp>
      <p:pic>
        <p:nvPicPr>
          <p:cNvPr id="4" name="Содержимое 3" descr="https://funforkids.ru/pictures/musical/musical09.jpg"/>
          <p:cNvPicPr>
            <a:picLocks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0898242">
            <a:off x="776596" y="4120047"/>
            <a:ext cx="4186808" cy="20570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https://st.depositphotos.com/1620766/1343/v/950/depositphotos_13432631-stock-illustration-vector-icon-drum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00192" y="3789040"/>
            <a:ext cx="2409825" cy="1618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https://cdn1.ozone.ru/multimedia/1017407349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20010099">
            <a:off x="4282075" y="5062867"/>
            <a:ext cx="2022793" cy="790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838</TotalTime>
  <Words>241</Words>
  <Application>Microsoft Office PowerPoint</Application>
  <PresentationFormat>Экран (4:3)</PresentationFormat>
  <Paragraphs>64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Тема Office</vt:lpstr>
      <vt:lpstr>Слайд 1</vt:lpstr>
      <vt:lpstr>«Мои ученики будут узнавать новое не от меня, они будут открывать это новое сами» Иоганн Генрих Песталоцци </vt:lpstr>
      <vt:lpstr>         Главный результат- дать ребёнку             ощущение того, что     </vt:lpstr>
      <vt:lpstr>Слайд 4</vt:lpstr>
      <vt:lpstr>Деятельностный подход</vt:lpstr>
      <vt:lpstr>Слайд 6</vt:lpstr>
      <vt:lpstr>Исследование 1 группы: Органы зрения</vt:lpstr>
      <vt:lpstr>Глаза – орган зрения</vt:lpstr>
      <vt:lpstr>Исследование 2 группы: Органы слуха</vt:lpstr>
      <vt:lpstr>Уши - орган слуха</vt:lpstr>
      <vt:lpstr> Исследование 3 группы: Органы обоняния </vt:lpstr>
      <vt:lpstr>    Нос – орган обоняния</vt:lpstr>
      <vt:lpstr>Исследование 4 группы: Орган вкуса  </vt:lpstr>
      <vt:lpstr>Язык – орган вкуса</vt:lpstr>
      <vt:lpstr> Исследование 5 группы: Органы осязания </vt:lpstr>
      <vt:lpstr>Кожа – орган осязания</vt:lpstr>
      <vt:lpstr>Наши помощники – органы чувств</vt:lpstr>
      <vt:lpstr> Преимущества  системно-деятельностного подхода: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Муниципальное бюджетное общеобразовательное учреждение «Средняя школа № 7» городского округа город Урюпинск Волгоградской области</dc:title>
  <dc:creator>школа № 7</dc:creator>
  <cp:lastModifiedBy>qwerty</cp:lastModifiedBy>
  <cp:revision>100</cp:revision>
  <dcterms:created xsi:type="dcterms:W3CDTF">2016-11-28T06:40:22Z</dcterms:created>
  <dcterms:modified xsi:type="dcterms:W3CDTF">2022-02-28T17:17:41Z</dcterms:modified>
</cp:coreProperties>
</file>