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handoutMasterIdLst>
    <p:handoutMasterId r:id="rId20"/>
  </p:handoutMasterIdLst>
  <p:sldIdLst>
    <p:sldId id="257" r:id="rId2"/>
    <p:sldId id="281" r:id="rId3"/>
    <p:sldId id="260" r:id="rId4"/>
    <p:sldId id="264" r:id="rId5"/>
    <p:sldId id="265" r:id="rId6"/>
    <p:sldId id="266" r:id="rId7"/>
    <p:sldId id="267" r:id="rId8"/>
    <p:sldId id="270" r:id="rId9"/>
    <p:sldId id="269" r:id="rId10"/>
    <p:sldId id="268" r:id="rId11"/>
    <p:sldId id="278" r:id="rId12"/>
    <p:sldId id="271" r:id="rId13"/>
    <p:sldId id="272" r:id="rId14"/>
    <p:sldId id="273" r:id="rId15"/>
    <p:sldId id="274" r:id="rId16"/>
    <p:sldId id="275" r:id="rId17"/>
    <p:sldId id="279" r:id="rId18"/>
    <p:sldId id="28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8D95"/>
    <a:srgbClr val="CCECFF"/>
    <a:srgbClr val="E18001"/>
    <a:srgbClr val="6B9A0E"/>
    <a:srgbClr val="89C412"/>
    <a:srgbClr val="C5FAA8"/>
    <a:srgbClr val="8CCA13"/>
    <a:srgbClr val="C61D32"/>
    <a:srgbClr val="ED5D73"/>
    <a:srgbClr val="E46D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2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EFD4-6855-4251-9F21-C5F52D3090AD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5CE21-67D1-4822-A11D-B1C8F495C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0692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30" b="16017"/>
          <a:stretch/>
        </p:blipFill>
        <p:spPr bwMode="auto">
          <a:xfrm>
            <a:off x="0" y="0"/>
            <a:ext cx="12200554" cy="496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AA4E5F50-8C3C-4655-97FD-59D2AA8CA0C8}" type="datetimeFigureOut">
              <a:rPr lang="ru-RU" smtClean="0"/>
              <a:t>20.02.2025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522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25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099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3"/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5068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63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69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ttps://i.pinimg.com/originals/95/9a/10/959a10306ba867e0851735e934de2ba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418" y="5334882"/>
            <a:ext cx="1663581" cy="124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23"/>
          <a:stretch/>
        </p:blipFill>
        <p:spPr bwMode="auto">
          <a:xfrm>
            <a:off x="-12510" y="2"/>
            <a:ext cx="12204510" cy="53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cliparts.co/cliparts/E8T/6Ma/E8T6ManiE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25" y="5665863"/>
            <a:ext cx="1064389" cy="916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7440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s://i.pinimg.com/originals/95/9a/10/959a10306ba867e0851735e934de2ba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5356" y="120630"/>
            <a:ext cx="1354614" cy="101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img-fotki.yandex.ru/get/6825/39663434.691/0_9fa28_6c5eb512_XL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7" y="5440844"/>
            <a:ext cx="872911" cy="86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90797"/>
          <a:stretch/>
        </p:blipFill>
        <p:spPr bwMode="auto">
          <a:xfrm>
            <a:off x="-12510" y="6358071"/>
            <a:ext cx="12204510" cy="49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46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i.pinimg.com/originals/95/9a/10/959a10306ba867e0851735e934de2ba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5356" y="120630"/>
            <a:ext cx="1354614" cy="1015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90797"/>
          <a:stretch/>
        </p:blipFill>
        <p:spPr bwMode="auto">
          <a:xfrm>
            <a:off x="-12510" y="6358071"/>
            <a:ext cx="12204510" cy="49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759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img-fotki.yandex.ru/get/6825/39663434.691/0_9fa28_6c5eb512_X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17" y="5440844"/>
            <a:ext cx="872911" cy="860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cliparts.co/cliparts/E8T/6Ma/E8T6ManiE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200" y="88108"/>
            <a:ext cx="1447798" cy="124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90797"/>
          <a:stretch/>
        </p:blipFill>
        <p:spPr bwMode="auto">
          <a:xfrm>
            <a:off x="-12510" y="6358071"/>
            <a:ext cx="12204510" cy="49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180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30" b="16017"/>
          <a:stretch/>
        </p:blipFill>
        <p:spPr bwMode="auto">
          <a:xfrm>
            <a:off x="0" y="0"/>
            <a:ext cx="12200554" cy="496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9832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3" b="89821"/>
          <a:stretch/>
        </p:blipFill>
        <p:spPr bwMode="auto">
          <a:xfrm>
            <a:off x="-12510" y="0"/>
            <a:ext cx="12204510" cy="585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609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6" descr="https://art-apple.ru/albums/userpics/10001/Earth-concept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023"/>
          <a:stretch/>
        </p:blipFill>
        <p:spPr bwMode="auto">
          <a:xfrm>
            <a:off x="-12510" y="2"/>
            <a:ext cx="12204510" cy="53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AGReverance" pitchFamily="2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AGReverance" pitchFamily="2" charset="0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4728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338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https://i.pinimg.com/originals/95/9a/10/959a10306ba867e0851735e934de2ba4.p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8418" y="5334882"/>
            <a:ext cx="1663581" cy="1247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 userDrawn="1"/>
        </p:nvSpPr>
        <p:spPr>
          <a:xfrm>
            <a:off x="11362927" y="6673334"/>
            <a:ext cx="8290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AGReverance" pitchFamily="2" charset="0"/>
              </a:rPr>
              <a:t>© Полшкова В.В., 2018</a:t>
            </a: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AA4E5F50-8C3C-4655-97FD-59D2AA8CA0C8}" type="datetimeFigureOut">
              <a:rPr lang="ru-RU" smtClean="0"/>
              <a:t>20.02.2025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6E4B3823-B83B-41FC-8BD9-4DC33C6BF5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0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700" r:id="rId3"/>
    <p:sldLayoutId id="2147483702" r:id="rId4"/>
    <p:sldLayoutId id="2147483701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AGReverance" pitchFamily="2" charset="0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AGReverance" pitchFamily="2" charset="0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svyato.info/uploads/posts/2020-04/1587104280_vodnye-resursy-novosibirskoy-oblasti.jpg" TargetMode="External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3470281" y="250977"/>
            <a:ext cx="8991684" cy="1463040"/>
          </a:xfrm>
        </p:spPr>
        <p:txBody>
          <a:bodyPr>
            <a:noAutofit/>
          </a:bodyPr>
          <a:lstStyle/>
          <a:p>
            <a:pPr algn="ctr"/>
            <a:r>
              <a:rPr lang="ru-RU" sz="4400" dirty="0"/>
              <a:t>«Человек не ценит воду, пока не иссякнет источник» </a:t>
            </a:r>
            <a:endParaRPr lang="ru-RU" sz="4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 </a:t>
            </a:r>
          </a:p>
          <a:p>
            <a:r>
              <a:rPr lang="ru-RU" dirty="0"/>
              <a:t>подготовила </a:t>
            </a:r>
          </a:p>
          <a:p>
            <a:r>
              <a:rPr lang="ru-RU" dirty="0"/>
              <a:t>Веселова Анастасия Николаевна</a:t>
            </a:r>
          </a:p>
          <a:p>
            <a:r>
              <a:rPr lang="ru-RU" dirty="0"/>
              <a:t>учитель географии высшей</a:t>
            </a:r>
          </a:p>
          <a:p>
            <a:r>
              <a:rPr lang="ru-RU" dirty="0"/>
              <a:t> квалификационной </a:t>
            </a:r>
            <a:r>
              <a:rPr lang="ru-RU" dirty="0" smtClean="0"/>
              <a:t>категории</a:t>
            </a:r>
          </a:p>
          <a:p>
            <a:r>
              <a:rPr lang="ru-RU" dirty="0" smtClean="0"/>
              <a:t>МКОУ СОШ №4 </a:t>
            </a:r>
            <a:r>
              <a:rPr lang="ru-RU" dirty="0" err="1" smtClean="0"/>
              <a:t>г.Куйбышев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738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C89081-D691-41DD-9DE6-60E31420B5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834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EEEF8BD-3F60-4C3C-8E53-840D8FFB30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850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E5D024F-B50F-480E-824A-C8C0E3493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BA4C01D3-9183-4CEB-8EBF-2058E22754C8}"/>
              </a:ext>
            </a:extLst>
          </p:cNvPr>
          <p:cNvSpPr/>
          <p:nvPr/>
        </p:nvSpPr>
        <p:spPr>
          <a:xfrm>
            <a:off x="1213338" y="2312378"/>
            <a:ext cx="9882554" cy="1855177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</a:t>
            </a:r>
            <a:r>
              <a:rPr lang="ru-RU" sz="3000" b="1" dirty="0">
                <a:solidFill>
                  <a:srgbClr val="002060"/>
                </a:solidFill>
              </a:rPr>
              <a:t> из всех водных источников в стране </a:t>
            </a:r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изымается</a:t>
            </a:r>
            <a:r>
              <a:rPr lang="ru-RU" sz="3000" b="1" dirty="0">
                <a:solidFill>
                  <a:srgbClr val="002060"/>
                </a:solidFill>
              </a:rPr>
              <a:t> большое количество воды, из некоторых рек до 25% объема годового стока.</a:t>
            </a:r>
          </a:p>
        </p:txBody>
      </p:sp>
    </p:spTree>
    <p:extLst>
      <p:ext uri="{BB962C8B-B14F-4D97-AF65-F5344CB8AC3E}">
        <p14:creationId xmlns:p14="http://schemas.microsoft.com/office/powerpoint/2010/main" val="917235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94BC2B-94B6-4481-B59A-A64EE324D0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1373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A66F93-BA53-4E6F-87C6-E8818B7259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13259788-0175-458D-B226-6742CDD0C192}"/>
              </a:ext>
            </a:extLst>
          </p:cNvPr>
          <p:cNvSpPr/>
          <p:nvPr/>
        </p:nvSpPr>
        <p:spPr>
          <a:xfrm>
            <a:off x="776654" y="1727688"/>
            <a:ext cx="10638692" cy="3402623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ЗАГРЯЗНЕНИЕ ВОДНЫХ РЕСУРСОВ </a:t>
            </a:r>
            <a:r>
              <a:rPr lang="ru-RU" sz="3000" b="1" dirty="0">
                <a:solidFill>
                  <a:srgbClr val="002060"/>
                </a:solidFill>
              </a:rPr>
              <a:t>происходит вследствие различных причин. Значительная часть загрязняющих веществ поступает в реки и озёра с осадками и талыми водами. Похожий процесс происходит в полях, где с частичками почвы загрязняющие вещества, ядохимикаты, удобрения при смыве с полей попадают в реки.</a:t>
            </a:r>
          </a:p>
        </p:txBody>
      </p:sp>
    </p:spTree>
    <p:extLst>
      <p:ext uri="{BB962C8B-B14F-4D97-AF65-F5344CB8AC3E}">
        <p14:creationId xmlns:p14="http://schemas.microsoft.com/office/powerpoint/2010/main" val="3243703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B6B6E81-FA37-40A8-8582-1219AC97FE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369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CF1E4A-541D-4E42-BB57-C02A07F600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364FA7D2-2B62-41DB-A165-AC5A6DC7C6D9}"/>
              </a:ext>
            </a:extLst>
          </p:cNvPr>
          <p:cNvSpPr/>
          <p:nvPr/>
        </p:nvSpPr>
        <p:spPr>
          <a:xfrm>
            <a:off x="615461" y="448408"/>
            <a:ext cx="11148646" cy="2980592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002060"/>
                </a:solidFill>
              </a:rPr>
              <a:t>Ежегодно в поверхностные водоемы </a:t>
            </a:r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сбрасываются сточные воды</a:t>
            </a:r>
            <a:r>
              <a:rPr lang="ru-RU" sz="3000" b="1" dirty="0">
                <a:solidFill>
                  <a:srgbClr val="002060"/>
                </a:solidFill>
              </a:rPr>
              <a:t> предприятий и ЖКХ. 40% сбрасываемой воды относится к классу загрязненной. </a:t>
            </a:r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всех крупных реках России </a:t>
            </a:r>
            <a:r>
              <a:rPr lang="ru-RU" sz="3000" b="1" dirty="0">
                <a:solidFill>
                  <a:srgbClr val="002060"/>
                </a:solidFill>
              </a:rPr>
              <a:t>(Волге, Доне, Оби, Енисее, Лене) вода оценивается как загрязненная, а в крупнейших притоках – очень загрязненная. Так же ухудшается и качество подземных вод.</a:t>
            </a:r>
          </a:p>
        </p:txBody>
      </p:sp>
    </p:spTree>
    <p:extLst>
      <p:ext uri="{BB962C8B-B14F-4D97-AF65-F5344CB8AC3E}">
        <p14:creationId xmlns:p14="http://schemas.microsoft.com/office/powerpoint/2010/main" val="11083503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4503C48-932D-414B-B413-7DB9464F54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4575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Водные ресурсы Новосибирской области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28" y="78378"/>
            <a:ext cx="10223863" cy="66707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6163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156753" y="646175"/>
            <a:ext cx="12348753" cy="467476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Водные ресурсы: распределение, потребление, загрязнение.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4398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2F99B2A-0C59-4FBE-BAF8-243B44ACA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BD279A3B-64E0-4E98-8068-144F16C9857D}"/>
              </a:ext>
            </a:extLst>
          </p:cNvPr>
          <p:cNvSpPr/>
          <p:nvPr/>
        </p:nvSpPr>
        <p:spPr>
          <a:xfrm>
            <a:off x="316522" y="228600"/>
            <a:ext cx="10735408" cy="1934308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ВОДНЫЕ РЕСУРСЫ </a:t>
            </a:r>
            <a:r>
              <a:rPr lang="ru-RU" sz="3000" b="1" dirty="0">
                <a:solidFill>
                  <a:srgbClr val="002060"/>
                </a:solidFill>
              </a:rPr>
              <a:t>– это та часть поверхностных и подземных вод, которая может быть использована для снабжения водой населения и для различных видов человеческой деятельности.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5D1F232E-A2E1-4CCF-8C75-91F843D2765E}"/>
              </a:ext>
            </a:extLst>
          </p:cNvPr>
          <p:cNvSpPr/>
          <p:nvPr/>
        </p:nvSpPr>
        <p:spPr>
          <a:xfrm>
            <a:off x="1257299" y="2461845"/>
            <a:ext cx="10735408" cy="2321169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002060"/>
                </a:solidFill>
              </a:rPr>
              <a:t>Информация обо всех водных ресурсах России дана в Водном кадастре. </a:t>
            </a:r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ВОДНЫЙ КАДАСТР </a:t>
            </a:r>
            <a:r>
              <a:rPr lang="ru-RU" sz="3000" b="1" dirty="0">
                <a:solidFill>
                  <a:srgbClr val="002060"/>
                </a:solidFill>
              </a:rPr>
              <a:t>– это систематизированные сведения о водных ресурсах, их объемах и состоянии, результат многолетних и системных наблюдений и исследований.</a:t>
            </a:r>
          </a:p>
        </p:txBody>
      </p:sp>
    </p:spTree>
    <p:extLst>
      <p:ext uri="{BB962C8B-B14F-4D97-AF65-F5344CB8AC3E}">
        <p14:creationId xmlns:p14="http://schemas.microsoft.com/office/powerpoint/2010/main" val="2513553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617" y="0"/>
            <a:ext cx="9248503" cy="693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02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594BD9E-D383-48EC-AB3B-CF42EB480C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1C51FD72-A50A-4DD2-9A3A-D995463B33A6}"/>
              </a:ext>
            </a:extLst>
          </p:cNvPr>
          <p:cNvSpPr/>
          <p:nvPr/>
        </p:nvSpPr>
        <p:spPr>
          <a:xfrm>
            <a:off x="490904" y="219808"/>
            <a:ext cx="11210191" cy="2831123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Основной источник </a:t>
            </a:r>
            <a:r>
              <a:rPr lang="ru-RU" sz="3000" b="1" dirty="0">
                <a:solidFill>
                  <a:srgbClr val="002060"/>
                </a:solidFill>
              </a:rPr>
              <a:t>водных ресурсов России – это </a:t>
            </a:r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речной сток. Он содержит </a:t>
            </a:r>
            <a:r>
              <a:rPr lang="ru-RU" sz="3000" b="1" dirty="0">
                <a:solidFill>
                  <a:srgbClr val="002060"/>
                </a:solidFill>
              </a:rPr>
              <a:t>меньшее количество пресной воды в процентном соотношении, но вода находится в нем в наиболее доступной форме, а главная ценность – в быстром и постоянном возобновлении.</a:t>
            </a:r>
          </a:p>
        </p:txBody>
      </p:sp>
    </p:spTree>
    <p:extLst>
      <p:ext uri="{BB962C8B-B14F-4D97-AF65-F5344CB8AC3E}">
        <p14:creationId xmlns:p14="http://schemas.microsoft.com/office/powerpoint/2010/main" val="978459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3E55EDE-EA27-4DA4-89FE-14FE30EAF9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649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96BF6CD-883C-4245-B1B3-15FCFDE998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0CA50F03-87BE-4282-9E4B-0FFFD655194B}"/>
              </a:ext>
            </a:extLst>
          </p:cNvPr>
          <p:cNvSpPr/>
          <p:nvPr/>
        </p:nvSpPr>
        <p:spPr>
          <a:xfrm>
            <a:off x="633046" y="228600"/>
            <a:ext cx="11113476" cy="2321169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Обеспеченность водными ресурсами </a:t>
            </a:r>
            <a:r>
              <a:rPr lang="ru-RU" sz="3000" b="1" dirty="0">
                <a:solidFill>
                  <a:srgbClr val="002060"/>
                </a:solidFill>
              </a:rPr>
              <a:t>может определяться в расчете на душу населения и в расчете на площадь территории. При расчете на единицу площади обеспеченность водными ресурсами России ниже среднемировой почти в два раза.</a:t>
            </a:r>
          </a:p>
        </p:txBody>
      </p:sp>
    </p:spTree>
    <p:extLst>
      <p:ext uri="{BB962C8B-B14F-4D97-AF65-F5344CB8AC3E}">
        <p14:creationId xmlns:p14="http://schemas.microsoft.com/office/powerpoint/2010/main" val="3868265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CDCF9C-7D0A-497D-AC67-B32893C6D4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121842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8291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C71A9E3-3D2B-41CE-8614-E8E89653F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5AE08D29-A01D-40C3-8DDA-74CC08472718}"/>
              </a:ext>
            </a:extLst>
          </p:cNvPr>
          <p:cNvSpPr/>
          <p:nvPr/>
        </p:nvSpPr>
        <p:spPr>
          <a:xfrm>
            <a:off x="451338" y="131885"/>
            <a:ext cx="11289323" cy="2620107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Водные ресурсы </a:t>
            </a:r>
            <a:r>
              <a:rPr lang="ru-RU" sz="3000" b="1" dirty="0">
                <a:solidFill>
                  <a:srgbClr val="002060"/>
                </a:solidFill>
              </a:rPr>
              <a:t>в нашей стране распределены неравномерно, большая их часть </a:t>
            </a:r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(более 90%) </a:t>
            </a:r>
            <a:r>
              <a:rPr lang="ru-RU" sz="3000" b="1" dirty="0">
                <a:solidFill>
                  <a:srgbClr val="002060"/>
                </a:solidFill>
              </a:rPr>
              <a:t>сосредоточены в бассейне Северного Ледовитого и Тихого океана, где проживает 20% населения нашей страны. На другие бассейны океанов приходится всего </a:t>
            </a:r>
            <a:r>
              <a:rPr lang="ru-RU" sz="3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8% </a:t>
            </a:r>
            <a:r>
              <a:rPr lang="ru-RU" sz="3000" b="1" dirty="0">
                <a:solidFill>
                  <a:srgbClr val="002060"/>
                </a:solidFill>
              </a:rPr>
              <a:t>водных ресурсов. </a:t>
            </a:r>
          </a:p>
        </p:txBody>
      </p:sp>
    </p:spTree>
    <p:extLst>
      <p:ext uri="{BB962C8B-B14F-4D97-AF65-F5344CB8AC3E}">
        <p14:creationId xmlns:p14="http://schemas.microsoft.com/office/powerpoint/2010/main" val="37598687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Интеграл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Интеграл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6222</TotalTime>
  <Words>341</Words>
  <Application>Microsoft Office PowerPoint</Application>
  <PresentationFormat>Широкоэкранный</PresentationFormat>
  <Paragraphs>17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AGReverance</vt:lpstr>
      <vt:lpstr>Calibri</vt:lpstr>
      <vt:lpstr>Tw Cen MT</vt:lpstr>
      <vt:lpstr>Wingdings 3</vt:lpstr>
      <vt:lpstr>Интеграл</vt:lpstr>
      <vt:lpstr>«Человек не ценит воду, пока не иссякнет источник» </vt:lpstr>
      <vt:lpstr>Водные ресурсы: распределение, потребление, загрязнение.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МАОУ ДО ЦРТДиЮ Каменского района Пензенской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«География»</dc:title>
  <dc:subject>География</dc:subject>
  <dc:creator>Viktoriya Polshkova</dc:creator>
  <cp:keywords>география</cp:keywords>
  <cp:lastModifiedBy>Анастасия</cp:lastModifiedBy>
  <cp:revision>255</cp:revision>
  <dcterms:created xsi:type="dcterms:W3CDTF">2018-02-25T15:29:25Z</dcterms:created>
  <dcterms:modified xsi:type="dcterms:W3CDTF">2025-02-20T15:16:27Z</dcterms:modified>
  <cp:category>География;Страны</cp:category>
</cp:coreProperties>
</file>