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9" r:id="rId1"/>
  </p:sldMasterIdLst>
  <p:notesMasterIdLst>
    <p:notesMasterId r:id="rId14"/>
  </p:notesMasterIdLst>
  <p:handoutMasterIdLst>
    <p:handoutMasterId r:id="rId15"/>
  </p:handoutMasterIdLst>
  <p:sldIdLst>
    <p:sldId id="269" r:id="rId2"/>
    <p:sldId id="295" r:id="rId3"/>
    <p:sldId id="270" r:id="rId4"/>
    <p:sldId id="271" r:id="rId5"/>
    <p:sldId id="272" r:id="rId6"/>
    <p:sldId id="273" r:id="rId7"/>
    <p:sldId id="274" r:id="rId8"/>
    <p:sldId id="278" r:id="rId9"/>
    <p:sldId id="277" r:id="rId10"/>
    <p:sldId id="276" r:id="rId11"/>
    <p:sldId id="275" r:id="rId12"/>
    <p:sldId id="29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14.12.2011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737EE-270D-4744-A495-837CC5DB4C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386412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14.12.2011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40321-745F-45D0-96BB-62FCE0B5B0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30523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pic>
        <p:nvPicPr>
          <p:cNvPr id="8195" name="Picture 3" descr="minisp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pic>
        <p:nvPicPr>
          <p:cNvPr id="8197" name="Picture 5" descr="minisp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D42DEE5-B1A2-4D72-83CB-C0C213728CD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1892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D86A7-C107-4DB6-B4B5-B2AC8003AC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2990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03C45-01BF-489F-9155-3B506E14C34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2288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4A208-E027-42FB-9E48-E8A4E0829F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2920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03834-2D1C-4AFA-B390-7FB72F6DF7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248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2C7D7-F8B3-403A-BDBB-EC7D5DF9707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738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A5AA7-FB65-40ED-8A5F-BAEB2838D3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812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C2274-94D9-46E3-BD9B-8E28F1A493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8627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FC8FF-EE7E-456C-968C-A2C3A72FAAA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585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92CF8-17B8-4E6C-9429-1E6A746127C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49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558C1-F988-4138-9817-36296FA9E2E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79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ru-RU" sz="2400" smtClean="0">
              <a:solidFill>
                <a:srgbClr val="000000"/>
              </a:solidFill>
            </a:endParaRPr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000000"/>
              </a:solidFill>
            </a:endParaRPr>
          </a:p>
        </p:txBody>
      </p:sp>
      <p:pic>
        <p:nvPicPr>
          <p:cNvPr id="7172" name="Picture 4" descr="minispi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minispi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Беллер Надежда Константиновна</a:t>
            </a: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000000"/>
                </a:solidFill>
              </a:rPr>
              <a:t>Электронное пособие 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FC1E94-86A8-481C-975E-DA7927FD184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86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0"/>
            <a:ext cx="7721600" cy="2403475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260648"/>
            <a:ext cx="7848873" cy="6408712"/>
          </a:xfrm>
        </p:spPr>
        <p:txBody>
          <a:bodyPr/>
          <a:lstStyle/>
          <a:p>
            <a:pPr algn="l"/>
            <a:endParaRPr lang="ru-RU" sz="2400" dirty="0" smtClean="0"/>
          </a:p>
          <a:p>
            <a:r>
              <a:rPr lang="ru-RU" sz="2400" dirty="0" smtClean="0"/>
              <a:t> </a:t>
            </a:r>
          </a:p>
          <a:p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</a:pPr>
            <a:endParaRPr lang="ru-RU" sz="4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</a:pP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работы </a:t>
            </a:r>
          </a:p>
          <a:p>
            <a:pPr algn="l">
              <a:spcBef>
                <a:spcPts val="0"/>
              </a:spcBef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с детьми с ОВЗ </a:t>
            </a:r>
          </a:p>
          <a:p>
            <a:pPr algn="l">
              <a:spcBef>
                <a:spcPts val="0"/>
              </a:spcBef>
            </a:pP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образовательной школе</a:t>
            </a:r>
          </a:p>
          <a:p>
            <a:pPr algn="r"/>
            <a:endParaRPr lang="ru-RU" sz="2400" dirty="0" smtClean="0"/>
          </a:p>
          <a:p>
            <a:pPr algn="r"/>
            <a:r>
              <a:rPr lang="ru-RU" sz="24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Учитель: Ильченко Н.Н</a:t>
            </a:r>
            <a:r>
              <a:rPr lang="ru-RU" sz="2400" dirty="0" smtClean="0"/>
              <a:t>.</a:t>
            </a:r>
            <a:endParaRPr lang="ru-RU" sz="2400" dirty="0" smtClean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836712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332656"/>
            <a:ext cx="6912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МБОУ «СОШ №1 с УПОП имени княжны   </a:t>
            </a:r>
          </a:p>
          <a:p>
            <a:r>
              <a:rPr lang="ru-RU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Ольги Николаевны Романовой» </a:t>
            </a:r>
          </a:p>
          <a:p>
            <a:r>
              <a:rPr lang="ru-RU" sz="28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г.Новый Оскол Белгородской области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8996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374594"/>
            <a:ext cx="7750125" cy="6150750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Основа всей </a:t>
            </a:r>
            <a:r>
              <a:rPr lang="ru-RU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учебно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воспитательной работы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с детьми с ОВЗ</a:t>
            </a:r>
            <a:endParaRPr lang="ru-RU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повторение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3265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38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99592" y="188640"/>
            <a:ext cx="8064896" cy="6408712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 работе с детьми ОВЗ              </a:t>
            </a:r>
          </a:p>
          <a:p>
            <a:pPr algn="l"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применяются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следующие </a:t>
            </a:r>
          </a:p>
          <a:p>
            <a:pPr algn="l"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подходы:</a:t>
            </a:r>
            <a:endParaRPr lang="ru-RU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spcBef>
                <a:spcPts val="0"/>
              </a:spcBef>
            </a:pPr>
            <a:r>
              <a:rPr lang="ru-RU" dirty="0" smtClean="0"/>
              <a:t>-индивидуальный подход;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-предотвращение наступления утомляемости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-активизация познавательной деятельности;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-проведение подготовительных занятий;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-обогащение знаниями об окружающем мире;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-коррекция всех видов высших психических функций: памяти, внимания, мышления;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-проявление педагогического такта.</a:t>
            </a:r>
          </a:p>
          <a:p>
            <a:pPr algn="l"/>
            <a:endParaRPr lang="ru-RU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69269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875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764703"/>
            <a:ext cx="8229600" cy="3816425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 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ВНИМАНИЕ!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4581128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794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0"/>
            <a:ext cx="7721600" cy="2403475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Кто такой ребёнок с ОВЗ?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Обучающийся с ограниченными  </a:t>
            </a:r>
            <a:b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возможностями здоровья 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2132856"/>
            <a:ext cx="7848873" cy="4536504"/>
          </a:xfrm>
        </p:spPr>
        <p:txBody>
          <a:bodyPr/>
          <a:lstStyle/>
          <a:p>
            <a:pPr algn="l"/>
            <a:endParaRPr lang="ru-RU" sz="2400" dirty="0" smtClean="0"/>
          </a:p>
          <a:p>
            <a:pPr algn="l"/>
            <a:r>
              <a:rPr lang="ru-RU" sz="2400" dirty="0" smtClean="0"/>
              <a:t> </a:t>
            </a:r>
            <a:r>
              <a:rPr lang="ru-RU" dirty="0" smtClean="0"/>
              <a:t>- физическое лицо, имеющие отклонения от норм жизнедеятельности вследствие нарушения здоровья, характеризующиеся ограничением способности осуществлять ориентацию, обучение, самообслуживание, передвижение, общение, трудовую деятельность.</a:t>
            </a:r>
          </a:p>
          <a:p>
            <a:pPr algn="l"/>
            <a:endParaRPr lang="ru-RU" sz="2400" dirty="0" smtClean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9269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996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285728"/>
            <a:ext cx="7750125" cy="5663552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с разными нарушениями                    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развития: </a:t>
            </a:r>
          </a:p>
          <a:p>
            <a:pPr algn="l">
              <a:spcBef>
                <a:spcPts val="0"/>
              </a:spcBef>
            </a:pPr>
            <a:r>
              <a:rPr lang="ru-RU" dirty="0" smtClean="0"/>
              <a:t>-</a:t>
            </a:r>
            <a:r>
              <a:rPr lang="ru-RU" sz="4000" dirty="0" smtClean="0"/>
              <a:t> </a:t>
            </a:r>
            <a:r>
              <a:rPr lang="ru-RU" dirty="0" smtClean="0"/>
              <a:t>нарушениями слуха,</a:t>
            </a:r>
          </a:p>
          <a:p>
            <a:pPr algn="l">
              <a:spcBef>
                <a:spcPts val="0"/>
              </a:spcBef>
            </a:pPr>
            <a:r>
              <a:rPr lang="ru-RU" dirty="0" smtClean="0"/>
              <a:t>- зрения, </a:t>
            </a:r>
          </a:p>
          <a:p>
            <a:pPr algn="l">
              <a:spcBef>
                <a:spcPts val="0"/>
              </a:spcBef>
            </a:pPr>
            <a:r>
              <a:rPr lang="ru-RU" dirty="0" smtClean="0"/>
              <a:t>- речи, 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dirty="0" smtClean="0"/>
              <a:t> опорно-двигательного аппарата, 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dirty="0" smtClean="0"/>
              <a:t>  интеллекта, 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dirty="0" smtClean="0"/>
              <a:t>с выраженными расстройствами эмоционально-волевой сферы, 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dirty="0" smtClean="0"/>
              <a:t>с задержкой и комплексными нарушениями развития.</a:t>
            </a:r>
          </a:p>
          <a:p>
            <a:pPr algn="l"/>
            <a:endParaRPr lang="ru-RU" sz="4000" dirty="0" smtClean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928670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773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548680"/>
            <a:ext cx="7750125" cy="54006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Главным приоритетом в работе </a:t>
            </a:r>
          </a:p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 детьми ОВЗ</a:t>
            </a:r>
          </a:p>
          <a:p>
            <a:pPr algn="l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l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4000" dirty="0" smtClean="0"/>
              <a:t>индивидуальный подход, </a:t>
            </a:r>
          </a:p>
          <a:p>
            <a:pPr algn="l"/>
            <a:r>
              <a:rPr lang="ru-RU" sz="4000" dirty="0" smtClean="0"/>
              <a:t>с учетом специфики психики  </a:t>
            </a:r>
          </a:p>
          <a:p>
            <a:pPr algn="l"/>
            <a:r>
              <a:rPr lang="ru-RU" sz="4000" dirty="0" smtClean="0"/>
              <a:t>и здоровья каждого ребенка.</a:t>
            </a:r>
            <a:endParaRPr lang="ru-RU" sz="4000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1214422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485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548680"/>
            <a:ext cx="7750125" cy="583264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для успешной организации  обучения  </a:t>
            </a:r>
            <a:endParaRPr lang="ru-RU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/>
            <a:r>
              <a:rPr lang="ru-RU" sz="4000" dirty="0" smtClean="0"/>
              <a:t>- установка положительного психологического климата в классе.</a:t>
            </a:r>
          </a:p>
          <a:p>
            <a:pPr lvl="0" algn="l"/>
            <a:r>
              <a:rPr lang="ru-RU" sz="4000" dirty="0" smtClean="0"/>
              <a:t>-установление тесного сотрудничества между педагогом, ребенком, родителями, специалистами сопровождения.</a:t>
            </a:r>
            <a:endParaRPr lang="ru-RU" sz="4000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107154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4279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374594"/>
            <a:ext cx="8473244" cy="6294766"/>
          </a:xfrm>
        </p:spPr>
        <p:txBody>
          <a:bodyPr/>
          <a:lstStyle/>
          <a:p>
            <a:pPr algn="l"/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отношения учителя </a:t>
            </a:r>
          </a:p>
          <a:p>
            <a:pPr algn="l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с ребёнком с ОВЗ:</a:t>
            </a:r>
          </a:p>
          <a:p>
            <a:pPr lvl="0" algn="l">
              <a:spcBef>
                <a:spcPts val="0"/>
              </a:spcBef>
              <a:buFontTx/>
              <a:buChar char="-"/>
            </a:pPr>
            <a:r>
              <a:rPr lang="ru-RU" dirty="0" smtClean="0"/>
              <a:t>все ученики равны в школьном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  сообществе.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-все ученики имеют равный доступ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  к процессу обучения.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-у всех учеников должны быть равные  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  возможности для установления и развития важных социальных связей.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-вовлеченные работники настроены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позитивно и понимают свои обязанности.</a:t>
            </a:r>
          </a:p>
          <a:p>
            <a:pPr algn="l"/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1000108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667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214290"/>
            <a:ext cx="7750125" cy="602302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Главные  требования к уроку с детьми ОВЗ:</a:t>
            </a:r>
            <a:endParaRPr lang="ru-RU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spcBef>
                <a:spcPts val="0"/>
              </a:spcBef>
            </a:pPr>
            <a:r>
              <a:rPr lang="ru-RU" dirty="0" smtClean="0"/>
              <a:t>-воздействие на все органы чувств;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-разнообразные виды деятельности;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-обращение к опыту ребенка;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-комфортные условия на уроке;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-ребенок должен испытывать успех в  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преодолении трудностей;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-содружество учителя;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-задания малыми дозами; игра;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-чувство самодостаточности, уважение к личности (можно осудить поступок, но не личность).</a:t>
            </a:r>
            <a:endParaRPr lang="ru-RU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107154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68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188640"/>
            <a:ext cx="8148700" cy="6336704"/>
          </a:xfrm>
        </p:spPr>
        <p:txBody>
          <a:bodyPr/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</a:p>
          <a:p>
            <a:pPr algn="l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приемы:</a:t>
            </a:r>
          </a:p>
          <a:p>
            <a:pPr algn="l"/>
            <a:endParaRPr lang="ru-RU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800" dirty="0" smtClean="0"/>
              <a:t>-индивидуальный подход;</a:t>
            </a:r>
          </a:p>
          <a:p>
            <a:pPr algn="l"/>
            <a:r>
              <a:rPr lang="ru-RU" sz="2800" dirty="0" smtClean="0"/>
              <a:t>-поэтапное разъяснение заданий;</a:t>
            </a:r>
          </a:p>
          <a:p>
            <a:pPr algn="l"/>
            <a:r>
              <a:rPr lang="ru-RU" sz="2800" dirty="0" smtClean="0"/>
              <a:t>-максимальное использование наглядности;</a:t>
            </a:r>
          </a:p>
          <a:p>
            <a:pPr algn="l"/>
            <a:r>
              <a:rPr lang="ru-RU" sz="2800" dirty="0" smtClean="0"/>
              <a:t>-смена видов деятельности;</a:t>
            </a:r>
          </a:p>
          <a:p>
            <a:pPr algn="l"/>
            <a:r>
              <a:rPr lang="ru-RU" sz="2800" dirty="0" smtClean="0"/>
              <a:t>-коллективные, групповые виды деятельности;</a:t>
            </a:r>
            <a:endParaRPr lang="ru-RU" sz="2600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571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95300" y="374594"/>
            <a:ext cx="7750125" cy="629476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Индивидуальное оценивание ответов учащихся с ОВЗ:</a:t>
            </a:r>
            <a:endParaRPr lang="ru-RU" sz="4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l">
              <a:spcBef>
                <a:spcPts val="0"/>
              </a:spcBef>
            </a:pPr>
            <a:endParaRPr lang="ru-RU" dirty="0" smtClean="0"/>
          </a:p>
          <a:p>
            <a:pPr lvl="0" algn="l">
              <a:spcBef>
                <a:spcPts val="0"/>
              </a:spcBef>
            </a:pPr>
            <a:r>
              <a:rPr lang="ru-RU" dirty="0" smtClean="0"/>
              <a:t>-использование индивидуальной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 шкалы оценок;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 -ежедневная оценка с целью 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выведения четвертной отметки;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-разрешение переделать задание, с которым он не справился;</a:t>
            </a:r>
          </a:p>
          <a:p>
            <a:pPr lvl="0" algn="l">
              <a:spcBef>
                <a:spcPts val="0"/>
              </a:spcBef>
            </a:pPr>
            <a:r>
              <a:rPr lang="ru-RU" dirty="0" smtClean="0"/>
              <a:t>-оценка переделанных работ.</a:t>
            </a:r>
            <a:endParaRPr lang="ru-RU" sz="4000" dirty="0" smtClean="0"/>
          </a:p>
          <a:p>
            <a:pPr algn="l"/>
            <a:endParaRPr lang="ru-RU" sz="4000" dirty="0"/>
          </a:p>
        </p:txBody>
      </p:sp>
      <p:pic>
        <p:nvPicPr>
          <p:cNvPr id="2054" name="Picture 6" descr="an0079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28800"/>
            <a:ext cx="1939925" cy="2022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57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350</Words>
  <Application>Microsoft Office PowerPoint</Application>
  <PresentationFormat>Экран (4:3)</PresentationFormat>
  <Paragraphs>88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Тетрадь</vt:lpstr>
      <vt:lpstr>        </vt:lpstr>
      <vt:lpstr>     Кто такой ребёнок с ОВЗ?     Обучающийся с ограниченными             возможностями здоровья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СПАСИБО  ЗА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Причулымская СОШ</dc:title>
  <cp:lastModifiedBy>RePack by SPecialiST</cp:lastModifiedBy>
  <cp:revision>35</cp:revision>
  <dcterms:modified xsi:type="dcterms:W3CDTF">2020-12-25T15:29:02Z</dcterms:modified>
</cp:coreProperties>
</file>