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notesMasterIdLst>
    <p:notesMasterId r:id="rId36"/>
  </p:notesMasterIdLst>
  <p:sldIdLst>
    <p:sldId id="306" r:id="rId2"/>
    <p:sldId id="325" r:id="rId3"/>
    <p:sldId id="307" r:id="rId4"/>
    <p:sldId id="300" r:id="rId5"/>
    <p:sldId id="299" r:id="rId6"/>
    <p:sldId id="301" r:id="rId7"/>
    <p:sldId id="320" r:id="rId8"/>
    <p:sldId id="304" r:id="rId9"/>
    <p:sldId id="308" r:id="rId10"/>
    <p:sldId id="302" r:id="rId11"/>
    <p:sldId id="309" r:id="rId12"/>
    <p:sldId id="305" r:id="rId13"/>
    <p:sldId id="310" r:id="rId14"/>
    <p:sldId id="318" r:id="rId15"/>
    <p:sldId id="313" r:id="rId16"/>
    <p:sldId id="312" r:id="rId17"/>
    <p:sldId id="311" r:id="rId18"/>
    <p:sldId id="274" r:id="rId19"/>
    <p:sldId id="319" r:id="rId20"/>
    <p:sldId id="321" r:id="rId21"/>
    <p:sldId id="323" r:id="rId22"/>
    <p:sldId id="324" r:id="rId23"/>
    <p:sldId id="275" r:id="rId24"/>
    <p:sldId id="276" r:id="rId25"/>
    <p:sldId id="277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1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E7BE8-AF5E-4208-9BAF-66B9A0CA6A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0C796-EC79-41BA-BA98-03330B20F2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5F99A-FC13-4AE4-B894-0B6004F810FB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3A50-D88A-4B1A-A43D-B95F4201EB90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1FB5B-8F2F-4616-91EC-65766368CFE8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B3C559B-F270-4C03-894A-D73DBE53FDB2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E0B1-D950-4AD3-B7E0-004F322D1598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A71B-F615-40FD-93F7-B921B3A960D7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03C8-DA69-48E1-8C94-89DB6296846E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7E68F-FF2B-4E2F-95AF-6C2526CB1BB4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27816-717B-451E-9982-FB68AD7FA82A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87A2AD5-BA8F-4FB7-81AE-07EA0B6F2063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C24-E858-4985-A844-B4F601FADF4F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accent6">
                <a:lumMod val="40000"/>
                <a:lumOff val="60000"/>
                <a:alpha val="37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3F2968-F834-44DB-8965-B29C09D0F431}" type="datetime1">
              <a:rPr lang="ru-RU" smtClean="0"/>
              <a:pPr/>
              <a:t>10.02.2020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D7761A0-6D3B-4E02-A1EC-AA1F317F51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~1\9335~1\LOCALS~1\Temp\FineReader10\media\image1.jpe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и науки Челябинской области</a:t>
            </a:r>
            <a:endParaRPr kumimoji="0" lang="ru-RU" sz="1000" b="1" i="0" u="none" strike="noStrike" normalizeH="0" baseline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Пластовский</a:t>
            </a: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технологический филиал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ГБПОУ </a:t>
            </a: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Копейский политехнический колледж им. С.В. Хохрякова</a:t>
            </a:r>
            <a:r>
              <a:rPr kumimoji="0" lang="ru-RU" sz="14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5" name="Рисунок 2" descr="img2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71612"/>
            <a:ext cx="4257675" cy="21526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143380"/>
            <a:ext cx="90011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Индивидуальный проект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обучающегося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к 75-летию Победы в Великой Отечественной войне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Образовательное учреждение в годы Великой Отечественной войны.</a:t>
            </a: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Преподаватели ОУ, ветераны ВОВ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/>
              <a:t> </a:t>
            </a:r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normalizeH="0" baseline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0" u="none" strike="noStrike" normalizeH="0" baseline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4000504"/>
            <a:ext cx="8305800" cy="2571768"/>
          </a:xfrm>
        </p:spPr>
        <p:txBody>
          <a:bodyPr/>
          <a:lstStyle/>
          <a:p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Когда 2 октября 1940 года в Пласте было создано ремесленное училище 7, </a:t>
            </a:r>
            <a:r>
              <a:rPr lang="ru-RU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Кочкарским</a:t>
            </a:r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комбинатом были срочно оборудованы учебно-производственные мастерские. Построили кузницу на два горна, установили три токарных и три сверлильных станка, оборудовали слесарное отделение.</a:t>
            </a:r>
            <a:endParaRPr lang="ru-RU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 descr="C:\Documents and Settings\Администратор\Мои документы\фото  училище в работе\img204.jpg"/>
          <p:cNvPicPr/>
          <p:nvPr/>
        </p:nvPicPr>
        <p:blipFill>
          <a:blip r:embed="rId2"/>
          <a:srcRect l="53554" t="56341" r="6360" b="11434"/>
          <a:stretch>
            <a:fillRect/>
          </a:stretch>
        </p:blipFill>
        <p:spPr bwMode="auto">
          <a:xfrm>
            <a:off x="571472" y="285728"/>
            <a:ext cx="8001056" cy="360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57950" y="1600200"/>
            <a:ext cx="2408098" cy="4614882"/>
          </a:xfrm>
        </p:spPr>
        <p:txBody>
          <a:bodyPr/>
          <a:lstStyle/>
          <a:p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данным на 1 декабря 1940г. В Челябинской области насчитывались:</a:t>
            </a:r>
          </a:p>
          <a:p>
            <a:pPr>
              <a:buFontTx/>
              <a:buChar char="-"/>
            </a:pP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12 ремесленных;</a:t>
            </a:r>
          </a:p>
          <a:p>
            <a:pPr>
              <a:buFontTx/>
              <a:buChar char="-"/>
            </a:pP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железнодорож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 школ ФЗО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457200"/>
            <a:ext cx="8191528" cy="828660"/>
          </a:xfrm>
        </p:spPr>
        <p:txBody>
          <a:bodyPr>
            <a:normAutofit/>
          </a:bodyPr>
          <a:lstStyle/>
          <a:p>
            <a:pPr algn="ctr"/>
            <a:r>
              <a:rPr lang="ru-RU" sz="3600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Урале….</a:t>
            </a:r>
            <a:endParaRPr lang="ru-RU" sz="3600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5484535" cy="3786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Самодеятельность ремесленников была лучшей в городе.</a:t>
            </a:r>
            <a:endParaRPr lang="ru-RU" sz="32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~1\9335~1\LOCALS~1\Temp\FineReader10\media\image1.jpeg"/>
          <p:cNvPicPr/>
          <p:nvPr/>
        </p:nvPicPr>
        <p:blipFill>
          <a:blip r:embed="rId2"/>
          <a:srcRect l="18729" r="8940" b="30211"/>
          <a:stretch>
            <a:fillRect/>
          </a:stretch>
        </p:blipFill>
        <p:spPr bwMode="auto">
          <a:xfrm rot="16200000" flipH="1">
            <a:off x="2365683" y="420344"/>
            <a:ext cx="4484074" cy="721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Началась Великая Отечественная война…</a:t>
            </a:r>
            <a:endParaRPr lang="ru-RU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537969"/>
            <a:ext cx="3614550" cy="508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первые месяцы войны  многие мастера и преподаватели были призваны на фронт…</a:t>
            </a:r>
            <a:endParaRPr lang="ru-RU" sz="32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Елена Алексеевна\Мои документы\Мои рисунки\ВОЙНЫ\22_06_19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3" y="1571612"/>
            <a:ext cx="371477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Елена Алексеевна\Мои документы\Мои рисунки\ВОЙНЫ\43600761_Untitle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357430"/>
            <a:ext cx="4476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конце 1941- начале 1942 гг. учебные заведения превратились в «школы- заводы»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85728"/>
            <a:ext cx="8477280" cy="1000132"/>
          </a:xfrm>
        </p:spPr>
        <p:txBody>
          <a:bodyPr>
            <a:noAutofit/>
          </a:bodyPr>
          <a:lstStyle/>
          <a:p>
            <a:pPr algn="ctr"/>
            <a:r>
              <a:rPr lang="ru-RU" sz="2000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27 июля 1941г. Правительством СССР было принято решение о переключении деятельности учебных заведений Трудовых резервов на выполнение трудовых заказов.</a:t>
            </a:r>
            <a:endParaRPr lang="ru-RU" sz="2000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5357850" cy="471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72198" y="1600200"/>
            <a:ext cx="2693850" cy="411481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самого начала войны жители тыла совершали трудовые подвиги.</a:t>
            </a:r>
          </a:p>
          <a:p>
            <a:pPr>
              <a:lnSpc>
                <a:spcPct val="90000"/>
              </a:lnSpc>
            </a:pP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условиях военного времени подростки не зачислялись, а призывались на учебу в ремесленные училища и ФЗО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357166"/>
            <a:ext cx="8405842" cy="642942"/>
          </a:xfrm>
        </p:spPr>
        <p:txBody>
          <a:bodyPr>
            <a:normAutofit/>
          </a:bodyPr>
          <a:lstStyle/>
          <a:p>
            <a:pPr algn="ctr"/>
            <a:r>
              <a:rPr lang="ru-RU" sz="2800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Этот лозунг объединял и взрослых и детей</a:t>
            </a:r>
            <a:endParaRPr lang="ru-RU" sz="2800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4286280" cy="52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Подростков надо было разместить, накормить, организовать обучение, включить их в посильное производство военной продукции.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05842" cy="785818"/>
          </a:xfrm>
        </p:spPr>
        <p:txBody>
          <a:bodyPr>
            <a:noAutofit/>
          </a:bodyPr>
          <a:lstStyle/>
          <a:p>
            <a:pPr algn="ctr"/>
            <a:r>
              <a:rPr lang="ru-RU" sz="2800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Челябинская область приняла за первые два года войны до 19 тыс. подростков 13-16 лет.</a:t>
            </a:r>
            <a:endParaRPr lang="ru-RU" sz="2800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6" name="Picture 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7" y="1857364"/>
            <a:ext cx="6329711" cy="42148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 descr="Scan113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6762"/>
            <a:ext cx="4357718" cy="3320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8375" t="4629" r="51679" b="56490"/>
          <a:stretch>
            <a:fillRect/>
          </a:stretch>
        </p:blipFill>
        <p:spPr bwMode="auto">
          <a:xfrm>
            <a:off x="4929190" y="3143247"/>
            <a:ext cx="4214810" cy="35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929718" cy="67056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работы: 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основе краеведческой работы гражданственности, патриотизма как важнейших духовно-нравственных и социальных ценностей человека, формирование профессионально значимых качеств молодёжи, умений и готовности к их активному проявлению в различных сферах жизни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продолжить ознакомление с историей образовательного учреждения. Изучение героических страниц   истории, связанных с Великой Отечественной войной;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показать на примере судеб конкретных преподавателей трудовой подвиг в годы войны;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систематизировать имеющийся по данной теме материал и дополнить его новыми исследованиями с дальнейшей передачей в музейную комнату ОУ;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вовлечь в работу обучающихся из неблагополучных семей, учащихся, оказавшихся в трудной жизненной ситуации с целью оказания им помощи в адаптации в обществе;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творческие способности обучающихся.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Объект  исследования: 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Образовательное учреждение (училище) в годы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Великой Отечественной Войны 1941-1945г.г.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Ветераны образовательного учреждения.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 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биография ветеранов Великой Отечественной войны преподавателей ОУ.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pPr algn="ctr"/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Ученики активно помогали фронту . Ансамбль выступал с платными концертами</a:t>
            </a:r>
            <a:endParaRPr lang="ru-RU" sz="24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8531" t="10255" r="27670" b="56184"/>
          <a:stretch>
            <a:fillRect/>
          </a:stretch>
        </p:blipFill>
        <p:spPr bwMode="auto">
          <a:xfrm>
            <a:off x="2500298" y="1214422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16209" t="53118" r="5377" b="16118"/>
          <a:stretch>
            <a:fillRect/>
          </a:stretch>
        </p:blipFill>
        <p:spPr bwMode="auto">
          <a:xfrm>
            <a:off x="500034" y="4000504"/>
            <a:ext cx="828680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r>
              <a:rPr lang="ru-RU" sz="4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Трудовые резервы = </a:t>
            </a:r>
            <a:r>
              <a:rPr lang="ru-RU" sz="4400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трудотряд</a:t>
            </a:r>
            <a:r>
              <a:rPr lang="ru-RU" sz="4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6728" y="1008274"/>
            <a:ext cx="5722792" cy="563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algn="ctr"/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Газеты писали….</a:t>
            </a:r>
            <a:endParaRPr lang="ru-RU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32_khronika_ognennykh_l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1088"/>
            <a:ext cx="3714744" cy="3862358"/>
          </a:xfrm>
          <a:prstGeom prst="rect">
            <a:avLst/>
          </a:prstGeom>
          <a:noFill/>
        </p:spPr>
      </p:pic>
      <p:pic>
        <p:nvPicPr>
          <p:cNvPr id="4099" name="Picture 3" descr="F:\staryegaze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1340" y="928670"/>
            <a:ext cx="4832660" cy="3790953"/>
          </a:xfrm>
          <a:prstGeom prst="rect">
            <a:avLst/>
          </a:prstGeom>
          <a:noFill/>
        </p:spPr>
      </p:pic>
      <p:pic>
        <p:nvPicPr>
          <p:cNvPr id="4100" name="Picture 4" descr="F:\doc_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643290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786214" cy="32147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00042"/>
            <a:ext cx="4167186" cy="42862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500438"/>
            <a:ext cx="4679950" cy="31432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 descr="img2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65" name="Picture 1" descr="img2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07249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Моисеев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Аркадий Григорьевич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Администратор\Мои документы\фото  училище в работе\DSC_0038.JPG"/>
          <p:cNvPicPr/>
          <p:nvPr/>
        </p:nvPicPr>
        <p:blipFill>
          <a:blip r:embed="rId2" cstate="print"/>
          <a:srcRect l="40246" t="8134" r="5874"/>
          <a:stretch>
            <a:fillRect/>
          </a:stretch>
        </p:blipFill>
        <p:spPr bwMode="auto">
          <a:xfrm>
            <a:off x="2143108" y="1428736"/>
            <a:ext cx="4786346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Быданов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Михаил Михайлович</a:t>
            </a:r>
            <a:endParaRPr lang="ru-RU" dirty="0"/>
          </a:p>
        </p:txBody>
      </p:sp>
      <p:pic>
        <p:nvPicPr>
          <p:cNvPr id="4" name="Рисунок 3" descr="C:\Users\admin\Desktop\фото правленые\2512020_8511570.jpg"/>
          <p:cNvPicPr/>
          <p:nvPr/>
        </p:nvPicPr>
        <p:blipFill>
          <a:blip r:embed="rId2"/>
          <a:srcRect l="5000" r="3333"/>
          <a:stretch>
            <a:fillRect/>
          </a:stretch>
        </p:blipFill>
        <p:spPr bwMode="auto">
          <a:xfrm>
            <a:off x="2143108" y="1285861"/>
            <a:ext cx="4786346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Подакова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Клавдия Георгиевна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фото правленые\2712020_13343143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4143404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1026" name="Picture 2" descr="C:\Users\admin\Desktop\фото правленые\2812020_8355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99442"/>
            <a:ext cx="7786741" cy="5219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33526"/>
          </a:xfrm>
        </p:spPr>
        <p:txBody>
          <a:bodyPr>
            <a:noAutofit/>
          </a:bodyPr>
          <a:lstStyle/>
          <a:p>
            <a:pPr algn="ctr"/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20-х годах прошлого столетия создаются школы ФЗУ     ( фабрично- заводское ученичество) с 4-х летним сроком обучения, затем в связи с острой нехваткой кадров срок обучения сокращается до 2-х лет</a:t>
            </a:r>
            <a:endParaRPr lang="ru-RU" sz="24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14488"/>
            <a:ext cx="3715665" cy="22860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Rectangl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975100"/>
            <a:ext cx="3786214" cy="274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143248"/>
            <a:ext cx="3087685" cy="34262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Поляков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Николай Михайлович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фото правленые\2712020_1336816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4286280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Вахрушев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 Архипович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фото правленые\2712020_13331315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500174"/>
            <a:ext cx="36433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Трухин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 Яковлевич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фото правленые\2712020_1331467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428736"/>
            <a:ext cx="392909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Вагин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 Иванович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агин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500174"/>
            <a:ext cx="364333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215106"/>
          </a:xfrm>
        </p:spPr>
        <p:txBody>
          <a:bodyPr>
            <a:noAutofit/>
          </a:bodyPr>
          <a:lstStyle/>
          <a:p>
            <a:pPr lvl="0"/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Материалы из архива музейной комнаты им. П.И. </a:t>
            </a:r>
            <a:r>
              <a:rPr lang="ru-RU" sz="2400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Вагина</a:t>
            </a: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Пластовского технологического филиал ГБПОУ  «Копейский политехнический колледж им. С.В. Хохрякова»:  фотодокументы, , статьи из газеты «Знамя Октября»,.</a:t>
            </a:r>
            <a:b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2. Биография П.И </a:t>
            </a:r>
            <a:r>
              <a:rPr lang="ru-RU" sz="2400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Вагина</a:t>
            </a: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, воспоминания, статьи из газеты «Знамя Октября», наградные листы, Почетные грамоты// МКУ «</a:t>
            </a:r>
            <a:r>
              <a:rPr lang="ru-RU" sz="2400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Пластовский</a:t>
            </a: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районный музей». – КП – 718</a:t>
            </a:r>
            <a: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Челябинская область: энциклопедия/ гл.ред. К.Н. Бочкарев- 4.Чкелябинск: Каменный пояс, 2008. Т.4.- М-О.- 864 с.: ил. </a:t>
            </a:r>
            <a: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Летопись добра. О тех, кто нас выводит в люди// Екатеринбург, 2010 </a:t>
            </a:r>
            <a:r>
              <a:rPr lang="ru-RU" sz="2400" b="1" i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i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 второй половине 1920 - годов осуществилась мечта дореволюционных золотопромышленников - открытие на </a:t>
            </a:r>
            <a:r>
              <a:rPr lang="ru-RU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Кочкарских</a:t>
            </a:r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золотых приисках учебного  заведения для подготовки квалифицированных младших специалистов горного дела - слесарей, бурильщиков, машинистов </a:t>
            </a:r>
            <a:r>
              <a:rPr lang="ru-RU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рудоподъемов</a:t>
            </a:r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обогатителей и т.д. В этот период благодаря государственной поддержке «</a:t>
            </a:r>
            <a:r>
              <a:rPr lang="ru-RU" b="1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Кочкарьзолото</a:t>
            </a:r>
            <a:r>
              <a:rPr lang="ru-RU" b="1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наметил существенный подъем добычи драгоценного металла.</a:t>
            </a:r>
            <a:endParaRPr lang="ru-RU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428604"/>
            <a:ext cx="8305800" cy="29863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 descr="C:\Documents and Settings\Администратор\Мои документы\фото  училище в работе\img202.jpg"/>
          <p:cNvPicPr/>
          <p:nvPr/>
        </p:nvPicPr>
        <p:blipFill>
          <a:blip r:embed="rId2"/>
          <a:srcRect l="51951" t="54430" r="5558" b="12025"/>
          <a:stretch>
            <a:fillRect/>
          </a:stretch>
        </p:blipFill>
        <p:spPr bwMode="auto">
          <a:xfrm>
            <a:off x="714348" y="428604"/>
            <a:ext cx="77867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3" name="Рисунок 2" descr="C:\Documents and Settings\Администратор\Мои документы\фото  училище в работе\img203.jpg"/>
          <p:cNvPicPr/>
          <p:nvPr/>
        </p:nvPicPr>
        <p:blipFill>
          <a:blip r:embed="rId2"/>
          <a:srcRect l="27896" t="17373" r="28657" b="14830"/>
          <a:stretch>
            <a:fillRect/>
          </a:stretch>
        </p:blipFill>
        <p:spPr bwMode="auto">
          <a:xfrm>
            <a:off x="642910" y="714356"/>
            <a:ext cx="778674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" name="Рисунок 2" descr="C:\Documents and Settings\Администратор\Мои документы\фото  училище в работе\img202.jpg"/>
          <p:cNvPicPr/>
          <p:nvPr/>
        </p:nvPicPr>
        <p:blipFill>
          <a:blip r:embed="rId2"/>
          <a:srcRect l="4971" t="55907" r="53821" b="10338"/>
          <a:stretch>
            <a:fillRect/>
          </a:stretch>
        </p:blipFill>
        <p:spPr bwMode="auto">
          <a:xfrm>
            <a:off x="571472" y="428604"/>
            <a:ext cx="821537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6145" t="1958" r="25625" b="56919"/>
          <a:stretch>
            <a:fillRect/>
          </a:stretch>
        </p:blipFill>
        <p:spPr bwMode="auto">
          <a:xfrm>
            <a:off x="2285984" y="0"/>
            <a:ext cx="450059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15276" t="47955" r="3398" b="13860"/>
          <a:stretch>
            <a:fillRect/>
          </a:stretch>
        </p:blipFill>
        <p:spPr bwMode="auto">
          <a:xfrm>
            <a:off x="357158" y="3357562"/>
            <a:ext cx="857256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5955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Плодотворно шла учеба в 1940 —41 году. Всю зиму велись теоретические занятия по электротехнике, металловедению, </a:t>
            </a:r>
            <a:r>
              <a:rPr lang="ru-RU" b="1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спецтехнологии</a:t>
            </a:r>
            <a:r>
              <a:rPr lang="ru-RU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русскому языку и другим предметам, В мастерских планомерно осваивались производственные навыки, ученики слесарили, работали на станках, вели электромонтажные работы, практиковались на шахтах и в цехах комбината «</a:t>
            </a:r>
            <a:r>
              <a:rPr lang="ru-RU" b="1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Кочкарьзолото</a:t>
            </a:r>
            <a:r>
              <a:rPr lang="ru-RU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3480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:\DOCUME~1\9335~1\LOCALS~1\Temp\FineReader10\media\image1.jpeg"/>
          <p:cNvPicPr/>
          <p:nvPr/>
        </p:nvPicPr>
        <p:blipFill>
          <a:blip r:embed="rId2" r:link="rId3"/>
          <a:srcRect l="25357" t="26218" r="24670" b="16461"/>
          <a:stretch>
            <a:fillRect/>
          </a:stretch>
        </p:blipFill>
        <p:spPr bwMode="auto">
          <a:xfrm rot="5400000">
            <a:off x="3036081" y="-1750254"/>
            <a:ext cx="3286150" cy="721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15008" y="1600200"/>
            <a:ext cx="3051040" cy="482919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Указ Президиума Верховного Совета СССР №37 «О государственных трудовых резервах»</a:t>
            </a:r>
          </a:p>
          <a:p>
            <a:r>
              <a:rPr lang="ru-RU" sz="18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*  Постановление Совнаркома СССР «О  призыве городской и колхозной молодежи в ремесленные училища, железнодорожные училища и школы фабрично-заводского обучения»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62966" cy="1309710"/>
          </a:xfrm>
        </p:spPr>
        <p:txBody>
          <a:bodyPr>
            <a:noAutofit/>
          </a:bodyPr>
          <a:lstStyle/>
          <a:p>
            <a:pPr algn="ctr"/>
            <a:r>
              <a:rPr lang="ru-RU" sz="2800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октября 1940 года была создана единая централизованная система </a:t>
            </a:r>
            <a:r>
              <a:rPr lang="ru-RU" sz="2800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профтехобразования</a:t>
            </a:r>
            <a:endParaRPr lang="ru-RU" sz="2800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7761A0-6D3B-4E02-A1EC-AA1F317F5125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Picture 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7286" y="1571625"/>
            <a:ext cx="3131878" cy="4600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990</TotalTime>
  <Words>462</Words>
  <Application>Microsoft Office PowerPoint</Application>
  <PresentationFormat>Экран (4:3)</PresentationFormat>
  <Paragraphs>79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Бумажная</vt:lpstr>
      <vt:lpstr>Слайд 1</vt:lpstr>
      <vt:lpstr>Цель работы: развитие на основе краеведческой работы гражданственности, патриотизма как важнейших духовно-нравственных и социальных ценностей человека, формирование профессионально значимых качеств молодёжи, умений и готовности к их активному проявлению в различных сферах жизни общес Задачи: продолжить ознакомление с историей образовательного учреждения. Изучение героических страниц   истории, связанных с Великой Отечественной войной; показать на примере судеб конкретных преподавателей трудовой подвиг в годы войны; систематизировать имеющийся по данной теме материал и дополнить его новыми исследованиями с дальнейшей передачей в музейную комнату ОУ; вовлечь в работу обучающихся из неблагополучных семей, учащихся, оказавшихся в трудной жизненной ситуации с целью оказания им помощи в адаптации в обществе; развивать творческие способности обучающихся. Объект  исследования:  1. Образовательное учреждение (училище) в годы Великой Отечественной Войны 1941-1945г.г. 2. Ветераны образовательного учреждения.  Предмет исследования: биография ветеранов Великой Отечественной войны преподавателей ОУ. </vt:lpstr>
      <vt:lpstr>В 20-х годах прошлого столетия создаются школы ФЗУ     ( фабрично- заводское ученичество) с 4-х летним сроком обучения, затем в связи с острой нехваткой кадров срок обучения сокращается до 2-х лет</vt:lpstr>
      <vt:lpstr>Слайд 4</vt:lpstr>
      <vt:lpstr>Слайд 5</vt:lpstr>
      <vt:lpstr>Слайд 6</vt:lpstr>
      <vt:lpstr>Слайд 7</vt:lpstr>
      <vt:lpstr>Слайд 8</vt:lpstr>
      <vt:lpstr>2 октября 1940 года была создана единая централизованная система профтехобразования</vt:lpstr>
      <vt:lpstr>Слайд 10</vt:lpstr>
      <vt:lpstr>На Урале….</vt:lpstr>
      <vt:lpstr>Самодеятельность ремесленников была лучшей в городе.</vt:lpstr>
      <vt:lpstr>Началась Великая Отечественная война…</vt:lpstr>
      <vt:lpstr>В первые месяцы войны  многие мастера и преподаватели были призваны на фронт…</vt:lpstr>
      <vt:lpstr>27 июля 1941г. Правительством СССР было принято решение о переключении деятельности учебных заведений Трудовых резервов на выполнение трудовых заказов.</vt:lpstr>
      <vt:lpstr>Этот лозунг объединял и взрослых и детей</vt:lpstr>
      <vt:lpstr>Челябинская область приняла за первые два года войны до 19 тыс. подростков 13-16 лет.</vt:lpstr>
      <vt:lpstr>Слайд 18</vt:lpstr>
      <vt:lpstr>Слайд 19</vt:lpstr>
      <vt:lpstr>Ученики активно помогали фронту . Ансамбль выступал с платными концертами</vt:lpstr>
      <vt:lpstr>Трудовые резервы = трудотряд!</vt:lpstr>
      <vt:lpstr>Газеты писали….</vt:lpstr>
      <vt:lpstr>Слайд 23</vt:lpstr>
      <vt:lpstr>Слайд 24</vt:lpstr>
      <vt:lpstr>Слайд 25</vt:lpstr>
      <vt:lpstr>Моисеев  Аркадий Григорьевич</vt:lpstr>
      <vt:lpstr>     Быданов  Михаил Михайлович</vt:lpstr>
      <vt:lpstr>Подакова  Клавдия Георгиевна</vt:lpstr>
      <vt:lpstr>Слайд 29</vt:lpstr>
      <vt:lpstr>Поляков  Николай Михайлович</vt:lpstr>
      <vt:lpstr>Вахрушев  Петр Архипович</vt:lpstr>
      <vt:lpstr>Трухин  Владимир Яковлевич</vt:lpstr>
      <vt:lpstr>Вагин  Петр Иванович</vt:lpstr>
      <vt:lpstr>     Список литературы: 1. Материалы из архива музейной комнаты им. П.И. Вагина, Пластовского технологического филиал ГБПОУ  «Копейский политехнический колледж им. С.В. Хохрякова»:  фотодокументы, , статьи из газеты «Знамя Октября»,.  2. Биография П.И Вагина , воспоминания, статьи из газеты «Знамя Октября», наградные листы, Почетные грамоты// МКУ «Пластовский районный музей». – КП – 718 3.Челябинская область: энциклопедия/ гл.ред. К.Н. Бочкарев- 4.Чкелябинск: Каменный пояс, 2008. Т.4.- М-О.- 864 с.: ил.  Летопись добра. О тех, кто нас выводит в люди// Екатеринбург, 2010   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Вагинская академия</dc:title>
  <dc:creator>User</dc:creator>
  <cp:lastModifiedBy>admin</cp:lastModifiedBy>
  <cp:revision>43</cp:revision>
  <dcterms:created xsi:type="dcterms:W3CDTF">2010-09-22T11:32:27Z</dcterms:created>
  <dcterms:modified xsi:type="dcterms:W3CDTF">2020-02-10T03:18:00Z</dcterms:modified>
</cp:coreProperties>
</file>