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67" r:id="rId4"/>
    <p:sldId id="261" r:id="rId5"/>
    <p:sldId id="262" r:id="rId6"/>
    <p:sldId id="263" r:id="rId7"/>
    <p:sldId id="264" r:id="rId8"/>
    <p:sldId id="265" r:id="rId9"/>
    <p:sldId id="266" r:id="rId10"/>
    <p:sldId id="270" r:id="rId11"/>
    <p:sldId id="273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737" autoAdjust="0"/>
  </p:normalViewPr>
  <p:slideViewPr>
    <p:cSldViewPr>
      <p:cViewPr varScale="1">
        <p:scale>
          <a:sx n="51" d="100"/>
          <a:sy n="51" d="100"/>
        </p:scale>
        <p:origin x="-121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0A04BF-4109-480B-B253-0A0E95ED77D8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49F21A-462B-4FEF-A234-180ABD75E18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gvo-svoboda.ru/blog/temy-po-angliyskomu-yazyku/dni-nedeli-na-angliyskom/" TargetMode="External"/><Relationship Id="rId2" Type="http://schemas.openxmlformats.org/officeDocument/2006/relationships/hyperlink" Target="https://lingua-airlines.ru/articles/dni-nedeli-v-anglijskom-yazyk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olkmap.ru/articles/kak-na-angliyskom-pishutsya-dni-nedeli-na-angliyskom.html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7543800" cy="936104"/>
          </a:xfrm>
        </p:spPr>
        <p:txBody>
          <a:bodyPr/>
          <a:lstStyle/>
          <a:p>
            <a:pPr algn="ctr"/>
            <a:r>
              <a:rPr lang="en-US" sz="5400" dirty="0" smtClean="0"/>
              <a:t>DAYS OF THE </a:t>
            </a:r>
            <a:r>
              <a:rPr lang="en-US" sz="5400" dirty="0" smtClean="0"/>
              <a:t>WEEK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704749"/>
            <a:ext cx="637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III </a:t>
            </a:r>
            <a:r>
              <a:rPr lang="ru-RU" sz="2400" dirty="0"/>
              <a:t>Всероссийский педагогический конкурс «ИКТ-компетентность педагога в современном образовании»</a:t>
            </a:r>
            <a:endParaRPr lang="ru-RU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55741"/>
            <a:ext cx="100647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5589240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dirty="0">
                <a:solidFill>
                  <a:schemeClr val="bg1"/>
                </a:solidFill>
              </a:rPr>
              <a:t>Калинина Светлана Валентиновна</a:t>
            </a:r>
          </a:p>
          <a:p>
            <a:pPr algn="r"/>
            <a:r>
              <a:rPr lang="ru-RU" sz="1600" dirty="0">
                <a:solidFill>
                  <a:schemeClr val="bg1"/>
                </a:solidFill>
              </a:rPr>
              <a:t>МБОУ  СОШ  №4  г. Иркутска</a:t>
            </a:r>
          </a:p>
          <a:p>
            <a:pPr algn="r"/>
            <a:r>
              <a:rPr lang="ru-RU" sz="1600" dirty="0">
                <a:solidFill>
                  <a:schemeClr val="bg1"/>
                </a:solidFill>
              </a:rPr>
              <a:t>учитель английского языка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34290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(дни недели)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89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5162" y="4026740"/>
            <a:ext cx="75352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-  </a:t>
            </a:r>
            <a:r>
              <a:rPr lang="ru-RU" sz="2400" b="1" dirty="0" smtClean="0"/>
              <a:t>названия </a:t>
            </a:r>
            <a:r>
              <a:rPr lang="ru-RU" sz="2000" dirty="0"/>
              <a:t>д</a:t>
            </a:r>
            <a:r>
              <a:rPr lang="ru-RU" sz="2000" dirty="0" smtClean="0"/>
              <a:t>ней недели всегда пишутся с</a:t>
            </a:r>
            <a:r>
              <a:rPr lang="ru-RU" sz="2400" b="1" dirty="0" smtClean="0"/>
              <a:t> большой </a:t>
            </a:r>
            <a:r>
              <a:rPr lang="ru-RU" sz="2000" dirty="0" smtClean="0"/>
              <a:t>буквы;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9572" y="2973145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-  </a:t>
            </a:r>
            <a:r>
              <a:rPr lang="ru-RU" sz="2400" b="1" dirty="0" smtClean="0"/>
              <a:t>началом </a:t>
            </a:r>
            <a:r>
              <a:rPr lang="ru-RU" sz="2000" dirty="0"/>
              <a:t>недели</a:t>
            </a:r>
            <a:r>
              <a:rPr lang="ru-RU" sz="2400" b="1" dirty="0"/>
              <a:t> </a:t>
            </a:r>
            <a:r>
              <a:rPr lang="ru-RU" sz="2000" dirty="0"/>
              <a:t>в Англии считают </a:t>
            </a:r>
            <a:r>
              <a:rPr lang="ru-RU" sz="2000" dirty="0" smtClean="0"/>
              <a:t> </a:t>
            </a:r>
            <a:r>
              <a:rPr lang="ru-RU" sz="2000" b="1" dirty="0" smtClean="0"/>
              <a:t>воскресенье</a:t>
            </a:r>
            <a:r>
              <a:rPr lang="ru-RU" sz="2400" dirty="0" smtClean="0"/>
              <a:t> </a:t>
            </a:r>
            <a:r>
              <a:rPr lang="en-US" sz="2000" dirty="0" smtClean="0"/>
              <a:t>(</a:t>
            </a:r>
            <a:r>
              <a:rPr lang="en-US" sz="2400" b="1" dirty="0" smtClean="0"/>
              <a:t>Sunday</a:t>
            </a:r>
            <a:r>
              <a:rPr lang="en-US" sz="2000" dirty="0" smtClean="0"/>
              <a:t>)</a:t>
            </a:r>
            <a:r>
              <a:rPr lang="ru-RU" sz="2000" dirty="0" smtClean="0"/>
              <a:t>, а не понедельник</a:t>
            </a:r>
            <a:r>
              <a:rPr lang="en-US" sz="2000" dirty="0" smtClean="0"/>
              <a:t> (Monday)</a:t>
            </a:r>
            <a:r>
              <a:rPr lang="ru-RU" sz="2000" dirty="0"/>
              <a:t>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9572" y="1772816"/>
            <a:ext cx="75608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 </a:t>
            </a:r>
            <a:r>
              <a:rPr lang="ru-RU" sz="2000" dirty="0" smtClean="0"/>
              <a:t>каждое </a:t>
            </a:r>
            <a:r>
              <a:rPr lang="ru-RU" sz="2000" dirty="0"/>
              <a:t>название дня недели английского языка отражает его предназначение, содержит подсказку или </a:t>
            </a:r>
            <a:r>
              <a:rPr lang="ru-RU" sz="2000" dirty="0" smtClean="0"/>
              <a:t>предостережение, оставленное </a:t>
            </a:r>
            <a:r>
              <a:rPr lang="ru-RU" sz="2000" dirty="0"/>
              <a:t>нам </a:t>
            </a:r>
            <a:r>
              <a:rPr lang="ru-RU" sz="2000" dirty="0" smtClean="0"/>
              <a:t>древними</a:t>
            </a:r>
            <a:r>
              <a:rPr lang="ru-RU" sz="2000" dirty="0"/>
              <a:t>;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13992" y="6454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Знаете ли вы, что: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0743" y="5033024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-  </a:t>
            </a:r>
            <a:r>
              <a:rPr lang="ru-RU" sz="2400" b="1" dirty="0" smtClean="0"/>
              <a:t>выходными </a:t>
            </a:r>
            <a:r>
              <a:rPr lang="ru-RU" sz="2000" dirty="0" smtClean="0"/>
              <a:t>днями считаются </a:t>
            </a:r>
            <a:r>
              <a:rPr lang="ru-RU" sz="2000" b="1" dirty="0" smtClean="0"/>
              <a:t>суббота</a:t>
            </a:r>
            <a:r>
              <a:rPr lang="ru-RU" sz="2000" dirty="0" smtClean="0"/>
              <a:t> (</a:t>
            </a:r>
            <a:r>
              <a:rPr lang="en-US" sz="2400" b="1" dirty="0" smtClean="0"/>
              <a:t>Saturday</a:t>
            </a:r>
            <a:r>
              <a:rPr lang="en-US" sz="2000" dirty="0" smtClean="0"/>
              <a:t>) </a:t>
            </a:r>
            <a:r>
              <a:rPr lang="ru-RU" sz="2000" dirty="0" smtClean="0"/>
              <a:t>и </a:t>
            </a:r>
            <a:r>
              <a:rPr lang="ru-RU" sz="2000" b="1" dirty="0" smtClean="0"/>
              <a:t>воскресенье</a:t>
            </a:r>
            <a:r>
              <a:rPr lang="ru-RU" sz="2000" dirty="0" smtClean="0"/>
              <a:t> </a:t>
            </a:r>
            <a:r>
              <a:rPr lang="en-US" sz="2000" dirty="0" smtClean="0"/>
              <a:t>(</a:t>
            </a:r>
            <a:r>
              <a:rPr lang="en-US" sz="2400" b="1" dirty="0" smtClean="0"/>
              <a:t>Sunday</a:t>
            </a:r>
            <a:r>
              <a:rPr lang="en-US" sz="2000" dirty="0" smtClean="0"/>
              <a:t>)</a:t>
            </a:r>
            <a:r>
              <a:rPr lang="ru-RU" sz="2000" dirty="0" smtClean="0"/>
              <a:t> и называются </a:t>
            </a:r>
            <a:r>
              <a:rPr lang="en-US" sz="2400" b="1" dirty="0" smtClean="0"/>
              <a:t>WEEKEND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92793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+mn-lt"/>
              </a:rPr>
              <a:t>Использованные ресурсы</a:t>
            </a: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7992888" cy="4688579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https://lingua-airlines.ru/articles/dni-nedeli-v-anglijskom-yazyke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/>
          </a:p>
          <a:p>
            <a:r>
              <a:rPr lang="en-US" dirty="0">
                <a:hlinkClick r:id="rId3"/>
              </a:rPr>
              <a:t>https://www.lingvo-svoboda.ru/blog/temy-po-angliyskomu-yazyku/dni-nedeli-na-angliyskom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endParaRPr lang="ru-RU" dirty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folkmap.ru/articles/kak-na-angliyskom-pishutsya-dni-nedeli-na-angliyskom.html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7985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+mn-lt"/>
              </a:rPr>
              <a:t>Использованные ресурсы</a:t>
            </a: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62952" y="2309063"/>
            <a:ext cx="851929" cy="39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56164" y="3439943"/>
            <a:ext cx="648742" cy="41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64" y="4293095"/>
            <a:ext cx="707005" cy="46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622" y="1962946"/>
            <a:ext cx="453405" cy="63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431" y="2896333"/>
            <a:ext cx="543536" cy="80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08" y="4163293"/>
            <a:ext cx="696382" cy="578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685" y="5085184"/>
            <a:ext cx="523277" cy="742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86402" y="2121175"/>
            <a:ext cx="2854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https://zen.yandex.ru/media/id/5f0ddc5e809a8c680ccec692/dni-nedeli-i-planety-5f8c8b194ab7c3765a3c4c75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01801" y="4263945"/>
            <a:ext cx="3016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https://www.goodfon.ru/wallpaper/moon-night-landscape-stars.html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52119" y="1962946"/>
            <a:ext cx="32143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https://www.pinterest.ru/pin/158681586861718430/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27212" y="5090983"/>
            <a:ext cx="31500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https://zen.yandex.ru/media/sergey_psytaro/arhetip-saturna-o-vremeni-i-smerti-610cc1c739c76766dda74893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52119" y="4234796"/>
            <a:ext cx="30243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https://uk.j-myth.info/6c4b4b6-2a22a8e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35224" y="3030556"/>
            <a:ext cx="3042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https://kartinkin.net/21106-tor-skandinavskij-bog.html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24515" y="3492588"/>
            <a:ext cx="3016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https://wallhere.com/ru/wallpaper/1693275</a:t>
            </a:r>
            <a:endParaRPr lang="ru-RU" sz="1400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601801" y="5085184"/>
            <a:ext cx="2803469" cy="13834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https://ourkids.mirtesen.ru/blog/43501765463/Angliyskiy-detyam-i-ih-roditelyam.-Proishozhdenie-nazvaniy-dney-?utm_referrer=mirtesen.ru</a:t>
            </a:r>
            <a:endParaRPr lang="ru-RU" sz="14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52" y="5139110"/>
            <a:ext cx="700217" cy="70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87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77" y="908720"/>
            <a:ext cx="7224253" cy="33401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509120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Одна из теорий гласит, что все дни недели в английском языке пришли из латыни и были названы в честь небесных тел солнечной системы: Солнца, Луны, Марса, Венеры и т.д.</a:t>
            </a:r>
          </a:p>
          <a:p>
            <a:pPr algn="ctr"/>
            <a:r>
              <a:rPr lang="ru-RU" dirty="0" smtClean="0"/>
              <a:t>Также </a:t>
            </a:r>
            <a:r>
              <a:rPr lang="ru-RU" dirty="0"/>
              <a:t>бытует мнение о том, </a:t>
            </a:r>
            <a:r>
              <a:rPr lang="ru-RU" dirty="0" smtClean="0"/>
              <a:t>предки </a:t>
            </a:r>
            <a:r>
              <a:rPr lang="ru-RU" dirty="0"/>
              <a:t>британцев поклонялись множеству богов, то есть они были язычниками. </a:t>
            </a:r>
            <a:r>
              <a:rPr lang="ru-RU" dirty="0" smtClean="0"/>
              <a:t>На </a:t>
            </a:r>
            <a:r>
              <a:rPr lang="ru-RU" dirty="0"/>
              <a:t>этом факте основана вторая довольно правдоподобная теория, которая объясняет написание дней недели на английском </a:t>
            </a:r>
            <a:r>
              <a:rPr lang="ru-RU" dirty="0" smtClean="0"/>
              <a:t>языке.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32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4436" y="476672"/>
            <a:ext cx="7591117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(Sun)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Sunday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['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</a:rPr>
              <a:t>sʌndeɪ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]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воскресенье 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Sun’s Day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301208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Воскресенье излучает энергию Солнца, тепла, радости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r>
              <a:rPr lang="ru-RU" sz="2000" dirty="0" smtClean="0"/>
              <a:t>В </a:t>
            </a:r>
            <a:r>
              <a:rPr lang="ru-RU" sz="2000" dirty="0"/>
              <a:t>английском языке он назван  </a:t>
            </a:r>
            <a:r>
              <a:rPr lang="ru-RU" sz="2000" dirty="0" smtClean="0"/>
              <a:t>День Солнца, </a:t>
            </a:r>
            <a:r>
              <a:rPr lang="ru-RU" sz="2000" dirty="0"/>
              <a:t>который является противоположностью '</a:t>
            </a:r>
            <a:r>
              <a:rPr lang="ru-RU" sz="2000" dirty="0" err="1"/>
              <a:t>Monday</a:t>
            </a:r>
            <a:r>
              <a:rPr lang="ru-RU" sz="2000" dirty="0"/>
              <a:t>' – </a:t>
            </a:r>
            <a:r>
              <a:rPr lang="ru-RU" sz="2000" dirty="0" smtClean="0"/>
              <a:t>Дню </a:t>
            </a:r>
            <a:r>
              <a:rPr lang="ru-RU" sz="2000" dirty="0"/>
              <a:t>Луны.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t="18860" r="41352" b="28044"/>
          <a:stretch/>
        </p:blipFill>
        <p:spPr>
          <a:xfrm>
            <a:off x="2051720" y="1833155"/>
            <a:ext cx="5041463" cy="319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4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(Mon)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</a:rPr>
              <a:t>Monday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['</a:t>
            </a:r>
            <a:r>
              <a:rPr lang="ru-RU" sz="3600" dirty="0" err="1">
                <a:solidFill>
                  <a:schemeClr val="accent1">
                    <a:lumMod val="75000"/>
                  </a:schemeClr>
                </a:solidFill>
              </a:rPr>
              <a:t>mʌndeɪ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]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понедельник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Moon’s Day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373216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О</a:t>
            </a:r>
            <a:r>
              <a:rPr lang="ru-RU" sz="2000" dirty="0" smtClean="0"/>
              <a:t>т </a:t>
            </a:r>
            <a:r>
              <a:rPr lang="ru-RU" sz="2000" dirty="0"/>
              <a:t>древнеанглийского '</a:t>
            </a:r>
            <a:r>
              <a:rPr lang="ru-RU" sz="2000" dirty="0" err="1"/>
              <a:t>Mōnandæg</a:t>
            </a:r>
            <a:r>
              <a:rPr lang="ru-RU" sz="2000" dirty="0"/>
              <a:t>', что означает </a:t>
            </a:r>
            <a:r>
              <a:rPr lang="ru-RU" sz="2000" dirty="0" smtClean="0"/>
              <a:t> День Луны </a:t>
            </a:r>
            <a:r>
              <a:rPr lang="en-US" sz="2000" dirty="0" smtClean="0"/>
              <a:t>. </a:t>
            </a:r>
            <a:r>
              <a:rPr lang="ru-RU" sz="2000" dirty="0"/>
              <a:t>Э</a:t>
            </a:r>
            <a:r>
              <a:rPr lang="ru-RU" sz="2000" dirty="0" smtClean="0"/>
              <a:t>тот </a:t>
            </a:r>
            <a:r>
              <a:rPr lang="ru-RU" sz="2000" dirty="0"/>
              <a:t>день особо труден на подъем, ведь луна никак не связана с </a:t>
            </a:r>
            <a:r>
              <a:rPr lang="ru-RU" sz="2000" dirty="0" smtClean="0"/>
              <a:t>активностью.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9" t="18293" r="19324" b="9439"/>
          <a:stretch/>
        </p:blipFill>
        <p:spPr>
          <a:xfrm>
            <a:off x="2123728" y="1972756"/>
            <a:ext cx="4839921" cy="318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5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7857" y="548680"/>
            <a:ext cx="70158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(Tue)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Tuesday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[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'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</a:rPr>
              <a:t>tjuːzdeɪ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]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вторник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Tiu’s Day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017379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Д</a:t>
            </a:r>
            <a:r>
              <a:rPr lang="ru-RU" sz="2000" dirty="0" smtClean="0"/>
              <a:t>ревнеанглийское </a:t>
            </a:r>
            <a:r>
              <a:rPr lang="ru-RU" sz="2000" dirty="0"/>
              <a:t>название </a:t>
            </a:r>
            <a:r>
              <a:rPr lang="ru-RU" sz="2000" dirty="0" err="1"/>
              <a:t>Tīwesdæg</a:t>
            </a:r>
            <a:r>
              <a:rPr lang="ru-RU" sz="2000" dirty="0"/>
              <a:t> </a:t>
            </a:r>
            <a:r>
              <a:rPr lang="ru-RU" sz="2000" dirty="0" smtClean="0"/>
              <a:t>) </a:t>
            </a:r>
            <a:r>
              <a:rPr lang="ru-RU" sz="2000" dirty="0"/>
              <a:t>восходит к имени </a:t>
            </a:r>
            <a:r>
              <a:rPr lang="ru-RU" sz="2000" dirty="0" err="1"/>
              <a:t>воительного</a:t>
            </a:r>
            <a:r>
              <a:rPr lang="ru-RU" sz="2000" dirty="0"/>
              <a:t> германского бога </a:t>
            </a:r>
            <a:r>
              <a:rPr lang="ru-RU" sz="2000" dirty="0" err="1"/>
              <a:t>Тюр</a:t>
            </a:r>
            <a:r>
              <a:rPr lang="ru-RU" sz="2000" dirty="0"/>
              <a:t> (</a:t>
            </a:r>
            <a:r>
              <a:rPr lang="ru-RU" sz="2000" dirty="0" err="1"/>
              <a:t>Tīw</a:t>
            </a:r>
            <a:r>
              <a:rPr lang="ru-RU" sz="2000" dirty="0" smtClean="0"/>
              <a:t>)</a:t>
            </a:r>
            <a:r>
              <a:rPr lang="ru-RU" sz="2000" dirty="0"/>
              <a:t> он был одноруким сыном </a:t>
            </a:r>
            <a:r>
              <a:rPr lang="ru-RU" sz="2000" dirty="0" smtClean="0"/>
              <a:t>Одина. Аналог </a:t>
            </a:r>
            <a:r>
              <a:rPr lang="ru-RU" sz="2000" dirty="0"/>
              <a:t>римского бога войны Марса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98599"/>
            <a:ext cx="3442320" cy="344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3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8537" y="620687"/>
            <a:ext cx="74734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(Wed)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Wednesday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['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</a:rPr>
              <a:t>wenzdeɪ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]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среда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Woden’s</a:t>
            </a:r>
            <a:r>
              <a:rPr lang="en-US" sz="3600" dirty="0" smtClean="0">
                <a:solidFill>
                  <a:srgbClr val="FF0000"/>
                </a:solidFill>
              </a:rPr>
              <a:t> Day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2956692"/>
            <a:ext cx="4072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Древнеанглийское </a:t>
            </a:r>
            <a:r>
              <a:rPr lang="ru-RU" sz="2000" dirty="0"/>
              <a:t>'</a:t>
            </a:r>
            <a:r>
              <a:rPr lang="ru-RU" sz="2000" dirty="0" err="1"/>
              <a:t>Wōdnesdæg</a:t>
            </a:r>
            <a:r>
              <a:rPr lang="ru-RU" sz="2000" dirty="0"/>
              <a:t>', таит в себе имя германского бога Одина (также </a:t>
            </a:r>
            <a:r>
              <a:rPr lang="ru-RU" sz="2000" dirty="0" err="1" smtClean="0"/>
              <a:t>Водин</a:t>
            </a:r>
            <a:r>
              <a:rPr lang="ru-RU" sz="2000" dirty="0" smtClean="0"/>
              <a:t>). Историки находят  сходство с </a:t>
            </a:r>
            <a:r>
              <a:rPr lang="ru-RU" sz="2000" dirty="0"/>
              <a:t>латинским </a:t>
            </a:r>
            <a:r>
              <a:rPr lang="ru-RU" sz="2000" dirty="0" err="1"/>
              <a:t>dies</a:t>
            </a:r>
            <a:r>
              <a:rPr lang="ru-RU" sz="2000" dirty="0"/>
              <a:t> </a:t>
            </a:r>
            <a:r>
              <a:rPr lang="ru-RU" sz="2000" dirty="0" err="1"/>
              <a:t>Mercurii</a:t>
            </a:r>
            <a:r>
              <a:rPr lang="ru-RU" sz="2000" dirty="0"/>
              <a:t> (День Меркурия).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3" r="4096" b="2697"/>
          <a:stretch/>
        </p:blipFill>
        <p:spPr>
          <a:xfrm>
            <a:off x="755576" y="1988840"/>
            <a:ext cx="3064216" cy="429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05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8266" y="541306"/>
            <a:ext cx="71266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(Thu)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Thursday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['</a:t>
            </a:r>
            <a:r>
              <a:rPr lang="el-GR" sz="3600" dirty="0">
                <a:solidFill>
                  <a:schemeClr val="accent1">
                    <a:lumMod val="75000"/>
                  </a:schemeClr>
                </a:solidFill>
              </a:rPr>
              <a:t>θ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</a:rPr>
              <a:t>ɜːzdeɪ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]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четверг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Thor’s Day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270892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От </a:t>
            </a:r>
            <a:r>
              <a:rPr lang="ru-RU" sz="2000" dirty="0"/>
              <a:t>английского слова '</a:t>
            </a:r>
            <a:r>
              <a:rPr lang="ru-RU" sz="2000" dirty="0" err="1"/>
              <a:t>thunder</a:t>
            </a:r>
            <a:r>
              <a:rPr lang="ru-RU" sz="2000" dirty="0"/>
              <a:t>' – </a:t>
            </a:r>
            <a:r>
              <a:rPr lang="ru-RU" sz="2000" dirty="0" smtClean="0"/>
              <a:t>гром. </a:t>
            </a:r>
            <a:r>
              <a:rPr lang="ru-RU" sz="2000" dirty="0"/>
              <a:t>Этот день отдан богу Юпитеру (в древнегреческой мифологии – Зевс), бог грома и молнии. В германской традиции это </a:t>
            </a:r>
            <a:r>
              <a:rPr lang="ru-RU" sz="2000" dirty="0" err="1"/>
              <a:t>огненнобородый</a:t>
            </a:r>
            <a:r>
              <a:rPr lang="ru-RU" sz="2000" dirty="0"/>
              <a:t> бог Тор (</a:t>
            </a:r>
            <a:r>
              <a:rPr lang="ru-RU" sz="2000" dirty="0" err="1"/>
              <a:t>Thor</a:t>
            </a:r>
            <a:r>
              <a:rPr lang="ru-RU" sz="2000" dirty="0"/>
              <a:t>), второй по важности после Одина.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2761624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5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4888" y="516592"/>
            <a:ext cx="606768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</a:rPr>
              <a:t>Fr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Friday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['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</a:rPr>
              <a:t>fraɪdeɪ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]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пятница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Freya’s Day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9" y="3052057"/>
            <a:ext cx="3600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По-древнеанглийски </a:t>
            </a:r>
            <a:r>
              <a:rPr lang="ru-RU" sz="2000" dirty="0"/>
              <a:t>'</a:t>
            </a:r>
            <a:r>
              <a:rPr lang="ru-RU" sz="2000" dirty="0" err="1"/>
              <a:t>Frīgedæg</a:t>
            </a:r>
            <a:r>
              <a:rPr lang="ru-RU" sz="2000" dirty="0"/>
              <a:t>', названа так по имени жены Одина </a:t>
            </a:r>
            <a:r>
              <a:rPr lang="ru-RU" sz="2000" dirty="0" err="1"/>
              <a:t>Фрейи</a:t>
            </a:r>
            <a:r>
              <a:rPr lang="ru-RU" sz="2000" dirty="0"/>
              <a:t>. Ее древнеримский двойник </a:t>
            </a:r>
            <a:r>
              <a:rPr lang="ru-RU" sz="2000" dirty="0" smtClean="0"/>
              <a:t>Венера.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" r="1306" b="1441"/>
          <a:stretch/>
        </p:blipFill>
        <p:spPr>
          <a:xfrm>
            <a:off x="4427984" y="2492896"/>
            <a:ext cx="4018644" cy="334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3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2387" y="459074"/>
            <a:ext cx="69495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(Sat)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Saturday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['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</a:rPr>
              <a:t>sætədeɪ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]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суббота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Saturn’s Day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47153" y="5661248"/>
            <a:ext cx="36760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/>
              <a:t>Д</a:t>
            </a:r>
            <a:r>
              <a:rPr lang="ru-RU" sz="2000" dirty="0" smtClean="0"/>
              <a:t>ень </a:t>
            </a:r>
            <a:r>
              <a:rPr lang="ru-RU" sz="2000" dirty="0"/>
              <a:t>Сатурна, бога времени</a:t>
            </a:r>
            <a:r>
              <a:rPr lang="ru-RU" dirty="0"/>
              <a:t>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59204"/>
            <a:ext cx="2992956" cy="424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79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</TotalTime>
  <Words>395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DAYS OF THE WEEK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ресурсы </vt:lpstr>
      <vt:lpstr>Использованные ресурсы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DAYS OF THE WEEK</dc:title>
  <dc:creator>ПК</dc:creator>
  <cp:lastModifiedBy>ПК</cp:lastModifiedBy>
  <cp:revision>28</cp:revision>
  <dcterms:created xsi:type="dcterms:W3CDTF">2020-01-21T15:19:09Z</dcterms:created>
  <dcterms:modified xsi:type="dcterms:W3CDTF">2022-02-27T12:08:42Z</dcterms:modified>
</cp:coreProperties>
</file>