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0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515E4-2C22-4CF6-BC65-FA4550B42E1F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B3716-37C4-4E1B-9350-55D29BFAC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5A9CC-06ED-49E1-9E34-C4A66FA5F7F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1.jpeg"/><Relationship Id="rId3" Type="http://schemas.openxmlformats.org/officeDocument/2006/relationships/image" Target="../media/image1.gif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1.jpeg"/><Relationship Id="rId3" Type="http://schemas.openxmlformats.org/officeDocument/2006/relationships/image" Target="../media/image1.gif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slide" Target="slide19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7.jpeg"/><Relationship Id="rId10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16.jpeg"/><Relationship Id="rId1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1.jpeg"/><Relationship Id="rId18" Type="http://schemas.openxmlformats.org/officeDocument/2006/relationships/image" Target="../media/image33.jpeg"/><Relationship Id="rId3" Type="http://schemas.openxmlformats.org/officeDocument/2006/relationships/image" Target="../media/image1.gif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7.jpeg"/><Relationship Id="rId10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16.jpeg"/><Relationship Id="rId1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1.jpeg"/><Relationship Id="rId18" Type="http://schemas.openxmlformats.org/officeDocument/2006/relationships/image" Target="../media/image33.jpeg"/><Relationship Id="rId3" Type="http://schemas.openxmlformats.org/officeDocument/2006/relationships/image" Target="../media/image1.gif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7.jpeg"/><Relationship Id="rId10" Type="http://schemas.openxmlformats.org/officeDocument/2006/relationships/image" Target="../media/image17.png"/><Relationship Id="rId19" Type="http://schemas.openxmlformats.org/officeDocument/2006/relationships/slide" Target="slide13.xml"/><Relationship Id="rId4" Type="http://schemas.openxmlformats.org/officeDocument/2006/relationships/image" Target="../media/image2.png"/><Relationship Id="rId9" Type="http://schemas.openxmlformats.org/officeDocument/2006/relationships/image" Target="../media/image16.jpeg"/><Relationship Id="rId1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1.jpeg"/><Relationship Id="rId18" Type="http://schemas.openxmlformats.org/officeDocument/2006/relationships/image" Target="../media/image33.jpeg"/><Relationship Id="rId3" Type="http://schemas.openxmlformats.org/officeDocument/2006/relationships/image" Target="../media/image1.gif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8.jpeg"/><Relationship Id="rId20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7.jpeg"/><Relationship Id="rId10" Type="http://schemas.openxmlformats.org/officeDocument/2006/relationships/image" Target="../media/image17.png"/><Relationship Id="rId19" Type="http://schemas.openxmlformats.org/officeDocument/2006/relationships/image" Target="../media/image34.jpeg"/><Relationship Id="rId4" Type="http://schemas.openxmlformats.org/officeDocument/2006/relationships/image" Target="../media/image2.png"/><Relationship Id="rId9" Type="http://schemas.openxmlformats.org/officeDocument/2006/relationships/image" Target="../media/image16.jpeg"/><Relationship Id="rId1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50ds.ru/logoped/1980-igra-pomogi-natashe-razlozhit-veshchi-po-mestam--zakrepit-ponimanie-i-upotreblenie-glagolov.html" TargetMode="External"/><Relationship Id="rId2" Type="http://schemas.openxmlformats.org/officeDocument/2006/relationships/hyperlink" Target="http://50ds.ru/psiholog/7698-razvivaem-poznavatelnyy-interes--konspekty-zanyatiy-po-femp-s-ispolzovaniem-blokov-denesha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1.jpeg"/><Relationship Id="rId18" Type="http://schemas.openxmlformats.org/officeDocument/2006/relationships/image" Target="../media/image33.jpeg"/><Relationship Id="rId3" Type="http://schemas.openxmlformats.org/officeDocument/2006/relationships/image" Target="../media/image1.gif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8.jpeg"/><Relationship Id="rId20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7.jpeg"/><Relationship Id="rId10" Type="http://schemas.openxmlformats.org/officeDocument/2006/relationships/image" Target="../media/image17.png"/><Relationship Id="rId19" Type="http://schemas.openxmlformats.org/officeDocument/2006/relationships/image" Target="../media/image34.jpeg"/><Relationship Id="rId4" Type="http://schemas.openxmlformats.org/officeDocument/2006/relationships/image" Target="../media/image2.png"/><Relationship Id="rId9" Type="http://schemas.openxmlformats.org/officeDocument/2006/relationships/image" Target="../media/image16.jpeg"/><Relationship Id="rId1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1.jpeg"/><Relationship Id="rId18" Type="http://schemas.openxmlformats.org/officeDocument/2006/relationships/image" Target="../media/image33.jpeg"/><Relationship Id="rId3" Type="http://schemas.openxmlformats.org/officeDocument/2006/relationships/image" Target="../media/image1.gif"/><Relationship Id="rId21" Type="http://schemas.openxmlformats.org/officeDocument/2006/relationships/image" Target="../media/image42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8.jpeg"/><Relationship Id="rId20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24" Type="http://schemas.openxmlformats.org/officeDocument/2006/relationships/image" Target="../media/image45.jpeg"/><Relationship Id="rId5" Type="http://schemas.openxmlformats.org/officeDocument/2006/relationships/image" Target="../media/image12.jpeg"/><Relationship Id="rId15" Type="http://schemas.openxmlformats.org/officeDocument/2006/relationships/image" Target="../media/image27.jpeg"/><Relationship Id="rId23" Type="http://schemas.openxmlformats.org/officeDocument/2006/relationships/image" Target="../media/image44.jpeg"/><Relationship Id="rId10" Type="http://schemas.openxmlformats.org/officeDocument/2006/relationships/image" Target="../media/image17.png"/><Relationship Id="rId19" Type="http://schemas.openxmlformats.org/officeDocument/2006/relationships/image" Target="../media/image34.jpeg"/><Relationship Id="rId4" Type="http://schemas.openxmlformats.org/officeDocument/2006/relationships/image" Target="../media/image2.png"/><Relationship Id="rId9" Type="http://schemas.openxmlformats.org/officeDocument/2006/relationships/image" Target="../media/image16.jpeg"/><Relationship Id="rId14" Type="http://schemas.openxmlformats.org/officeDocument/2006/relationships/image" Target="../media/image26.jpeg"/><Relationship Id="rId22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slide" Target="slide9.xml"/><Relationship Id="rId4" Type="http://schemas.openxmlformats.org/officeDocument/2006/relationships/slide" Target="slide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29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ТРИЗ- игра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«Чудесный экран»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Cambria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Cambria" pitchFamily="18" charset="0"/>
              </a:rPr>
            </a:br>
            <a:endParaRPr lang="ru-RU" b="1" i="1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Стрелка вверх 22">
            <a:hlinkClick r:id="" action="ppaction://noaction"/>
          </p:cNvPr>
          <p:cNvSpPr/>
          <p:nvPr/>
        </p:nvSpPr>
        <p:spPr>
          <a:xfrm>
            <a:off x="6357950" y="1643050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>
            <a:hlinkClick r:id="" action="ppaction://noaction"/>
          </p:cNvPr>
          <p:cNvSpPr/>
          <p:nvPr/>
        </p:nvSpPr>
        <p:spPr>
          <a:xfrm>
            <a:off x="5643570" y="1142984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071538" y="6027003"/>
            <a:ext cx="6489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 книге попасть в верхнюю правую комнату,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 узнать, где используются  её друзья?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1928826" cy="192882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7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1928826" cy="1857388"/>
          </a:xfrm>
          <a:prstGeom prst="rect">
            <a:avLst/>
          </a:prstGeom>
          <a:noFill/>
        </p:spPr>
      </p:pic>
      <p:pic>
        <p:nvPicPr>
          <p:cNvPr id="2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285992"/>
            <a:ext cx="857256" cy="857256"/>
          </a:xfrm>
          <a:prstGeom prst="rect">
            <a:avLst/>
          </a:prstGeom>
          <a:noFill/>
        </p:spPr>
      </p:pic>
      <p:pic>
        <p:nvPicPr>
          <p:cNvPr id="29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285992"/>
            <a:ext cx="857256" cy="857236"/>
          </a:xfrm>
          <a:prstGeom prst="rect">
            <a:avLst/>
          </a:prstGeom>
          <a:noFill/>
        </p:spPr>
      </p:pic>
      <p:pic>
        <p:nvPicPr>
          <p:cNvPr id="3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214686"/>
            <a:ext cx="790561" cy="928694"/>
          </a:xfrm>
          <a:prstGeom prst="rect">
            <a:avLst/>
          </a:prstGeom>
          <a:noFill/>
        </p:spPr>
      </p:pic>
      <p:pic>
        <p:nvPicPr>
          <p:cNvPr id="31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214686"/>
            <a:ext cx="857256" cy="928694"/>
          </a:xfrm>
          <a:prstGeom prst="rect">
            <a:avLst/>
          </a:prstGeom>
          <a:noFill/>
        </p:spPr>
      </p:pic>
      <p:pic>
        <p:nvPicPr>
          <p:cNvPr id="3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357694"/>
            <a:ext cx="1857388" cy="1714512"/>
          </a:xfrm>
          <a:prstGeom prst="rect">
            <a:avLst/>
          </a:prstGeom>
          <a:noFill/>
        </p:spPr>
      </p:pic>
      <p:pic>
        <p:nvPicPr>
          <p:cNvPr id="33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28604"/>
            <a:ext cx="785818" cy="7143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34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04"/>
            <a:ext cx="857256" cy="7143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5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500174"/>
            <a:ext cx="857256" cy="7143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6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6314" y="1500174"/>
            <a:ext cx="785818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aturngk.ru/netcat_files/Image/ready/bibl-stac-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3857652" cy="250033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" name="Picture 4" descr="http://theins.ru/wp-content/uploads/2015/05/13793411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85926"/>
            <a:ext cx="3714776" cy="42862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3214686"/>
            <a:ext cx="4000528" cy="3286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Снаружи смотришь – дом как дом,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нет жильцов обычных в нём,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нём книги интересные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Стоят рядами тесными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длинных полках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Вдоль стены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Собрались сказки старины,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Черномор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царь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Гвидон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добрый дед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Мазай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называют этот дом?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Попробуй, отгадай!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429652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72074"/>
            <a:ext cx="4178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Стоит весёлый, светлый дом.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 проворных много в нём.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Там пишут и считают,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Рисуют и читают.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direct-press.ru/images/cache/05cc6201b4eb685b0c17f74c84ee0599_w600_h400_c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3786214" cy="335758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2150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428868"/>
            <a:ext cx="3786214" cy="34290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642910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0" y="4357694"/>
            <a:ext cx="4731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Тут играем и поём,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Дружно, весело живём.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день сюда идём,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Здесь, друзья, второй наш дом.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Ждет с утра он всех ребят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 весёлый...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psichologvsadu.ru/images/2015/zanyatiya-s-detmi/1/zanyatie-chto-gde-kogd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66"/>
            <a:ext cx="3429024" cy="37338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20484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00108"/>
            <a:ext cx="3881438" cy="4214842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1928826" cy="192882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7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1928826" cy="1857388"/>
          </a:xfrm>
          <a:prstGeom prst="rect">
            <a:avLst/>
          </a:prstGeom>
          <a:noFill/>
        </p:spPr>
      </p:pic>
      <p:pic>
        <p:nvPicPr>
          <p:cNvPr id="2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285992"/>
            <a:ext cx="857256" cy="857256"/>
          </a:xfrm>
          <a:prstGeom prst="rect">
            <a:avLst/>
          </a:prstGeom>
          <a:noFill/>
        </p:spPr>
      </p:pic>
      <p:pic>
        <p:nvPicPr>
          <p:cNvPr id="29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285992"/>
            <a:ext cx="857256" cy="857236"/>
          </a:xfrm>
          <a:prstGeom prst="rect">
            <a:avLst/>
          </a:prstGeom>
          <a:noFill/>
        </p:spPr>
      </p:pic>
      <p:pic>
        <p:nvPicPr>
          <p:cNvPr id="3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214686"/>
            <a:ext cx="790561" cy="928694"/>
          </a:xfrm>
          <a:prstGeom prst="rect">
            <a:avLst/>
          </a:prstGeom>
          <a:noFill/>
        </p:spPr>
      </p:pic>
      <p:pic>
        <p:nvPicPr>
          <p:cNvPr id="31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214686"/>
            <a:ext cx="857256" cy="928694"/>
          </a:xfrm>
          <a:prstGeom prst="rect">
            <a:avLst/>
          </a:prstGeom>
          <a:noFill/>
        </p:spPr>
      </p:pic>
      <p:pic>
        <p:nvPicPr>
          <p:cNvPr id="3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357694"/>
            <a:ext cx="1857388" cy="1714512"/>
          </a:xfrm>
          <a:prstGeom prst="rect">
            <a:avLst/>
          </a:prstGeom>
          <a:noFill/>
        </p:spPr>
      </p:pic>
      <p:pic>
        <p:nvPicPr>
          <p:cNvPr id="33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28604"/>
            <a:ext cx="785818" cy="7143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34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04"/>
            <a:ext cx="857256" cy="7143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5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500174"/>
            <a:ext cx="857256" cy="7143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6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6314" y="1500174"/>
            <a:ext cx="785818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7" name="Picture 4" descr="http://theins.ru/wp-content/uploads/2015/05/137934117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500042"/>
            <a:ext cx="571504" cy="6429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578" y="500042"/>
            <a:ext cx="642942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9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43636" y="1285860"/>
            <a:ext cx="928694" cy="78581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sp>
        <p:nvSpPr>
          <p:cNvPr id="20" name="Стрелка влево 19">
            <a:hlinkClick r:id="rId17" action="ppaction://hlinksldjump"/>
          </p:cNvPr>
          <p:cNvSpPr/>
          <p:nvPr/>
        </p:nvSpPr>
        <p:spPr>
          <a:xfrm>
            <a:off x="2928926" y="1142984"/>
            <a:ext cx="62121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>
            <a:hlinkClick r:id="rId17" action="ppaction://hlinksldjump"/>
          </p:cNvPr>
          <p:cNvSpPr/>
          <p:nvPr/>
        </p:nvSpPr>
        <p:spPr>
          <a:xfrm>
            <a:off x="2285984" y="1643050"/>
            <a:ext cx="484632" cy="6212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785918" y="6143644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 книге попасть в левую верхнюю комнату,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узнать, откуда пришли её друзья?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dia.web.britannica.com/eb-media/41/59041-004-7F34BA3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9" y="285729"/>
            <a:ext cx="2643175" cy="193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Documents and Settings\Admin\Рабочий стол\Бкмага\фото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000240"/>
            <a:ext cx="2645265" cy="2000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Бумажная фабрик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14818"/>
            <a:ext cx="3000396" cy="201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071538" y="602700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1928826" cy="192882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7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1928826" cy="1857388"/>
          </a:xfrm>
          <a:prstGeom prst="rect">
            <a:avLst/>
          </a:prstGeom>
          <a:noFill/>
        </p:spPr>
      </p:pic>
      <p:pic>
        <p:nvPicPr>
          <p:cNvPr id="2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285992"/>
            <a:ext cx="857256" cy="857256"/>
          </a:xfrm>
          <a:prstGeom prst="rect">
            <a:avLst/>
          </a:prstGeom>
          <a:noFill/>
        </p:spPr>
      </p:pic>
      <p:pic>
        <p:nvPicPr>
          <p:cNvPr id="29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285992"/>
            <a:ext cx="857256" cy="857236"/>
          </a:xfrm>
          <a:prstGeom prst="rect">
            <a:avLst/>
          </a:prstGeom>
          <a:noFill/>
        </p:spPr>
      </p:pic>
      <p:pic>
        <p:nvPicPr>
          <p:cNvPr id="3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214686"/>
            <a:ext cx="790561" cy="928694"/>
          </a:xfrm>
          <a:prstGeom prst="rect">
            <a:avLst/>
          </a:prstGeom>
          <a:noFill/>
        </p:spPr>
      </p:pic>
      <p:pic>
        <p:nvPicPr>
          <p:cNvPr id="31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214686"/>
            <a:ext cx="857256" cy="928694"/>
          </a:xfrm>
          <a:prstGeom prst="rect">
            <a:avLst/>
          </a:prstGeom>
          <a:noFill/>
        </p:spPr>
      </p:pic>
      <p:pic>
        <p:nvPicPr>
          <p:cNvPr id="3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357694"/>
            <a:ext cx="1857388" cy="1714512"/>
          </a:xfrm>
          <a:prstGeom prst="rect">
            <a:avLst/>
          </a:prstGeom>
          <a:noFill/>
        </p:spPr>
      </p:pic>
      <p:pic>
        <p:nvPicPr>
          <p:cNvPr id="33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28604"/>
            <a:ext cx="785818" cy="7143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34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04"/>
            <a:ext cx="857256" cy="7143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5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500174"/>
            <a:ext cx="857256" cy="7143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6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6314" y="1500174"/>
            <a:ext cx="785818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7" name="Picture 4" descr="http://theins.ru/wp-content/uploads/2015/05/137934117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500042"/>
            <a:ext cx="571504" cy="6429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578" y="500042"/>
            <a:ext cx="642942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9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43636" y="1285860"/>
            <a:ext cx="928694" cy="78581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22" name="Picture 2" descr="http://media.web.britannica.com/eb-media/41/59041-004-7F34BA3A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14481" y="428604"/>
            <a:ext cx="100013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Documents and Settings\Admin\Рабочий стол\Бкмага\фото 002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5983" y="1357298"/>
            <a:ext cx="1071571" cy="785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714480" y="6286520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Куда идёт книга? Что она узнает?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1928826" cy="192882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7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1928826" cy="1857388"/>
          </a:xfrm>
          <a:prstGeom prst="rect">
            <a:avLst/>
          </a:prstGeom>
          <a:noFill/>
        </p:spPr>
      </p:pic>
      <p:pic>
        <p:nvPicPr>
          <p:cNvPr id="2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285992"/>
            <a:ext cx="857256" cy="857256"/>
          </a:xfrm>
          <a:prstGeom prst="rect">
            <a:avLst/>
          </a:prstGeom>
          <a:noFill/>
        </p:spPr>
      </p:pic>
      <p:pic>
        <p:nvPicPr>
          <p:cNvPr id="29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285992"/>
            <a:ext cx="857256" cy="857236"/>
          </a:xfrm>
          <a:prstGeom prst="rect">
            <a:avLst/>
          </a:prstGeom>
          <a:noFill/>
        </p:spPr>
      </p:pic>
      <p:pic>
        <p:nvPicPr>
          <p:cNvPr id="3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214686"/>
            <a:ext cx="790561" cy="928694"/>
          </a:xfrm>
          <a:prstGeom prst="rect">
            <a:avLst/>
          </a:prstGeom>
          <a:noFill/>
        </p:spPr>
      </p:pic>
      <p:pic>
        <p:nvPicPr>
          <p:cNvPr id="31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214686"/>
            <a:ext cx="857256" cy="928694"/>
          </a:xfrm>
          <a:prstGeom prst="rect">
            <a:avLst/>
          </a:prstGeom>
          <a:noFill/>
        </p:spPr>
      </p:pic>
      <p:pic>
        <p:nvPicPr>
          <p:cNvPr id="3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357694"/>
            <a:ext cx="1857388" cy="1714512"/>
          </a:xfrm>
          <a:prstGeom prst="rect">
            <a:avLst/>
          </a:prstGeom>
          <a:noFill/>
        </p:spPr>
      </p:pic>
      <p:pic>
        <p:nvPicPr>
          <p:cNvPr id="33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28604"/>
            <a:ext cx="785818" cy="7143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34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04"/>
            <a:ext cx="857256" cy="7143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5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500174"/>
            <a:ext cx="857256" cy="7143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6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6314" y="1500174"/>
            <a:ext cx="785818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7" name="Picture 4" descr="http://theins.ru/wp-content/uploads/2015/05/137934117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500042"/>
            <a:ext cx="571504" cy="6429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578" y="500042"/>
            <a:ext cx="642942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9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43636" y="1285860"/>
            <a:ext cx="928694" cy="78581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22" name="Picture 2" descr="http://media.web.britannica.com/eb-media/41/59041-004-7F34BA3A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14481" y="428604"/>
            <a:ext cx="100013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Documents and Settings\Admin\Рабочий стол\Бкмага\фото 002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5983" y="1357298"/>
            <a:ext cx="1071571" cy="785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Стрелка влево 19">
            <a:hlinkClick r:id="rId19" action="ppaction://hlinksldjump"/>
          </p:cNvPr>
          <p:cNvSpPr/>
          <p:nvPr/>
        </p:nvSpPr>
        <p:spPr>
          <a:xfrm>
            <a:off x="2928926" y="5000636"/>
            <a:ext cx="62121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>
            <a:hlinkClick r:id="rId19" action="ppaction://hlinksldjump"/>
          </p:cNvPr>
          <p:cNvSpPr/>
          <p:nvPr/>
        </p:nvSpPr>
        <p:spPr>
          <a:xfrm>
            <a:off x="2285984" y="421481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642918"/>
            <a:ext cx="3825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чего делают бумагу?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арка древесин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ропитка целлюлозы наполнителем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876"/>
            <a:ext cx="39290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1928826" cy="192882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7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1928826" cy="1857388"/>
          </a:xfrm>
          <a:prstGeom prst="rect">
            <a:avLst/>
          </a:prstGeom>
          <a:noFill/>
        </p:spPr>
      </p:pic>
      <p:pic>
        <p:nvPicPr>
          <p:cNvPr id="2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285992"/>
            <a:ext cx="857256" cy="857256"/>
          </a:xfrm>
          <a:prstGeom prst="rect">
            <a:avLst/>
          </a:prstGeom>
          <a:noFill/>
        </p:spPr>
      </p:pic>
      <p:pic>
        <p:nvPicPr>
          <p:cNvPr id="29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285992"/>
            <a:ext cx="857256" cy="857236"/>
          </a:xfrm>
          <a:prstGeom prst="rect">
            <a:avLst/>
          </a:prstGeom>
          <a:noFill/>
        </p:spPr>
      </p:pic>
      <p:pic>
        <p:nvPicPr>
          <p:cNvPr id="3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214686"/>
            <a:ext cx="790561" cy="928694"/>
          </a:xfrm>
          <a:prstGeom prst="rect">
            <a:avLst/>
          </a:prstGeom>
          <a:noFill/>
        </p:spPr>
      </p:pic>
      <p:pic>
        <p:nvPicPr>
          <p:cNvPr id="31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214686"/>
            <a:ext cx="857256" cy="928694"/>
          </a:xfrm>
          <a:prstGeom prst="rect">
            <a:avLst/>
          </a:prstGeom>
          <a:noFill/>
        </p:spPr>
      </p:pic>
      <p:pic>
        <p:nvPicPr>
          <p:cNvPr id="3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357694"/>
            <a:ext cx="1857388" cy="1714512"/>
          </a:xfrm>
          <a:prstGeom prst="rect">
            <a:avLst/>
          </a:prstGeom>
          <a:noFill/>
        </p:spPr>
      </p:pic>
      <p:pic>
        <p:nvPicPr>
          <p:cNvPr id="33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28604"/>
            <a:ext cx="785818" cy="7143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34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04"/>
            <a:ext cx="857256" cy="7143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5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500174"/>
            <a:ext cx="857256" cy="7143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6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6314" y="1500174"/>
            <a:ext cx="785818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7" name="Picture 4" descr="http://theins.ru/wp-content/uploads/2015/05/137934117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500042"/>
            <a:ext cx="571504" cy="6429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578" y="500042"/>
            <a:ext cx="642942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9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43636" y="1285860"/>
            <a:ext cx="928694" cy="78581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22" name="Picture 2" descr="http://media.web.britannica.com/eb-media/41/59041-004-7F34BA3A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14481" y="428604"/>
            <a:ext cx="100013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Documents and Settings\Admin\Рабочий стол\Бкмага\фото 002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5983" y="1357298"/>
            <a:ext cx="1071571" cy="785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Варка древесины"/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643042" y="4286256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Пропитка целлюлозы наполнителем"/>
          <p:cNvPicPr/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500298" y="5072074"/>
            <a:ext cx="9286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«КНИГА»</a:t>
            </a:r>
            <a:r>
              <a:rPr lang="ru-RU" sz="2800" b="1" u="sng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Цель: развивать системное мышление</a:t>
            </a:r>
            <a:endParaRPr lang="ru-RU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800" dirty="0" smtClean="0">
              <a:effectLst/>
            </a:endParaRPr>
          </a:p>
          <a:p>
            <a:pPr>
              <a:buNone/>
            </a:pPr>
            <a:r>
              <a:rPr lang="ru-RU" sz="2800" dirty="0" smtClean="0">
                <a:effectLst/>
              </a:rPr>
              <a:t>Задачи:</a:t>
            </a:r>
          </a:p>
          <a:p>
            <a:pPr lvl="0"/>
            <a:r>
              <a:rPr lang="ru-RU" sz="2800" dirty="0" smtClean="0"/>
              <a:t>формировать </a:t>
            </a:r>
            <a:r>
              <a:rPr lang="ru-RU" sz="2800" dirty="0" smtClean="0">
                <a:hlinkClick r:id="rId2"/>
              </a:rPr>
              <a:t>познавательный интерес</a:t>
            </a:r>
            <a:r>
              <a:rPr lang="ru-RU" sz="2800" dirty="0" smtClean="0"/>
              <a:t> к окружающему миру;</a:t>
            </a:r>
          </a:p>
          <a:p>
            <a:pPr lvl="0"/>
            <a:r>
              <a:rPr lang="ru-RU" sz="2800" dirty="0" smtClean="0">
                <a:hlinkClick r:id="rId3"/>
              </a:rPr>
              <a:t>закрепить</a:t>
            </a:r>
            <a:r>
              <a:rPr lang="ru-RU" sz="2800" dirty="0" smtClean="0"/>
              <a:t> знания детей о строении книги, о видах книг, о значении в жизни человека;</a:t>
            </a:r>
          </a:p>
          <a:p>
            <a:pPr lvl="0"/>
            <a:r>
              <a:rPr lang="ru-RU" sz="2800" dirty="0" smtClean="0"/>
              <a:t>учить образовывать слова с помощью суффиксов – (е) </a:t>
            </a:r>
            <a:r>
              <a:rPr lang="ru-RU" sz="2800" dirty="0" err="1" smtClean="0"/>
              <a:t>чк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dirty="0" smtClean="0"/>
              <a:t>продолжать учить ориентироваться на плоскости: вверх, вниз, вправо, влево.</a:t>
            </a:r>
          </a:p>
          <a:p>
            <a:pPr>
              <a:buNone/>
            </a:pPr>
            <a:endParaRPr lang="ru-RU" sz="2800" dirty="0" smtClean="0">
              <a:effectLst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1928826" cy="192882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7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1928826" cy="1857388"/>
          </a:xfrm>
          <a:prstGeom prst="rect">
            <a:avLst/>
          </a:prstGeom>
          <a:noFill/>
        </p:spPr>
      </p:pic>
      <p:pic>
        <p:nvPicPr>
          <p:cNvPr id="2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285992"/>
            <a:ext cx="857256" cy="857256"/>
          </a:xfrm>
          <a:prstGeom prst="rect">
            <a:avLst/>
          </a:prstGeom>
          <a:noFill/>
        </p:spPr>
      </p:pic>
      <p:pic>
        <p:nvPicPr>
          <p:cNvPr id="29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285992"/>
            <a:ext cx="857256" cy="857236"/>
          </a:xfrm>
          <a:prstGeom prst="rect">
            <a:avLst/>
          </a:prstGeom>
          <a:noFill/>
        </p:spPr>
      </p:pic>
      <p:pic>
        <p:nvPicPr>
          <p:cNvPr id="3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214686"/>
            <a:ext cx="790561" cy="928694"/>
          </a:xfrm>
          <a:prstGeom prst="rect">
            <a:avLst/>
          </a:prstGeom>
          <a:noFill/>
        </p:spPr>
      </p:pic>
      <p:pic>
        <p:nvPicPr>
          <p:cNvPr id="31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214686"/>
            <a:ext cx="857256" cy="928694"/>
          </a:xfrm>
          <a:prstGeom prst="rect">
            <a:avLst/>
          </a:prstGeom>
          <a:noFill/>
        </p:spPr>
      </p:pic>
      <p:pic>
        <p:nvPicPr>
          <p:cNvPr id="3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357694"/>
            <a:ext cx="1857388" cy="1714512"/>
          </a:xfrm>
          <a:prstGeom prst="rect">
            <a:avLst/>
          </a:prstGeom>
          <a:noFill/>
        </p:spPr>
      </p:pic>
      <p:pic>
        <p:nvPicPr>
          <p:cNvPr id="33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28604"/>
            <a:ext cx="785818" cy="7143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34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04"/>
            <a:ext cx="857256" cy="7143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5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500174"/>
            <a:ext cx="857256" cy="7143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6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6314" y="1500174"/>
            <a:ext cx="785818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7" name="Picture 4" descr="http://theins.ru/wp-content/uploads/2015/05/137934117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500042"/>
            <a:ext cx="571504" cy="6429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578" y="500042"/>
            <a:ext cx="642942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9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43636" y="1285860"/>
            <a:ext cx="928694" cy="78581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22" name="Picture 2" descr="http://media.web.britannica.com/eb-media/41/59041-004-7F34BA3A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14481" y="428604"/>
            <a:ext cx="100013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Documents and Settings\Admin\Рабочий стол\Бкмага\фото 002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5983" y="1357298"/>
            <a:ext cx="1071571" cy="785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Варка древесины"/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643042" y="4286256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Пропитка целлюлозы наполнителем"/>
          <p:cNvPicPr/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500298" y="5072074"/>
            <a:ext cx="9286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Стрелка вниз 20"/>
          <p:cNvSpPr/>
          <p:nvPr/>
        </p:nvSpPr>
        <p:spPr>
          <a:xfrm>
            <a:off x="6357950" y="421481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5643570" y="4929198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357290" y="6143644"/>
            <a:ext cx="7017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находится комната, в которую книга собирается идти?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она узнает в этой комнате?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3035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бывают книги?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4.bp.blogspot.com/-DrHVa4cKOSA/TxbnRKVj5tI/AAAAAAAAJsY/PflAEw7Lue0/s1600/IMG_4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3000396" cy="2643206"/>
          </a:xfrm>
          <a:prstGeom prst="rect">
            <a:avLst/>
          </a:prstGeom>
          <a:noFill/>
        </p:spPr>
      </p:pic>
      <p:pic>
        <p:nvPicPr>
          <p:cNvPr id="1030" name="Picture 6" descr="http://122012.imgbb.ru/user/13/130739/1/43a232c276bf7e56f15aa311ce9cd6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928670"/>
            <a:ext cx="2643206" cy="2571768"/>
          </a:xfrm>
          <a:prstGeom prst="rect">
            <a:avLst/>
          </a:prstGeom>
          <a:noFill/>
        </p:spPr>
      </p:pic>
      <p:pic>
        <p:nvPicPr>
          <p:cNvPr id="1032" name="Picture 8" descr="http://i.otzovik.com/2015/04/02/1960976/img/182754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928670"/>
            <a:ext cx="2500290" cy="2500330"/>
          </a:xfrm>
          <a:prstGeom prst="rect">
            <a:avLst/>
          </a:prstGeom>
          <a:noFill/>
        </p:spPr>
      </p:pic>
      <p:pic>
        <p:nvPicPr>
          <p:cNvPr id="1034" name="Picture 10" descr="http://img-fotki.yandex.ru/get/6808/220519299.7e/0_d4ccb_806deac0_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000504"/>
            <a:ext cx="2643206" cy="2509840"/>
          </a:xfrm>
          <a:prstGeom prst="rect">
            <a:avLst/>
          </a:prstGeom>
          <a:noFill/>
        </p:spPr>
      </p:pic>
      <p:pic>
        <p:nvPicPr>
          <p:cNvPr id="1036" name="Picture 12" descr="http://img-fotki.yandex.ru/get/6804/220519299.7e/0_d4cca_fc63c455_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4000504"/>
            <a:ext cx="2357454" cy="2428892"/>
          </a:xfrm>
          <a:prstGeom prst="rect">
            <a:avLst/>
          </a:prstGeom>
          <a:noFill/>
        </p:spPr>
      </p:pic>
      <p:pic>
        <p:nvPicPr>
          <p:cNvPr id="1038" name="Picture 14" descr="http://i.otzovik.com/2015/01/15/1680593/img/4206138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00" y="4000504"/>
            <a:ext cx="2571780" cy="2571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1928826" cy="192882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7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1928826" cy="1857388"/>
          </a:xfrm>
          <a:prstGeom prst="rect">
            <a:avLst/>
          </a:prstGeom>
          <a:noFill/>
        </p:spPr>
      </p:pic>
      <p:pic>
        <p:nvPicPr>
          <p:cNvPr id="2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285992"/>
            <a:ext cx="857256" cy="857256"/>
          </a:xfrm>
          <a:prstGeom prst="rect">
            <a:avLst/>
          </a:prstGeom>
          <a:noFill/>
        </p:spPr>
      </p:pic>
      <p:pic>
        <p:nvPicPr>
          <p:cNvPr id="29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285992"/>
            <a:ext cx="857256" cy="857236"/>
          </a:xfrm>
          <a:prstGeom prst="rect">
            <a:avLst/>
          </a:prstGeom>
          <a:noFill/>
        </p:spPr>
      </p:pic>
      <p:pic>
        <p:nvPicPr>
          <p:cNvPr id="3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214686"/>
            <a:ext cx="790561" cy="928694"/>
          </a:xfrm>
          <a:prstGeom prst="rect">
            <a:avLst/>
          </a:prstGeom>
          <a:noFill/>
        </p:spPr>
      </p:pic>
      <p:pic>
        <p:nvPicPr>
          <p:cNvPr id="31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214686"/>
            <a:ext cx="857256" cy="928694"/>
          </a:xfrm>
          <a:prstGeom prst="rect">
            <a:avLst/>
          </a:prstGeom>
          <a:noFill/>
        </p:spPr>
      </p:pic>
      <p:pic>
        <p:nvPicPr>
          <p:cNvPr id="3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357694"/>
            <a:ext cx="1857388" cy="1714512"/>
          </a:xfrm>
          <a:prstGeom prst="rect">
            <a:avLst/>
          </a:prstGeom>
          <a:noFill/>
        </p:spPr>
      </p:pic>
      <p:pic>
        <p:nvPicPr>
          <p:cNvPr id="33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28604"/>
            <a:ext cx="785818" cy="7143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34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04"/>
            <a:ext cx="857256" cy="71438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5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500174"/>
            <a:ext cx="857256" cy="7143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6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6314" y="1500174"/>
            <a:ext cx="785818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7" name="Picture 4" descr="http://theins.ru/wp-content/uploads/2015/05/137934117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500042"/>
            <a:ext cx="571504" cy="6429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6578" y="500042"/>
            <a:ext cx="642942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9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43636" y="1285860"/>
            <a:ext cx="928694" cy="78581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22" name="Picture 2" descr="http://media.web.britannica.com/eb-media/41/59041-004-7F34BA3A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14481" y="428604"/>
            <a:ext cx="100013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Documents and Settings\Admin\Рабочий стол\Бкмага\фото 002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5983" y="1357298"/>
            <a:ext cx="1071571" cy="785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Варка древесины"/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643042" y="4286256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Пропитка целлюлозы наполнителем"/>
          <p:cNvPicPr/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500298" y="5072074"/>
            <a:ext cx="9286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0" descr="http://img-fotki.yandex.ru/get/6808/220519299.7e/0_d4ccb_806deac0_L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4348160"/>
            <a:ext cx="642942" cy="723914"/>
          </a:xfrm>
          <a:prstGeom prst="rect">
            <a:avLst/>
          </a:prstGeom>
          <a:noFill/>
        </p:spPr>
      </p:pic>
      <p:pic>
        <p:nvPicPr>
          <p:cNvPr id="40" name="Picture 14" descr="http://i.otzovik.com/2015/01/15/1680593/img/42061387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643702" y="4357694"/>
            <a:ext cx="785818" cy="642942"/>
          </a:xfrm>
          <a:prstGeom prst="rect">
            <a:avLst/>
          </a:prstGeom>
          <a:noFill/>
        </p:spPr>
      </p:pic>
      <p:pic>
        <p:nvPicPr>
          <p:cNvPr id="41" name="Picture 8" descr="http://i.otzovik.com/2015/04/02/1960976/img/18275486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715008" y="5214950"/>
            <a:ext cx="714380" cy="785818"/>
          </a:xfrm>
          <a:prstGeom prst="rect">
            <a:avLst/>
          </a:prstGeom>
          <a:noFill/>
        </p:spPr>
      </p:pic>
      <p:pic>
        <p:nvPicPr>
          <p:cNvPr id="42" name="Picture 6" descr="http://122012.imgbb.ru/user/13/130739/1/43a232c276bf7e56f15aa311ce9cd6ba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643702" y="5214950"/>
            <a:ext cx="785818" cy="7143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57167"/>
          <a:ext cx="6096000" cy="600079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032000"/>
                <a:gridCol w="2032000"/>
                <a:gridCol w="2032000"/>
              </a:tblGrid>
              <a:tr h="2000264">
                <a:tc>
                  <a:txBody>
                    <a:bodyPr/>
                    <a:lstStyle/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Частью чего объект являлся в прошлом?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Частью чего  объект является?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Где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используется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чего сделан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объект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Объект</a:t>
                      </a:r>
                    </a:p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Свойства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Функции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чего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может быть использован  объект?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каких частей объект состоял в прошлом?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каких частей объект состоит?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Каким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может быть объект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85728"/>
          <a:ext cx="6096000" cy="6000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002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Управляющая кнопка: справка 2">
            <a:hlinkClick r:id="" action="ppaction://hlinkshowjump?jump=nextslide" highlightClick="1"/>
          </p:cNvPr>
          <p:cNvSpPr/>
          <p:nvPr/>
        </p:nvSpPr>
        <p:spPr>
          <a:xfrm>
            <a:off x="3929058" y="2571744"/>
            <a:ext cx="1357322" cy="135732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6143645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Хоть не шляпа, а с полями,   не цветок, а с корешком,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Разговаривает с нами   терпеливым языком.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428603"/>
          <a:ext cx="6096000" cy="6072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024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24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240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2857488" y="3357562"/>
            <a:ext cx="692656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5572132" y="3357562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0" name="Стрелка вниз 9">
            <a:hlinkClick r:id="rId4" action="ppaction://hlinksldjump"/>
          </p:cNvPr>
          <p:cNvSpPr/>
          <p:nvPr/>
        </p:nvSpPr>
        <p:spPr>
          <a:xfrm>
            <a:off x="4357686" y="450057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1" name="Стрелка вверх 10">
            <a:hlinkClick r:id="rId5" action="ppaction://hlinksldjump"/>
          </p:cNvPr>
          <p:cNvSpPr/>
          <p:nvPr/>
        </p:nvSpPr>
        <p:spPr>
          <a:xfrm>
            <a:off x="4286248" y="1785926"/>
            <a:ext cx="484632" cy="6212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6396335"/>
            <a:ext cx="6882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Покажите  книге  комнаты в её волшебном домике.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2500306"/>
            <a:ext cx="1643074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542350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6143644"/>
            <a:ext cx="3223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чего сделан объект?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i0.wp.com/images.clipartpanda.com/stack-of-paper-png-paper-stac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714488"/>
            <a:ext cx="4357718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642942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4282" y="6215082"/>
            <a:ext cx="4213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чего используются книги?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ru2.anyfad.com/items/t1@e951f63c-23e5-429b-a0e3-93ee8a8fc2bd/Kak-sdelat-knizhku-svoimi-ruka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571876"/>
            <a:ext cx="3500462" cy="2357454"/>
          </a:xfrm>
          <a:prstGeom prst="rect">
            <a:avLst/>
          </a:prstGeom>
          <a:noFill/>
        </p:spPr>
      </p:pic>
      <p:pic>
        <p:nvPicPr>
          <p:cNvPr id="31748" name="Picture 4" descr="http://fb.ru/misc/i/gallery/29043/8636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3071834" cy="2286016"/>
          </a:xfrm>
          <a:prstGeom prst="rect">
            <a:avLst/>
          </a:prstGeom>
          <a:noFill/>
        </p:spPr>
      </p:pic>
      <p:pic>
        <p:nvPicPr>
          <p:cNvPr id="31750" name="Picture 6" descr="http://firstklass.ru/uploads/posts/2011-06/1307142652_spisok-knig-dlya-chteniya-letom-3-klas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071810"/>
            <a:ext cx="2790825" cy="2905119"/>
          </a:xfrm>
          <a:prstGeom prst="rect">
            <a:avLst/>
          </a:prstGeom>
          <a:noFill/>
        </p:spPr>
      </p:pic>
      <p:pic>
        <p:nvPicPr>
          <p:cNvPr id="31752" name="Picture 8" descr="http://us.123rf.com/450wm/auremar/auremar1201/auremar120102436/11825487-%D0%97%D1%80%D0%B5%D0%BB%D1%8B%D0%B9-%D1%87%D0%B5%D0%BB%D0%BE%D0%B2%D0%B5%D0%BA-%D1%87%D1%82%D0%B5%D0%BD%D0%B8%D0%B5-%D0%BA%D0%BD%D0%B8%D0%B3%D0%B8-%D0%BD%D0%B0-%D1%83%D0%BB%D0%B8%D1%86%D0%B5.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285728"/>
            <a:ext cx="3643338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685226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6027003"/>
            <a:ext cx="8704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каких частей состоит книга?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«Назови ласково»  (обложка-…, корешок-…., страница-….)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libourge.ru/book_elements/scheme_libourg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28604"/>
            <a:ext cx="7715304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786446" y="3214686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«Чем похожи и чем отличаются?»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comp\Desktop\книг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79992">
            <a:off x="3072131" y="2436433"/>
            <a:ext cx="2570859" cy="1857388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28674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85728"/>
            <a:ext cx="2857500" cy="3000396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28678" name="Picture 6" descr="http://dou-shkola.ru/IMG/jpg/krugovoro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000504"/>
            <a:ext cx="2786082" cy="2357454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28682" name="Picture 10" descr="http://i01.i.aliimg.com/img/pb/220/814/308/308814220_45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214290"/>
            <a:ext cx="3062271" cy="2919409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28684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57818" y="4143380"/>
            <a:ext cx="3429024" cy="250033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4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1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279</Words>
  <Application>Microsoft Office PowerPoint</Application>
  <PresentationFormat>Экран (4:3)</PresentationFormat>
  <Paragraphs>88</Paragraphs>
  <Slides>22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ТРИЗ- игра «Чудесный экран»   </vt:lpstr>
      <vt:lpstr>Тема: «КНИГА» Цель: развивать системное мышление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ТРИЗ- игра «чудесный экран»</dc:title>
  <dc:creator>comp</dc:creator>
  <cp:lastModifiedBy>comp</cp:lastModifiedBy>
  <cp:revision>14</cp:revision>
  <dcterms:created xsi:type="dcterms:W3CDTF">2017-01-23T11:24:08Z</dcterms:created>
  <dcterms:modified xsi:type="dcterms:W3CDTF">2017-01-31T08:56:59Z</dcterms:modified>
</cp:coreProperties>
</file>