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6" r:id="rId2"/>
    <p:sldId id="257" r:id="rId3"/>
    <p:sldId id="256" r:id="rId4"/>
    <p:sldId id="258" r:id="rId5"/>
    <p:sldId id="259" r:id="rId6"/>
    <p:sldId id="260" r:id="rId7"/>
    <p:sldId id="261" r:id="rId8"/>
    <p:sldId id="263" r:id="rId9"/>
    <p:sldId id="271" r:id="rId10"/>
    <p:sldId id="267" r:id="rId11"/>
    <p:sldId id="262" r:id="rId12"/>
    <p:sldId id="268" r:id="rId13"/>
    <p:sldId id="264" r:id="rId14"/>
    <p:sldId id="265" r:id="rId15"/>
    <p:sldId id="26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0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B1046D-B962-4393-B31F-FF6868647365}" type="doc">
      <dgm:prSet loTypeId="urn:microsoft.com/office/officeart/2005/8/layout/process1" loCatId="process" qsTypeId="urn:microsoft.com/office/officeart/2005/8/quickstyle/3d7" qsCatId="3D" csTypeId="urn:microsoft.com/office/officeart/2005/8/colors/accent1_3" csCatId="accent1" phldr="1"/>
      <dgm:spPr/>
    </dgm:pt>
    <dgm:pt modelId="{3A0136DF-19DF-48A2-A88A-C60D0EBC4337}">
      <dgm:prSet phldrT="[Текст]"/>
      <dgm:spPr/>
      <dgm:t>
        <a:bodyPr/>
        <a:lstStyle/>
        <a:p>
          <a:r>
            <a:rPr lang="ru-RU" dirty="0" smtClean="0"/>
            <a:t>встреча</a:t>
          </a:r>
          <a:endParaRPr lang="ru-RU" dirty="0"/>
        </a:p>
      </dgm:t>
    </dgm:pt>
    <dgm:pt modelId="{8A4C779E-B4F6-4E1C-AC1E-FA8E433CE8A7}" type="parTrans" cxnId="{3B7E5C0B-F96F-49B9-B07B-8AB2060B748D}">
      <dgm:prSet/>
      <dgm:spPr/>
      <dgm:t>
        <a:bodyPr/>
        <a:lstStyle/>
        <a:p>
          <a:endParaRPr lang="ru-RU"/>
        </a:p>
      </dgm:t>
    </dgm:pt>
    <dgm:pt modelId="{0C1224F3-0D88-4C3C-950F-3D3A8DCDC4FB}" type="sibTrans" cxnId="{3B7E5C0B-F96F-49B9-B07B-8AB2060B748D}">
      <dgm:prSet/>
      <dgm:spPr/>
      <dgm:t>
        <a:bodyPr/>
        <a:lstStyle/>
        <a:p>
          <a:endParaRPr lang="ru-RU"/>
        </a:p>
      </dgm:t>
    </dgm:pt>
    <dgm:pt modelId="{8752D766-0290-4472-BBC1-73CA9DEC6183}">
      <dgm:prSet phldrT="[Текст]"/>
      <dgm:spPr/>
      <dgm:t>
        <a:bodyPr/>
        <a:lstStyle/>
        <a:p>
          <a:r>
            <a:rPr lang="ru-RU" dirty="0" smtClean="0"/>
            <a:t>письмо</a:t>
          </a:r>
          <a:endParaRPr lang="ru-RU" dirty="0"/>
        </a:p>
      </dgm:t>
    </dgm:pt>
    <dgm:pt modelId="{48E67D8A-2775-434B-B336-1BD4FC42B6B0}" type="parTrans" cxnId="{20291F98-C2B1-4FBD-8FCF-C5942951F400}">
      <dgm:prSet/>
      <dgm:spPr/>
      <dgm:t>
        <a:bodyPr/>
        <a:lstStyle/>
        <a:p>
          <a:endParaRPr lang="ru-RU"/>
        </a:p>
      </dgm:t>
    </dgm:pt>
    <dgm:pt modelId="{6C3794A1-7888-42F5-B249-242FDFC207C6}" type="sibTrans" cxnId="{20291F98-C2B1-4FBD-8FCF-C5942951F400}">
      <dgm:prSet/>
      <dgm:spPr/>
      <dgm:t>
        <a:bodyPr/>
        <a:lstStyle/>
        <a:p>
          <a:endParaRPr lang="ru-RU"/>
        </a:p>
      </dgm:t>
    </dgm:pt>
    <dgm:pt modelId="{9192EFB5-5C86-4395-9FEC-822C3234185F}">
      <dgm:prSet phldrT="[Текст]"/>
      <dgm:spPr/>
      <dgm:t>
        <a:bodyPr/>
        <a:lstStyle/>
        <a:p>
          <a:r>
            <a:rPr lang="ru-RU" dirty="0" smtClean="0"/>
            <a:t>объяснение</a:t>
          </a:r>
          <a:endParaRPr lang="ru-RU" dirty="0"/>
        </a:p>
      </dgm:t>
    </dgm:pt>
    <dgm:pt modelId="{62B1A74F-249F-4B92-905C-6ACE243F87F5}" type="parTrans" cxnId="{C32BA0C5-2F9A-43BE-8185-F245DD913193}">
      <dgm:prSet/>
      <dgm:spPr/>
      <dgm:t>
        <a:bodyPr/>
        <a:lstStyle/>
        <a:p>
          <a:endParaRPr lang="ru-RU"/>
        </a:p>
      </dgm:t>
    </dgm:pt>
    <dgm:pt modelId="{AC08775A-48C7-4442-A50B-869B349D9872}" type="sibTrans" cxnId="{C32BA0C5-2F9A-43BE-8185-F245DD913193}">
      <dgm:prSet/>
      <dgm:spPr/>
      <dgm:t>
        <a:bodyPr/>
        <a:lstStyle/>
        <a:p>
          <a:endParaRPr lang="ru-RU"/>
        </a:p>
      </dgm:t>
    </dgm:pt>
    <dgm:pt modelId="{F40134C6-275A-4B06-9FD5-100686D330EA}" type="pres">
      <dgm:prSet presAssocID="{62B1046D-B962-4393-B31F-FF6868647365}" presName="Name0" presStyleCnt="0">
        <dgm:presLayoutVars>
          <dgm:dir/>
          <dgm:resizeHandles val="exact"/>
        </dgm:presLayoutVars>
      </dgm:prSet>
      <dgm:spPr/>
    </dgm:pt>
    <dgm:pt modelId="{AE9D497C-CD5B-4AD9-BDCC-20AE0881A17F}" type="pres">
      <dgm:prSet presAssocID="{3A0136DF-19DF-48A2-A88A-C60D0EBC433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4F74F2-89F4-4717-A489-8FF662CE3DAF}" type="pres">
      <dgm:prSet presAssocID="{0C1224F3-0D88-4C3C-950F-3D3A8DCDC4FB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C3BFDEA-FC48-4297-9C62-CA3A778752BF}" type="pres">
      <dgm:prSet presAssocID="{0C1224F3-0D88-4C3C-950F-3D3A8DCDC4FB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E194C458-8997-4192-A7D9-5A828A15D119}" type="pres">
      <dgm:prSet presAssocID="{8752D766-0290-4472-BBC1-73CA9DEC618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F3A0C2-661B-4ACD-8EF6-6BF9031DC75E}" type="pres">
      <dgm:prSet presAssocID="{6C3794A1-7888-42F5-B249-242FDFC207C6}" presName="sibTrans" presStyleLbl="sibTrans2D1" presStyleIdx="1" presStyleCnt="2"/>
      <dgm:spPr/>
      <dgm:t>
        <a:bodyPr/>
        <a:lstStyle/>
        <a:p>
          <a:endParaRPr lang="ru-RU"/>
        </a:p>
      </dgm:t>
    </dgm:pt>
    <dgm:pt modelId="{57A340D2-2A29-4D80-BFC0-16614921AF44}" type="pres">
      <dgm:prSet presAssocID="{6C3794A1-7888-42F5-B249-242FDFC207C6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A0A9578E-79E4-4682-A8E7-73310AAD2C36}" type="pres">
      <dgm:prSet presAssocID="{9192EFB5-5C86-4395-9FEC-822C3234185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4521B7-71D0-4FA9-9A24-2CF371FCE70B}" type="presOf" srcId="{62B1046D-B962-4393-B31F-FF6868647365}" destId="{F40134C6-275A-4B06-9FD5-100686D330EA}" srcOrd="0" destOrd="0" presId="urn:microsoft.com/office/officeart/2005/8/layout/process1"/>
    <dgm:cxn modelId="{3B7E5C0B-F96F-49B9-B07B-8AB2060B748D}" srcId="{62B1046D-B962-4393-B31F-FF6868647365}" destId="{3A0136DF-19DF-48A2-A88A-C60D0EBC4337}" srcOrd="0" destOrd="0" parTransId="{8A4C779E-B4F6-4E1C-AC1E-FA8E433CE8A7}" sibTransId="{0C1224F3-0D88-4C3C-950F-3D3A8DCDC4FB}"/>
    <dgm:cxn modelId="{18DFE232-4F67-471F-AC78-FE640184B3D0}" type="presOf" srcId="{0C1224F3-0D88-4C3C-950F-3D3A8DCDC4FB}" destId="{BA4F74F2-89F4-4717-A489-8FF662CE3DAF}" srcOrd="0" destOrd="0" presId="urn:microsoft.com/office/officeart/2005/8/layout/process1"/>
    <dgm:cxn modelId="{C32BA0C5-2F9A-43BE-8185-F245DD913193}" srcId="{62B1046D-B962-4393-B31F-FF6868647365}" destId="{9192EFB5-5C86-4395-9FEC-822C3234185F}" srcOrd="2" destOrd="0" parTransId="{62B1A74F-249F-4B92-905C-6ACE243F87F5}" sibTransId="{AC08775A-48C7-4442-A50B-869B349D9872}"/>
    <dgm:cxn modelId="{20291F98-C2B1-4FBD-8FCF-C5942951F400}" srcId="{62B1046D-B962-4393-B31F-FF6868647365}" destId="{8752D766-0290-4472-BBC1-73CA9DEC6183}" srcOrd="1" destOrd="0" parTransId="{48E67D8A-2775-434B-B336-1BD4FC42B6B0}" sibTransId="{6C3794A1-7888-42F5-B249-242FDFC207C6}"/>
    <dgm:cxn modelId="{B1210728-4389-4CD1-BAFF-001841BE9518}" type="presOf" srcId="{6C3794A1-7888-42F5-B249-242FDFC207C6}" destId="{D4F3A0C2-661B-4ACD-8EF6-6BF9031DC75E}" srcOrd="0" destOrd="0" presId="urn:microsoft.com/office/officeart/2005/8/layout/process1"/>
    <dgm:cxn modelId="{FE8C2696-B73B-4D39-97B0-A9D998A74100}" type="presOf" srcId="{3A0136DF-19DF-48A2-A88A-C60D0EBC4337}" destId="{AE9D497C-CD5B-4AD9-BDCC-20AE0881A17F}" srcOrd="0" destOrd="0" presId="urn:microsoft.com/office/officeart/2005/8/layout/process1"/>
    <dgm:cxn modelId="{0FC3F062-2933-49CC-86F1-0F8E7B39B20B}" type="presOf" srcId="{8752D766-0290-4472-BBC1-73CA9DEC6183}" destId="{E194C458-8997-4192-A7D9-5A828A15D119}" srcOrd="0" destOrd="0" presId="urn:microsoft.com/office/officeart/2005/8/layout/process1"/>
    <dgm:cxn modelId="{5F4160A6-D55A-48D9-80A3-B34699159CEE}" type="presOf" srcId="{0C1224F3-0D88-4C3C-950F-3D3A8DCDC4FB}" destId="{4C3BFDEA-FC48-4297-9C62-CA3A778752BF}" srcOrd="1" destOrd="0" presId="urn:microsoft.com/office/officeart/2005/8/layout/process1"/>
    <dgm:cxn modelId="{7871571F-320B-4891-A7CB-851B167DD8F4}" type="presOf" srcId="{9192EFB5-5C86-4395-9FEC-822C3234185F}" destId="{A0A9578E-79E4-4682-A8E7-73310AAD2C36}" srcOrd="0" destOrd="0" presId="urn:microsoft.com/office/officeart/2005/8/layout/process1"/>
    <dgm:cxn modelId="{C6DE74DB-70EA-4AF0-986C-08C0B10FD3E7}" type="presOf" srcId="{6C3794A1-7888-42F5-B249-242FDFC207C6}" destId="{57A340D2-2A29-4D80-BFC0-16614921AF44}" srcOrd="1" destOrd="0" presId="urn:microsoft.com/office/officeart/2005/8/layout/process1"/>
    <dgm:cxn modelId="{5712BFAB-6557-4DEE-ABFC-2634C78003A0}" type="presParOf" srcId="{F40134C6-275A-4B06-9FD5-100686D330EA}" destId="{AE9D497C-CD5B-4AD9-BDCC-20AE0881A17F}" srcOrd="0" destOrd="0" presId="urn:microsoft.com/office/officeart/2005/8/layout/process1"/>
    <dgm:cxn modelId="{4F853549-5393-485D-BB7F-C245936CEB6D}" type="presParOf" srcId="{F40134C6-275A-4B06-9FD5-100686D330EA}" destId="{BA4F74F2-89F4-4717-A489-8FF662CE3DAF}" srcOrd="1" destOrd="0" presId="urn:microsoft.com/office/officeart/2005/8/layout/process1"/>
    <dgm:cxn modelId="{93784038-CD1C-40E5-BED0-4FD272F77545}" type="presParOf" srcId="{BA4F74F2-89F4-4717-A489-8FF662CE3DAF}" destId="{4C3BFDEA-FC48-4297-9C62-CA3A778752BF}" srcOrd="0" destOrd="0" presId="urn:microsoft.com/office/officeart/2005/8/layout/process1"/>
    <dgm:cxn modelId="{28C0655A-F9B2-48AC-8667-8FCA1BB7AEDD}" type="presParOf" srcId="{F40134C6-275A-4B06-9FD5-100686D330EA}" destId="{E194C458-8997-4192-A7D9-5A828A15D119}" srcOrd="2" destOrd="0" presId="urn:microsoft.com/office/officeart/2005/8/layout/process1"/>
    <dgm:cxn modelId="{6BABE894-1563-47B7-949C-90BB68F02F2E}" type="presParOf" srcId="{F40134C6-275A-4B06-9FD5-100686D330EA}" destId="{D4F3A0C2-661B-4ACD-8EF6-6BF9031DC75E}" srcOrd="3" destOrd="0" presId="urn:microsoft.com/office/officeart/2005/8/layout/process1"/>
    <dgm:cxn modelId="{60A46F15-6E22-4F4C-A7C8-EAA48B33FDA4}" type="presParOf" srcId="{D4F3A0C2-661B-4ACD-8EF6-6BF9031DC75E}" destId="{57A340D2-2A29-4D80-BFC0-16614921AF44}" srcOrd="0" destOrd="0" presId="urn:microsoft.com/office/officeart/2005/8/layout/process1"/>
    <dgm:cxn modelId="{E6A550C6-A109-46AD-AAF6-6FA9BF1E48FB}" type="presParOf" srcId="{F40134C6-275A-4B06-9FD5-100686D330EA}" destId="{A0A9578E-79E4-4682-A8E7-73310AAD2C36}" srcOrd="4" destOrd="0" presId="urn:microsoft.com/office/officeart/2005/8/layout/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824632-D7A1-4CAA-917A-8534EAE2D7D0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496C3-142D-4236-8236-E4D052A10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0496C3-142D-4236-8236-E4D052A1058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FCD1B-EF45-497E-9FBE-514E3CD6C8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A10129-B282-4455-9BB3-20F8143199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BAC56-3509-4246-9312-A89ED677E4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7AD12-19C1-4697-9297-F5F081F60E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272347-6DC6-4327-A0F7-FBAB3262D8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AE8C1-0D69-477B-AA25-DD2C5FDBFE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CD51CF-6C95-44D6-8A4E-F83B39DFA1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4B3E4-0116-4B99-B344-E3D4DABD17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D80D2-769D-4181-8C24-8164D0CCD7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EDF55-8CF0-4FED-B16E-F692E434B1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C735D-76BA-4D19-B888-78D0FB8D6B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16F6471-63CF-44FD-9C88-64D1FAA407D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hyperlink" Target="file:///C:\Users\Admin\Desktop\&#1059;&#1088;&#1086;&#1082;&#1080;%20&#1082;%20&#1072;&#1090;&#1090;&#1077;&#1089;&#1090;&#1072;&#1094;&#1080;&#1080;\&#1051;&#1080;&#1090;&#1077;&#1088;&#1072;&#1090;&#1091;&#1088;&#1072;%209%20&#1082;&#1083;&#1072;&#1089;&#1089;\'&#1052;&#1086;&#1076;&#1072;%20&#1087;&#1091;&#1096;&#1082;&#1080;&#1085;&#1089;&#1082;&#1086;&#1081;%20&#1101;&#1087;&#1086;&#1093;&#1080;'%20,%20&#1080;&#1089;&#1090;&#1086;&#1088;&#1080;&#1082;%20&#1084;&#1086;&#1076;&#1099;%20&#1040;&#1083;&#1077;&#1082;&#1089;&#1072;&#1085;&#1076;&#1088;%20&#1042;&#1072;&#1089;&#1080;&#1083;&#1100;&#1077;&#1074;.mp4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C:\Users\Admin\Desktop\&#1059;&#1088;&#1086;&#1082;&#1080;%20&#1082;%20&#1072;&#1090;&#1090;&#1077;&#1089;&#1090;&#1072;&#1094;&#1080;&#1080;\&#1051;&#1080;&#1090;&#1077;&#1088;&#1072;&#1090;&#1091;&#1088;&#1072;%209%20&#1082;&#1083;&#1072;&#1089;&#1089;\&#1055;&#1091;&#1096;&#1082;&#1080;&#1085;%20&#1045;&#1054;%201%20&#1075;&#1083;&#1072;&#1074;&#1072;%20&#1086;%20&#1090;&#1077;&#1072;&#1090;&#1088;&#1077;.avi" TargetMode="Externa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59;&#1088;&#1086;&#1082;&#1080;%20&#1082;%20&#1072;&#1090;&#1090;&#1077;&#1089;&#1090;&#1072;&#1094;&#1080;&#1080;\&#1051;&#1080;&#1090;&#1077;&#1088;&#1072;&#1090;&#1091;&#1088;&#1072;%209%20&#1082;&#1083;&#1072;&#1089;&#1089;\&#1041;&#1091;&#1082;&#1090;&#1088;&#1077;&#1081;&#1083;&#1077;&#1088;%20&#1087;&#1086;%20&#1088;&#1086;&#1084;&#1072;&#1085;&#1091;%20'&#1045;&#1074;&#1075;&#1077;&#1085;&#1080;&#1081;%20&#1054;&#1085;&#1077;&#1075;&#1080;&#1085;'%20&#1040;.&#1057;.&#1055;&#1091;&#1096;&#1082;&#1080;&#1085;.mp4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59;&#1088;&#1086;&#1082;&#1080;%20&#1082;%20&#1072;&#1090;&#1090;&#1077;&#1089;&#1090;&#1072;&#1094;&#1080;&#1080;\&#1051;&#1080;&#1090;&#1077;&#1088;&#1072;&#1090;&#1091;&#1088;&#1072;%209%20&#1082;&#1083;&#1072;&#1089;&#1089;\&#1054;&#1089;&#1077;&#1085;&#1085;&#1080;&#1081;%20&#1074;&#1072;&#1083;&#1100;%20&#1064;&#1086;&#1087;&#1077;&#1085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Литература</a:t>
            </a:r>
            <a:endParaRPr lang="ru-RU" sz="96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800" b="1" dirty="0" smtClean="0">
                <a:latin typeface="Majestic" pitchFamily="66" charset="0"/>
              </a:rPr>
              <a:t>9 класс</a:t>
            </a:r>
            <a:endParaRPr lang="ru-RU" sz="4800" b="1" dirty="0">
              <a:latin typeface="Majestic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openclipart.org/image/800px/svg_to_png/286089/Exclamation-Mark2--Arvin61r5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319909">
            <a:off x="6721072" y="3013327"/>
            <a:ext cx="2168547" cy="215190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285860"/>
            <a:ext cx="7943848" cy="374014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Задание:</a:t>
            </a:r>
          </a:p>
          <a:p>
            <a:pPr>
              <a:buNone/>
            </a:pPr>
            <a:r>
              <a:rPr lang="ru-RU" dirty="0" smtClean="0"/>
              <a:t>-Из скольких строк состоит строфа?</a:t>
            </a:r>
          </a:p>
          <a:p>
            <a:pPr>
              <a:buNone/>
            </a:pPr>
            <a:r>
              <a:rPr lang="ru-RU" dirty="0" smtClean="0"/>
              <a:t>- Определите стихотворный размер. </a:t>
            </a:r>
            <a:r>
              <a:rPr lang="ru-RU" i="1" dirty="0" smtClean="0"/>
              <a:t>(ямб, хорей, дактиль, амфибрахий, анапест)</a:t>
            </a:r>
          </a:p>
          <a:p>
            <a:pPr>
              <a:buNone/>
            </a:pPr>
            <a:r>
              <a:rPr lang="ru-RU" dirty="0" smtClean="0"/>
              <a:t>- Определите тип рифмовки.</a:t>
            </a:r>
          </a:p>
          <a:p>
            <a:pPr>
              <a:buNone/>
            </a:pPr>
            <a:r>
              <a:rPr lang="ru-RU" i="1" dirty="0" smtClean="0"/>
              <a:t>(перекрёстная, кольцевая, парная).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214290"/>
            <a:ext cx="667201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Практическая работа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5643578"/>
            <a:ext cx="6357830" cy="769441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Секреты литературоведения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" y="1"/>
            <a:ext cx="2000232" cy="2788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3108" y="0"/>
            <a:ext cx="57839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«Онегинская строфа»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857232"/>
            <a:ext cx="6000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Monotype Corsiva" pitchFamily="66" charset="0"/>
              </a:rPr>
              <a:t>14 стихов четырёхстопного ямба</a:t>
            </a: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14:4+4+4+2 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928794" y="1595021"/>
            <a:ext cx="485778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Гонимы вешними луч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 окрестных гор уже снега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Сбежали мутными ручь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ями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 потоплённые луга.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Улыбкой ясною природа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Сквозь сон встречает утро года;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Синея блещут небеса.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Ещё прозрачные, леса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Как будто пухом зеленеют.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Пчела за данью полевой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Летит из кельи восковой.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Долины сохнут и пестреют;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Стада шумят, и соловей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Уж пел в безмолвии ночей.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5008" y="1500174"/>
            <a:ext cx="4411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2285992"/>
            <a:ext cx="4411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1857364"/>
            <a:ext cx="47000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72066" y="2571744"/>
            <a:ext cx="47000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авая фигурная скобка 11"/>
          <p:cNvSpPr/>
          <p:nvPr/>
        </p:nvSpPr>
        <p:spPr>
          <a:xfrm>
            <a:off x="6215074" y="1643050"/>
            <a:ext cx="428628" cy="1500198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519564" y="2143116"/>
            <a:ext cx="262443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перекрёстная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00694" y="3000372"/>
            <a:ext cx="46839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572264" y="3357562"/>
            <a:ext cx="46839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14942" y="3714752"/>
            <a:ext cx="3770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286380" y="4071942"/>
            <a:ext cx="3770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авая фигурная скобка 17"/>
          <p:cNvSpPr/>
          <p:nvPr/>
        </p:nvSpPr>
        <p:spPr>
          <a:xfrm>
            <a:off x="6786578" y="3143248"/>
            <a:ext cx="428628" cy="1500198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215206" y="3643314"/>
            <a:ext cx="14895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Парная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786446" y="4429132"/>
            <a:ext cx="47801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857884" y="5572140"/>
            <a:ext cx="47801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500694" y="4786322"/>
            <a:ext cx="44114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572132" y="5143512"/>
            <a:ext cx="44114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равая фигурная скобка 23"/>
          <p:cNvSpPr/>
          <p:nvPr/>
        </p:nvSpPr>
        <p:spPr>
          <a:xfrm>
            <a:off x="6215074" y="4643446"/>
            <a:ext cx="428628" cy="1500198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643702" y="5286388"/>
            <a:ext cx="211224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Кольцевая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2071678"/>
            <a:ext cx="6786610" cy="32316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«Евгений Онегин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» - 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«энциклопедия русской жизни». 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История 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создания. </a:t>
            </a: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  <a:ea typeface="+mj-ea"/>
              <a:cs typeface="+mj-cs"/>
            </a:endParaRP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Жанр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.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Композиция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. </a:t>
            </a: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  <a:ea typeface="+mj-ea"/>
              <a:cs typeface="+mj-cs"/>
            </a:endParaRP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«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Онегинская» строфа</a:t>
            </a: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.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1214422"/>
            <a:ext cx="269817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Тема урока:</a:t>
            </a:r>
            <a:endParaRPr lang="ru-RU" sz="4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27652" name="Picture 4" descr="http://clipart-library.com/images/LTd5bb9ac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357562"/>
            <a:ext cx="3714744" cy="37147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i09.fotocdn.net/s21/155/public_pin_m/118/253732188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816069" cy="385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357422" y="0"/>
            <a:ext cx="64294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«Евгений Онегин» - </a:t>
            </a:r>
          </a:p>
          <a:p>
            <a:pPr lvl="0" algn="ctr"/>
            <a:r>
              <a:rPr lang="ru-RU" sz="4800" b="1" dirty="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«энциклопедия русской жизни</a:t>
            </a:r>
            <a:r>
              <a:rPr lang="ru-RU" sz="4800" b="1" dirty="0" smtClean="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» </a:t>
            </a:r>
            <a:endParaRPr lang="ru-RU" sz="4800" b="1" dirty="0">
              <a:ln w="1905"/>
              <a:gradFill>
                <a:gsLst>
                  <a:gs pos="0">
                    <a:srgbClr val="2D2D8A">
                      <a:shade val="20000"/>
                      <a:satMod val="200000"/>
                    </a:srgbClr>
                  </a:gs>
                  <a:gs pos="78000">
                    <a:srgbClr val="2D2D8A">
                      <a:tint val="90000"/>
                      <a:shade val="89000"/>
                      <a:satMod val="220000"/>
                    </a:srgbClr>
                  </a:gs>
                  <a:gs pos="100000">
                    <a:srgbClr val="2D2D8A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25610" name="Picture 10" descr="http://im4.kommersant.ru/Issues.photo/WEEKEND/2013/031/KMO_116350_03293_1_t2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548414"/>
            <a:ext cx="4000496" cy="2135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http://www.poetry-classic.ru/eo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86116" y="1428736"/>
            <a:ext cx="3500462" cy="3743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0" y="3786190"/>
            <a:ext cx="346601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Мини-проекты</a:t>
            </a:r>
            <a:endParaRPr lang="ru-RU" sz="4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25612" name="Picture 12" descr="http://4.bp.blogspot.com/-bipGqxT52Gs/VHuDsCs_3pI/AAAAAAAAAnA/KQPmAsyE_Ew/w1200-h630-p-k-no-nu/9187411447055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4429132"/>
            <a:ext cx="4286250" cy="2257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Управляющая кнопка: фильм 8">
            <a:hlinkClick r:id="rId6" action="ppaction://hlinkfile" highlightClick="1"/>
          </p:cNvPr>
          <p:cNvSpPr/>
          <p:nvPr/>
        </p:nvSpPr>
        <p:spPr>
          <a:xfrm>
            <a:off x="8358214" y="4214818"/>
            <a:ext cx="642942" cy="428628"/>
          </a:xfrm>
          <a:prstGeom prst="actionButtonMovi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фильм 11">
            <a:hlinkClick r:id="rId7" action="ppaction://hlinkfile" highlightClick="1"/>
          </p:cNvPr>
          <p:cNvSpPr/>
          <p:nvPr/>
        </p:nvSpPr>
        <p:spPr>
          <a:xfrm>
            <a:off x="6286512" y="1500174"/>
            <a:ext cx="642942" cy="571504"/>
          </a:xfrm>
          <a:prstGeom prst="actionButtonMovi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lib.informaxinc.ru/pushkin/nabokov_eo/i_02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080260" cy="3429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428736"/>
            <a:ext cx="7072362" cy="392909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-Вспомните, какую цель мы с вами ставили в начале урока?</a:t>
            </a:r>
          </a:p>
          <a:p>
            <a:pPr>
              <a:buNone/>
            </a:pPr>
            <a:r>
              <a:rPr lang="ru-RU" dirty="0" smtClean="0"/>
              <a:t>- Назовите жанр произведения.</a:t>
            </a:r>
          </a:p>
          <a:p>
            <a:pPr>
              <a:buNone/>
            </a:pPr>
            <a:r>
              <a:rPr lang="ru-RU" dirty="0" smtClean="0"/>
              <a:t>- Главные сюжетные линии романа.</a:t>
            </a:r>
          </a:p>
          <a:p>
            <a:pPr>
              <a:buNone/>
            </a:pPr>
            <a:r>
              <a:rPr lang="ru-RU" dirty="0" smtClean="0"/>
              <a:t>-Что такое «онегинская строфа»?</a:t>
            </a:r>
          </a:p>
          <a:p>
            <a:pPr>
              <a:buNone/>
            </a:pPr>
            <a:r>
              <a:rPr lang="ru-RU" dirty="0" smtClean="0"/>
              <a:t>-Что узнали о нравах пушкинского времени?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142852"/>
            <a:ext cx="561403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Подведём итоги…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www.rewizor.ru/files/45182pfc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571480"/>
            <a:ext cx="2801512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0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" y="1"/>
            <a:ext cx="2000232" cy="2788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571868" y="0"/>
            <a:ext cx="50433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Домашнее задание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4429124" y="1071546"/>
            <a:ext cx="450059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Перечитайте 1 главу романа.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Проследите «маршрут» Онегина по тексту, запишите его в тетради «День Онегина».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На «5» - цитатный план.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5984" y="5103674"/>
            <a:ext cx="541526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Приятного чтения!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Спасибо за урок!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9" name="Буктрейлер по роману 'Евгений Онегин' А.С.Пушкин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lum contrast="100000"/>
          </a:blip>
          <a:stretch>
            <a:fillRect/>
          </a:stretch>
        </p:blipFill>
        <p:spPr>
          <a:xfrm>
            <a:off x="1857356" y="1000108"/>
            <a:ext cx="7167602" cy="5715033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3929058" y="5786454"/>
            <a:ext cx="292580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Буктрейлер</a:t>
            </a:r>
            <a:endParaRPr lang="ru-RU" sz="4800" b="1" cap="none" spc="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s://i.ytimg.com/vi/kuUI1e2Vglk/maxresdefaul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2643174" cy="2819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3357562"/>
            <a:ext cx="8572528" cy="3286148"/>
          </a:xfrm>
        </p:spPr>
        <p:txBody>
          <a:bodyPr/>
          <a:lstStyle/>
          <a:p>
            <a:pPr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ru-RU" sz="2800" b="1" i="1" dirty="0" smtClean="0">
                <a:solidFill>
                  <a:schemeClr val="tx1"/>
                </a:solidFill>
                <a:latin typeface="Monotype Corsiva" pitchFamily="66" charset="0"/>
              </a:rPr>
              <a:t>Миг вожделенный настал: окончен мой труд многолетний.</a:t>
            </a:r>
            <a:br>
              <a:rPr lang="ru-RU" sz="2800" b="1" i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Monotype Corsiva" pitchFamily="66" charset="0"/>
              </a:rPr>
              <a:t>Что ж непонятная грусть тайно тревожит меня?</a:t>
            </a:r>
            <a:br>
              <a:rPr lang="ru-RU" sz="2800" b="1" i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Monotype Corsiva" pitchFamily="66" charset="0"/>
              </a:rPr>
              <a:t>Или, свой подвиг свершив, я стою, как поденщик ненужный,</a:t>
            </a:r>
            <a:br>
              <a:rPr lang="ru-RU" sz="2800" b="1" i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Monotype Corsiva" pitchFamily="66" charset="0"/>
              </a:rPr>
              <a:t>Плату приявший свою, чуждый работе другой?</a:t>
            </a:r>
            <a:br>
              <a:rPr lang="ru-RU" sz="2800" b="1" i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Monotype Corsiva" pitchFamily="66" charset="0"/>
              </a:rPr>
              <a:t>Или жаль мне труда, молчаливого спутника ночи,</a:t>
            </a:r>
            <a:br>
              <a:rPr lang="ru-RU" sz="2800" b="1" i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Monotype Corsiva" pitchFamily="66" charset="0"/>
              </a:rPr>
              <a:t>Друга Авроры златой, друга пенатов святых?</a:t>
            </a:r>
            <a:endParaRPr lang="ru-RU" sz="2800" b="1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r"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Monotype Corsiva" pitchFamily="66" charset="0"/>
              </a:rPr>
              <a:t>1830 год</a:t>
            </a:r>
            <a:endParaRPr lang="ru-RU" sz="28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5128" name="Picture 8" descr="https://otvet.imgsmail.ru/download/c6915d3ffad90aa00c42a4d6c43ca42c_i-3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14291"/>
            <a:ext cx="3857652" cy="2602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857488" y="2857496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Труд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6143644"/>
            <a:ext cx="51183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 лет, 4 месяца, 17 дней </a:t>
            </a:r>
          </a:p>
        </p:txBody>
      </p:sp>
      <p:pic>
        <p:nvPicPr>
          <p:cNvPr id="7" name="Осенний валь Шопе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643966" y="21429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339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5400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714356"/>
            <a:ext cx="6786610" cy="32316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«Евгений Онегин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» - 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«энциклопедия русской жизни». 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История 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создания. </a:t>
            </a: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  <a:ea typeface="+mj-ea"/>
              <a:cs typeface="+mj-cs"/>
            </a:endParaRP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Жанр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.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Композиция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. </a:t>
            </a: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  <a:ea typeface="+mj-ea"/>
              <a:cs typeface="+mj-cs"/>
            </a:endParaRP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«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Онегинская» строфа</a:t>
            </a: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.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929066"/>
            <a:ext cx="287129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Задачи урока:</a:t>
            </a:r>
            <a:endParaRPr lang="ru-RU" sz="4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269817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Тема урока:</a:t>
            </a:r>
            <a:endParaRPr lang="ru-RU" sz="4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4102" name="Picture 6" descr="D:\Мои документы\РИСУНКИ\КАРТИНКИ школьные и не только\Ручки, перо\notepa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4929198"/>
            <a:ext cx="2536818" cy="171926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285728"/>
            <a:ext cx="7072362" cy="6357982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Monotype Corsiva" pitchFamily="66" charset="0"/>
              </a:rPr>
              <a:t>«Онегин»</a:t>
            </a:r>
            <a:endParaRPr lang="ru-RU" sz="2400" b="1" dirty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Monotype Corsiva" pitchFamily="66" charset="0"/>
              </a:rPr>
              <a:t>Часть 1. Предисловие</a:t>
            </a:r>
            <a:endParaRPr lang="ru-RU" sz="2400" b="1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Monotype Corsiva" pitchFamily="66" charset="0"/>
              </a:rPr>
              <a:t>1-я песнь (глава). Хандра. Кишинев, Одесса. 1823 г.</a:t>
            </a:r>
            <a:endParaRPr lang="ru-RU" sz="24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Monotype Corsiva" pitchFamily="66" charset="0"/>
              </a:rPr>
              <a:t>2-я песнь (глава). Поэт. Одесса. 1824 г.</a:t>
            </a:r>
            <a:endParaRPr lang="ru-RU" sz="24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Monotype Corsiva" pitchFamily="66" charset="0"/>
              </a:rPr>
              <a:t>3-я песнь (глава). Барышня. Одесса, Михайловское. 1824 г.</a:t>
            </a:r>
            <a:endParaRPr lang="ru-RU" sz="24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Monotype Corsiva" pitchFamily="66" charset="0"/>
              </a:rPr>
              <a:t>Часть 2</a:t>
            </a:r>
            <a:endParaRPr lang="ru-RU" sz="2400" b="1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Monotype Corsiva" pitchFamily="66" charset="0"/>
              </a:rPr>
              <a:t>4-я песнь. Деревня. Михайловское. 1825 г.</a:t>
            </a:r>
            <a:endParaRPr lang="ru-RU" sz="24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Monotype Corsiva" pitchFamily="66" charset="0"/>
              </a:rPr>
              <a:t>5-я песнь. Именины. Михайловское. 1825 г., 1826 г.</a:t>
            </a:r>
            <a:endParaRPr lang="ru-RU" sz="24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Monotype Corsiva" pitchFamily="66" charset="0"/>
              </a:rPr>
              <a:t>6-я песнь. Поединок. Михайловское. 1826 г.</a:t>
            </a:r>
            <a:endParaRPr lang="ru-RU" sz="24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Monotype Corsiva" pitchFamily="66" charset="0"/>
              </a:rPr>
              <a:t>Часть 3</a:t>
            </a:r>
            <a:endParaRPr lang="ru-RU" sz="2400" b="1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Monotype Corsiva" pitchFamily="66" charset="0"/>
              </a:rPr>
              <a:t>7-я песнь. Москва. Михайловское. П. Б. Малинники. 1827–1828 г.</a:t>
            </a:r>
            <a:endParaRPr lang="ru-RU" sz="24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Monotype Corsiva" pitchFamily="66" charset="0"/>
              </a:rPr>
              <a:t>8-я песнь. Странствие. Павловское. Москва. 1829 г. Болдино.</a:t>
            </a:r>
            <a:endParaRPr lang="ru-RU" sz="24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Monotype Corsiva" pitchFamily="66" charset="0"/>
              </a:rPr>
              <a:t>9-я песнь. Большой свет. Болдино. 1830 г.</a:t>
            </a:r>
            <a:endParaRPr lang="ru-RU" sz="24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6" descr="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" y="1"/>
            <a:ext cx="2000232" cy="2788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329861" y="0"/>
            <a:ext cx="447109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История создания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www.gtrklnr.com/wp-content/uploads/2018/06/%D0%B5%D0%B21%D0%BE%D0%B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42852"/>
            <a:ext cx="7510464" cy="4951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https://lh6.googleusercontent.com/-CElBDgWxnfE/TX5BaN_D6KI/AAAAAAAAAPI/KIuZw-z9VQs/w1200-h630-p-k-no-nu/6638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643314"/>
            <a:ext cx="5225140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143340" y="5143512"/>
            <a:ext cx="50006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И даль свободного романа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Я сквозь магический кристалл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Ещё неясно различал.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www.hermitagemuseum.org/wps/wcm/connect/2658f235-377d-4372-becc-b036bbb5d9e4/WOA_IMAGE_1.jpg?MOD=AJPERES&amp;0c9ad21c-db70-4e4d-9089-431752560cd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246668" y="1214422"/>
            <a:ext cx="1897332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6" name="AutoShape 2" descr="https://www.ru-roads.ru/wp-content/uploads/2015/11/viazemski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www.ru-roads.ru/wp-content/uploads/2015/11/viazemski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6" descr="0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" y="1"/>
            <a:ext cx="2000232" cy="2788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928794" y="0"/>
            <a:ext cx="69294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Monotype Corsiva" pitchFamily="66" charset="0"/>
              </a:rPr>
              <a:t>«Что касается моих занятий, я теперь пишу не роман, а роман в стихах – дьявольская разница». </a:t>
            </a:r>
          </a:p>
        </p:txBody>
      </p:sp>
      <p:pic>
        <p:nvPicPr>
          <p:cNvPr id="6152" name="Picture 8" descr="http://catalog.prosv.ru/images/big/dd558621-9513-11dd-9bf4-0019b9f502d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44" y="4429132"/>
            <a:ext cx="1643073" cy="2291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0" y="2357430"/>
            <a:ext cx="213552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Роман - 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00232" y="4214818"/>
            <a:ext cx="46426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Роман в стихах-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00232" y="4929198"/>
            <a:ext cx="69294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u="sng" dirty="0">
                <a:latin typeface="Monotype Corsiva" pitchFamily="66" charset="0"/>
              </a:rPr>
              <a:t>лиро-эпическое произведение, где автор свободно переходит от повествования к лирическим отступлениям.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214546" y="3214686"/>
            <a:ext cx="5572164" cy="147732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прозаическое произведение небольшого объёма, в котором, как правило, изображаются одно или несколько событий из жизни героя. Круг действующих лиц ограничен, описываемое действие ограничено по времени.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214546" y="2071678"/>
            <a:ext cx="5572164" cy="120032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эпический жанр, в котором повествование сосредоточено на формировании и развитии личности героя, на его отношениях с окружающим миром.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3286124"/>
            <a:ext cx="248978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Рассказ - 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  <p:bldP spid="15" grpId="0"/>
      <p:bldP spid="1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00364" y="0"/>
            <a:ext cx="421942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Композиция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5" name="Picture 6" descr="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" y="1"/>
            <a:ext cx="2000232" cy="2788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2214546" y="928670"/>
            <a:ext cx="6203941" cy="935038"/>
          </a:xfrm>
          <a:prstGeom prst="ribbon">
            <a:avLst>
              <a:gd name="adj1" fmla="val 12500"/>
              <a:gd name="adj2" fmla="val 50000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itchFamily="66" charset="0"/>
              </a:rPr>
              <a:t>Главные сюжетные линии</a:t>
            </a:r>
          </a:p>
        </p:txBody>
      </p:sp>
      <p:sp>
        <p:nvSpPr>
          <p:cNvPr id="9" name="Oval 10"/>
          <p:cNvSpPr>
            <a:spLocks noChangeArrowheads="1"/>
          </p:cNvSpPr>
          <p:nvPr/>
        </p:nvSpPr>
        <p:spPr bwMode="auto">
          <a:xfrm>
            <a:off x="1714480" y="2214554"/>
            <a:ext cx="3143272" cy="928694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itchFamily="66" charset="0"/>
              </a:rPr>
              <a:t>Онегин -  Татьяна</a:t>
            </a: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1714480" y="1285860"/>
            <a:ext cx="719138" cy="1081087"/>
          </a:xfrm>
          <a:prstGeom prst="curvedRightArrow">
            <a:avLst>
              <a:gd name="adj1" fmla="val 30999"/>
              <a:gd name="adj2" fmla="val 60132"/>
              <a:gd name="adj3" fmla="val 33333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>
            <a:off x="8143900" y="1285860"/>
            <a:ext cx="792162" cy="1143008"/>
          </a:xfrm>
          <a:prstGeom prst="curvedLeftArrow">
            <a:avLst>
              <a:gd name="adj1" fmla="val 34788"/>
              <a:gd name="adj2" fmla="val 47214"/>
              <a:gd name="adj3" fmla="val 33333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22530" name="Picture 2" descr="http://rushist.com/images/russian-lit/onegin-tatyana-bi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62" y="3071810"/>
            <a:ext cx="4214842" cy="3534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http://www.ufachildren.ru/images/popsochinenie/large_3_3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9256" y="2928934"/>
            <a:ext cx="2928958" cy="3782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5214942" y="2214554"/>
            <a:ext cx="3094040" cy="928694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itchFamily="66" charset="0"/>
              </a:rPr>
              <a:t>Онегин - Ленский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2" grpId="0" animBg="1"/>
      <p:bldP spid="13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zoozel.ru/gallery/images/1402379_pushkin-pishet-stihi-risunok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427037"/>
            <a:ext cx="2285952" cy="3430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714480" y="2643182"/>
            <a:ext cx="7072330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Автор = действующее лицо = повествователь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14" name="Picture 6" descr="0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" y="1"/>
            <a:ext cx="2000232" cy="2788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08" y="4071942"/>
            <a:ext cx="7000892" cy="257176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b="1" dirty="0" smtClean="0">
                <a:latin typeface="Monotype Corsiva" pitchFamily="66" charset="0"/>
              </a:rPr>
              <a:t>Незримо присутствует всегда и везде.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b="1" dirty="0" smtClean="0">
                <a:latin typeface="Monotype Corsiva" pitchFamily="66" charset="0"/>
              </a:rPr>
              <a:t>Принимает участие в судьбе героев.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b="1" dirty="0" smtClean="0">
                <a:latin typeface="Monotype Corsiva" pitchFamily="66" charset="0"/>
              </a:rPr>
              <a:t>Делится с читателем своими мыслями и чувствами.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b="1" dirty="0" smtClean="0">
                <a:latin typeface="Monotype Corsiva" pitchFamily="66" charset="0"/>
              </a:rPr>
              <a:t> Рассуждает о нравах и морали общества.</a:t>
            </a:r>
          </a:p>
        </p:txBody>
      </p:sp>
      <p:sp>
        <p:nvSpPr>
          <p:cNvPr id="23554" name="AutoShape 2" descr="http://zoozel.ru/gallery/images/1402379_pushkin-pishet-stihi-risuno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2071670" y="142852"/>
            <a:ext cx="3857652" cy="2357454"/>
          </a:xfrm>
          <a:prstGeom prst="wedgeRoundRectCallout">
            <a:avLst>
              <a:gd name="adj1" fmla="val -61902"/>
              <a:gd name="adj2" fmla="val -11985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214546" y="214290"/>
            <a:ext cx="39290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Онегин, добрый мой приятель,</a:t>
            </a:r>
            <a:br>
              <a:rPr lang="ru-RU" sz="2400" b="1" dirty="0" smtClean="0">
                <a:latin typeface="Monotype Corsiva" pitchFamily="66" charset="0"/>
              </a:rPr>
            </a:br>
            <a:r>
              <a:rPr lang="ru-RU" sz="2400" b="1" dirty="0" smtClean="0">
                <a:latin typeface="Monotype Corsiva" pitchFamily="66" charset="0"/>
              </a:rPr>
              <a:t>Родился на брегах Невы,</a:t>
            </a:r>
            <a:br>
              <a:rPr lang="ru-RU" sz="2400" b="1" dirty="0" smtClean="0">
                <a:latin typeface="Monotype Corsiva" pitchFamily="66" charset="0"/>
              </a:rPr>
            </a:br>
            <a:r>
              <a:rPr lang="ru-RU" sz="2400" b="1" dirty="0" smtClean="0">
                <a:latin typeface="Monotype Corsiva" pitchFamily="66" charset="0"/>
              </a:rPr>
              <a:t>Где, может быть, родились вы</a:t>
            </a:r>
            <a:br>
              <a:rPr lang="ru-RU" sz="2400" b="1" dirty="0" smtClean="0">
                <a:latin typeface="Monotype Corsiva" pitchFamily="66" charset="0"/>
              </a:rPr>
            </a:br>
            <a:r>
              <a:rPr lang="ru-RU" sz="2400" b="1" dirty="0" smtClean="0">
                <a:latin typeface="Monotype Corsiva" pitchFamily="66" charset="0"/>
              </a:rPr>
              <a:t>Или блистали, мой читатель;</a:t>
            </a:r>
            <a:br>
              <a:rPr lang="ru-RU" sz="2400" b="1" dirty="0" smtClean="0">
                <a:latin typeface="Monotype Corsiva" pitchFamily="66" charset="0"/>
              </a:rPr>
            </a:br>
            <a:r>
              <a:rPr lang="ru-RU" sz="2400" b="1" dirty="0" smtClean="0">
                <a:latin typeface="Monotype Corsiva" pitchFamily="66" charset="0"/>
              </a:rPr>
              <a:t>Там некогда гулял и я:</a:t>
            </a:r>
            <a:br>
              <a:rPr lang="ru-RU" sz="2400" b="1" dirty="0" smtClean="0">
                <a:latin typeface="Monotype Corsiva" pitchFamily="66" charset="0"/>
              </a:rPr>
            </a:br>
            <a:r>
              <a:rPr lang="ru-RU" sz="2400" b="1" dirty="0" smtClean="0">
                <a:latin typeface="Monotype Corsiva" pitchFamily="66" charset="0"/>
              </a:rPr>
              <a:t>Но вреден север для меня.</a:t>
            </a:r>
            <a:endParaRPr lang="ru-RU" sz="24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1.bmp"/>
          <p:cNvPicPr>
            <a:picLocks noChangeAspect="1"/>
          </p:cNvPicPr>
          <p:nvPr/>
        </p:nvPicPr>
        <p:blipFill>
          <a:blip r:embed="rId2"/>
          <a:srcRect l="4102" r="24795"/>
          <a:stretch>
            <a:fillRect/>
          </a:stretch>
        </p:blipFill>
        <p:spPr>
          <a:xfrm>
            <a:off x="857224" y="1857364"/>
            <a:ext cx="4114658" cy="3168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4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2714620"/>
            <a:ext cx="2857520" cy="3807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2" name="TextBox 3"/>
          <p:cNvSpPr txBox="1">
            <a:spLocks noChangeArrowheads="1"/>
          </p:cNvSpPr>
          <p:nvPr/>
        </p:nvSpPr>
        <p:spPr bwMode="auto">
          <a:xfrm>
            <a:off x="1000100" y="1428736"/>
            <a:ext cx="1857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3 </a:t>
            </a: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глава</a:t>
            </a:r>
            <a:endParaRPr lang="ru-RU" sz="36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0" y="4643446"/>
          <a:ext cx="6429388" cy="2214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7655" name="TextBox 8"/>
          <p:cNvSpPr txBox="1">
            <a:spLocks noChangeArrowheads="1"/>
          </p:cNvSpPr>
          <p:nvPr/>
        </p:nvSpPr>
        <p:spPr bwMode="auto">
          <a:xfrm>
            <a:off x="6000760" y="2357430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8 глава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0"/>
            <a:ext cx="682590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Особенности композиции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643174" y="857232"/>
            <a:ext cx="62150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atin typeface="Monotype Corsiva" pitchFamily="66" charset="0"/>
              </a:rPr>
              <a:t>Основной принцип организации романа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симметрия (зеркальность) и параллелизм.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theme/theme1.xml><?xml version="1.0" encoding="utf-8"?>
<a:theme xmlns:a="http://schemas.openxmlformats.org/drawingml/2006/main" name="лирика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лирика</Template>
  <TotalTime>518</TotalTime>
  <Words>488</Words>
  <Application>Microsoft PowerPoint</Application>
  <PresentationFormat>Экран (4:3)</PresentationFormat>
  <Paragraphs>117</Paragraphs>
  <Slides>15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лирика</vt:lpstr>
      <vt:lpstr>Литература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 Евгеньевна</cp:lastModifiedBy>
  <cp:revision>47</cp:revision>
  <cp:lastPrinted>1601-01-01T00:00:00Z</cp:lastPrinted>
  <dcterms:created xsi:type="dcterms:W3CDTF">2018-11-10T18:47:16Z</dcterms:created>
  <dcterms:modified xsi:type="dcterms:W3CDTF">2018-11-19T08:54:03Z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