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2420888"/>
            <a:ext cx="6172200" cy="18943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/>
              <a:t>Кэшбэк</a:t>
            </a:r>
            <a:r>
              <a:rPr lang="ru-RU" dirty="0"/>
              <a:t> </a:t>
            </a:r>
            <a:r>
              <a:rPr lang="ru-RU" dirty="0" smtClean="0"/>
              <a:t>со школы, </a:t>
            </a:r>
            <a:r>
              <a:rPr lang="ru-RU" dirty="0"/>
              <a:t>или как научить ребенка финансовой грамотности с помощью пластиковой карты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Мастер-класс с включением дидактических элементов по финансовой грамотности</a:t>
            </a:r>
          </a:p>
          <a:p>
            <a:pPr algn="ctr"/>
            <a:endParaRPr lang="ru-RU" dirty="0"/>
          </a:p>
          <a:p>
            <a:pPr algn="ctr"/>
            <a:r>
              <a:rPr lang="ru-RU" dirty="0" smtClean="0"/>
              <a:t>МБОУ СОШ </a:t>
            </a:r>
            <a:r>
              <a:rPr lang="ru-RU" dirty="0" err="1" smtClean="0"/>
              <a:t>пгт</a:t>
            </a:r>
            <a:r>
              <a:rPr lang="ru-RU" dirty="0" smtClean="0"/>
              <a:t> Ерофей Павлович, 2024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478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ru-RU" dirty="0" smtClean="0"/>
              <a:t>проблема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052736"/>
            <a:ext cx="8064896" cy="4873752"/>
          </a:xfrm>
        </p:spPr>
        <p:txBody>
          <a:bodyPr>
            <a:normAutofit/>
          </a:bodyPr>
          <a:lstStyle/>
          <a:p>
            <a:r>
              <a:rPr lang="ru-RU" dirty="0" smtClean="0"/>
              <a:t> Расходы </a:t>
            </a:r>
            <a:r>
              <a:rPr lang="ru-RU" dirty="0"/>
              <a:t>россиян снова уменьшились, наши соотечественники экономят на всех непродовольственных категориях товаров и </a:t>
            </a:r>
            <a:r>
              <a:rPr lang="ru-RU" dirty="0" smtClean="0"/>
              <a:t>услуг.</a:t>
            </a:r>
          </a:p>
          <a:p>
            <a:r>
              <a:rPr lang="ru-RU" dirty="0"/>
              <a:t>Уменьшились и траты на развлечения и семейный досуг. </a:t>
            </a:r>
            <a:r>
              <a:rPr lang="ru-RU" dirty="0" smtClean="0"/>
              <a:t> </a:t>
            </a:r>
          </a:p>
          <a:p>
            <a:r>
              <a:rPr lang="ru-RU" dirty="0" smtClean="0"/>
              <a:t> Можно выбрать </a:t>
            </a:r>
            <a:r>
              <a:rPr lang="ru-RU" dirty="0"/>
              <a:t>совместное планирование семейного бюджета и обучение </a:t>
            </a:r>
            <a:r>
              <a:rPr lang="ru-RU" dirty="0" smtClean="0"/>
              <a:t> </a:t>
            </a:r>
            <a:r>
              <a:rPr lang="ru-RU" dirty="0"/>
              <a:t>азам финансовой грамотности с помощью возможностей, которые предоставляет продвинутая пластиковая карта.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284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Альтернатива наличным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467600" cy="5277200"/>
          </a:xfrm>
        </p:spPr>
        <p:txBody>
          <a:bodyPr>
            <a:normAutofit/>
          </a:bodyPr>
          <a:lstStyle/>
          <a:p>
            <a:r>
              <a:rPr lang="ru-RU" dirty="0"/>
              <a:t>Времена, когда единственным способом рассчитаться за товары и услуги были наличные средства, давно прошли, поэтому говорить о финансовой грамотности </a:t>
            </a:r>
            <a:r>
              <a:rPr lang="ru-RU" dirty="0" smtClean="0"/>
              <a:t>лучше </a:t>
            </a:r>
            <a:r>
              <a:rPr lang="ru-RU" dirty="0"/>
              <a:t>на примере банковских карт, которые есть практически у каждого жителя нашей </a:t>
            </a:r>
            <a:r>
              <a:rPr lang="ru-RU" dirty="0" smtClean="0"/>
              <a:t>страны.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Picture 2" descr="G:\Наше\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717032"/>
            <a:ext cx="4511824" cy="253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190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Сколько давать и откуда брать?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700808"/>
            <a:ext cx="4834880" cy="4773144"/>
          </a:xfrm>
        </p:spPr>
        <p:txBody>
          <a:bodyPr/>
          <a:lstStyle/>
          <a:p>
            <a:r>
              <a:rPr lang="ru-RU" dirty="0"/>
              <a:t>Средняя сумма карманных денег для подростков в России - </a:t>
            </a:r>
            <a:r>
              <a:rPr lang="ru-RU" b="1" dirty="0"/>
              <a:t>680</a:t>
            </a:r>
            <a:r>
              <a:rPr lang="ru-RU" dirty="0"/>
              <a:t> </a:t>
            </a:r>
            <a:r>
              <a:rPr lang="ru-RU" b="1" dirty="0"/>
              <a:t>рублей в неделю</a:t>
            </a:r>
            <a:r>
              <a:rPr lang="ru-RU" dirty="0"/>
              <a:t>, то есть около </a:t>
            </a:r>
            <a:r>
              <a:rPr lang="ru-RU" b="1" dirty="0"/>
              <a:t>3 000 рублей в месяц</a:t>
            </a:r>
            <a:r>
              <a:rPr lang="ru-RU" dirty="0"/>
              <a:t>, что является минимальной суммой, на которую можно </a:t>
            </a:r>
            <a:r>
              <a:rPr lang="ru-RU" dirty="0" smtClean="0"/>
              <a:t>рассчитывать</a:t>
            </a:r>
            <a:r>
              <a:rPr lang="ru-RU" dirty="0"/>
              <a:t>, используя карту с подключенной функцией "</a:t>
            </a:r>
            <a:r>
              <a:rPr lang="ru-RU" dirty="0" err="1"/>
              <a:t>кэшбэк</a:t>
            </a:r>
            <a:r>
              <a:rPr lang="ru-RU" dirty="0"/>
              <a:t>".</a:t>
            </a:r>
          </a:p>
          <a:p>
            <a:endParaRPr lang="ru-RU" dirty="0"/>
          </a:p>
        </p:txBody>
      </p:sp>
      <p:pic>
        <p:nvPicPr>
          <p:cNvPr id="4" name="Picture 2" descr="G:\Наше\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852936"/>
            <a:ext cx="3925111" cy="2620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965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ru-RU" dirty="0" smtClean="0"/>
              <a:t>Что такое </a:t>
            </a:r>
            <a:r>
              <a:rPr lang="ru-RU" dirty="0" err="1" smtClean="0"/>
              <a:t>кэшбэк</a:t>
            </a:r>
            <a:r>
              <a:rPr lang="ru-RU" dirty="0"/>
              <a:t>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467600" cy="5277200"/>
          </a:xfrm>
        </p:spPr>
        <p:txBody>
          <a:bodyPr>
            <a:normAutofit/>
          </a:bodyPr>
          <a:lstStyle/>
          <a:p>
            <a:r>
              <a:rPr lang="ru-RU" dirty="0" smtClean="0"/>
              <a:t>Ваше родители, а также ваши бабушки и дедушки  в детстве уже были </a:t>
            </a:r>
            <a:r>
              <a:rPr lang="ru-RU" dirty="0"/>
              <a:t>знакомы с родственником </a:t>
            </a:r>
            <a:r>
              <a:rPr lang="ru-RU" dirty="0" smtClean="0"/>
              <a:t>«</a:t>
            </a:r>
            <a:r>
              <a:rPr lang="ru-RU" dirty="0" err="1" smtClean="0"/>
              <a:t>кэшбэка</a:t>
            </a:r>
            <a:r>
              <a:rPr lang="ru-RU" dirty="0" smtClean="0"/>
              <a:t>»: они </a:t>
            </a:r>
            <a:r>
              <a:rPr lang="ru-RU" dirty="0" smtClean="0"/>
              <a:t>сдавали </a:t>
            </a:r>
            <a:r>
              <a:rPr lang="ru-RU" dirty="0"/>
              <a:t>бутылки, а на полученные деньги покупали себе </a:t>
            </a:r>
            <a:r>
              <a:rPr lang="ru-RU" dirty="0" smtClean="0"/>
              <a:t>разные сладости.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G:\Наше\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068960"/>
            <a:ext cx="3996627" cy="234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49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r>
              <a:rPr lang="ru-RU" dirty="0" smtClean="0"/>
              <a:t>пример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196752"/>
            <a:ext cx="5915000" cy="5277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/>
              <a:t>Возьмем для примера недавно выпущенную карту АО «Альфа-Банка», по которой возвращается 10% с заправок на АЗС. </a:t>
            </a:r>
            <a:r>
              <a:rPr lang="ru-RU" sz="2200" dirty="0" smtClean="0"/>
              <a:t>Так </a:t>
            </a:r>
            <a:r>
              <a:rPr lang="ru-RU" sz="2200" dirty="0"/>
              <a:t>как </a:t>
            </a:r>
            <a:r>
              <a:rPr lang="ru-RU" sz="2200" dirty="0" smtClean="0"/>
              <a:t>некоторые люди  </a:t>
            </a:r>
            <a:r>
              <a:rPr lang="ru-RU" sz="2200" dirty="0"/>
              <a:t>постоянно </a:t>
            </a:r>
            <a:r>
              <a:rPr lang="ru-RU" sz="2200" dirty="0" smtClean="0"/>
              <a:t>ездят </a:t>
            </a:r>
            <a:r>
              <a:rPr lang="ru-RU" sz="2200" dirty="0"/>
              <a:t>на работу на машине, </a:t>
            </a:r>
            <a:r>
              <a:rPr lang="ru-RU" sz="2200" dirty="0" smtClean="0"/>
              <a:t>они тратят </a:t>
            </a:r>
            <a:r>
              <a:rPr lang="ru-RU" sz="2200" dirty="0"/>
              <a:t>на бензин около 15 000 рублей в месяц, расходы на продукты, </a:t>
            </a:r>
            <a:r>
              <a:rPr lang="ru-RU" sz="2200" dirty="0" smtClean="0"/>
              <a:t>кафе  </a:t>
            </a:r>
            <a:r>
              <a:rPr lang="ru-RU" sz="2200" dirty="0"/>
              <a:t>в </a:t>
            </a:r>
            <a:r>
              <a:rPr lang="ru-RU" sz="2200" dirty="0" smtClean="0"/>
              <a:t>семье составляют примерно  </a:t>
            </a:r>
            <a:r>
              <a:rPr lang="ru-RU" sz="2200" dirty="0"/>
              <a:t>20 000 рублей, а мелкие траты составляют около 10 </a:t>
            </a:r>
            <a:r>
              <a:rPr lang="ru-RU" sz="2200" dirty="0" smtClean="0"/>
              <a:t>000 рублей, если посчитать</a:t>
            </a:r>
            <a:r>
              <a:rPr lang="ru-RU" sz="2200" dirty="0"/>
              <a:t>, какую сумму в год можно будет вернуть на </a:t>
            </a:r>
            <a:r>
              <a:rPr lang="ru-RU" sz="2200" dirty="0" err="1" smtClean="0"/>
              <a:t>кэшбэке</a:t>
            </a:r>
            <a:r>
              <a:rPr lang="ru-RU" sz="2200" dirty="0" smtClean="0"/>
              <a:t>, то  </a:t>
            </a:r>
            <a:r>
              <a:rPr lang="ru-RU" sz="2200" dirty="0"/>
              <a:t>у </a:t>
            </a:r>
            <a:r>
              <a:rPr lang="ru-RU" sz="2200" dirty="0" smtClean="0"/>
              <a:t>вас получится </a:t>
            </a:r>
            <a:r>
              <a:rPr lang="ru-RU" sz="2200" dirty="0"/>
              <a:t>чуть больше 32 000 </a:t>
            </a:r>
            <a:r>
              <a:rPr lang="ru-RU" sz="2200" dirty="0" smtClean="0"/>
              <a:t>рублей.</a:t>
            </a:r>
            <a:endParaRPr lang="ru-RU" sz="2200" dirty="0"/>
          </a:p>
          <a:p>
            <a:endParaRPr lang="ru-RU" dirty="0"/>
          </a:p>
        </p:txBody>
      </p:sp>
      <p:pic>
        <p:nvPicPr>
          <p:cNvPr id="4" name="Объект 4" descr="АльфаБанк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858386"/>
            <a:ext cx="2376264" cy="1716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696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рактическая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42792" cy="457200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Проанализировать описание возврата денежных средств по каждой банковской карте. </a:t>
            </a:r>
          </a:p>
          <a:p>
            <a:r>
              <a:rPr lang="ru-RU" dirty="0"/>
              <a:t>Произвести расчёты в программе </a:t>
            </a:r>
            <a:r>
              <a:rPr lang="ru-RU" dirty="0" err="1"/>
              <a:t>Excel</a:t>
            </a:r>
            <a:r>
              <a:rPr lang="ru-RU" dirty="0"/>
              <a:t> по возврату </a:t>
            </a:r>
            <a:r>
              <a:rPr lang="ru-RU" dirty="0" err="1"/>
              <a:t>кэшбэка</a:t>
            </a:r>
            <a:r>
              <a:rPr lang="ru-RU" dirty="0"/>
              <a:t> для трёх банковских карт, определить максимальный </a:t>
            </a:r>
            <a:r>
              <a:rPr lang="ru-RU" dirty="0" smtClean="0"/>
              <a:t> </a:t>
            </a:r>
            <a:r>
              <a:rPr lang="ru-RU" dirty="0" err="1" smtClean="0"/>
              <a:t>кэшбэк</a:t>
            </a:r>
            <a:r>
              <a:rPr lang="ru-RU" dirty="0" smtClean="0"/>
              <a:t> за месяц. </a:t>
            </a:r>
            <a:r>
              <a:rPr lang="ru-RU" dirty="0"/>
              <a:t>Построить столбчатую диаграмму. </a:t>
            </a:r>
          </a:p>
          <a:p>
            <a:r>
              <a:rPr lang="ru-RU" dirty="0"/>
              <a:t>Подведение </a:t>
            </a:r>
            <a:r>
              <a:rPr lang="ru-RU" dirty="0" smtClean="0"/>
              <a:t>итогов. </a:t>
            </a:r>
            <a:endParaRPr lang="ru-RU" dirty="0"/>
          </a:p>
        </p:txBody>
      </p:sp>
      <p:pic>
        <p:nvPicPr>
          <p:cNvPr id="5" name="Объект 4" descr="АльфаБанк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737688"/>
            <a:ext cx="2376264" cy="1716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Уральски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6" t="5746" r="6261" b="6264"/>
          <a:stretch>
            <a:fillRect/>
          </a:stretch>
        </p:blipFill>
        <p:spPr bwMode="auto">
          <a:xfrm>
            <a:off x="5436096" y="2607398"/>
            <a:ext cx="2448272" cy="1615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Халв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2" t="7228" r="12424" b="7240"/>
          <a:stretch>
            <a:fillRect/>
          </a:stretch>
        </p:blipFill>
        <p:spPr bwMode="auto">
          <a:xfrm>
            <a:off x="5312026" y="4509120"/>
            <a:ext cx="2592288" cy="171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637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873324"/>
            <a:ext cx="727280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</a:rPr>
              <a:t>Рефлексия</a:t>
            </a:r>
            <a:endParaRPr lang="ru-RU" sz="3600" dirty="0">
              <a:solidFill>
                <a:srgbClr val="7030A0"/>
              </a:solidFill>
            </a:endParaRPr>
          </a:p>
          <a:p>
            <a:r>
              <a:rPr lang="ru-RU" sz="2400" dirty="0"/>
              <a:t>Окно состоит из 4 частей</a:t>
            </a:r>
            <a:r>
              <a:rPr lang="ru-RU" sz="2400" dirty="0" smtClean="0"/>
              <a:t>:</a:t>
            </a:r>
          </a:p>
          <a:p>
            <a:endParaRPr lang="ru-RU" sz="2400" dirty="0"/>
          </a:p>
          <a:p>
            <a:pPr marL="342900" indent="-342900"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rgbClr val="00B050"/>
                </a:solidFill>
              </a:rPr>
              <a:t>Собственная </a:t>
            </a:r>
            <a:r>
              <a:rPr lang="ru-RU" sz="2400" b="1" i="1" dirty="0">
                <a:solidFill>
                  <a:srgbClr val="00B050"/>
                </a:solidFill>
              </a:rPr>
              <a:t>деятельность </a:t>
            </a:r>
            <a:r>
              <a:rPr lang="ru-RU" sz="2400" b="1" i="1" dirty="0" smtClean="0">
                <a:solidFill>
                  <a:srgbClr val="00B050"/>
                </a:solidFill>
              </a:rPr>
              <a:t>на мастер-классе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chemeClr val="bg2">
                    <a:lumMod val="75000"/>
                  </a:schemeClr>
                </a:solidFill>
              </a:rPr>
              <a:t>Ценность 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</a:rPr>
              <a:t>данных заданий для </a:t>
            </a:r>
            <a:r>
              <a:rPr lang="ru-RU" sz="2400" b="1" i="1" dirty="0" smtClean="0">
                <a:solidFill>
                  <a:schemeClr val="bg2">
                    <a:lumMod val="75000"/>
                  </a:schemeClr>
                </a:solidFill>
              </a:rPr>
              <a:t>вас</a:t>
            </a:r>
            <a:endParaRPr lang="ru-RU" sz="2400" b="1" i="1" dirty="0">
              <a:solidFill>
                <a:schemeClr val="bg2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rgbClr val="FF0000"/>
                </a:solidFill>
              </a:rPr>
              <a:t>Степень </a:t>
            </a:r>
            <a:r>
              <a:rPr lang="ru-RU" sz="2400" b="1" i="1" dirty="0">
                <a:solidFill>
                  <a:srgbClr val="FF0000"/>
                </a:solidFill>
              </a:rPr>
              <a:t>приобретения </a:t>
            </a:r>
            <a:r>
              <a:rPr lang="ru-RU" sz="2400" b="1" i="1" dirty="0" smtClean="0">
                <a:solidFill>
                  <a:srgbClr val="FF0000"/>
                </a:solidFill>
              </a:rPr>
              <a:t>опыта</a:t>
            </a:r>
            <a:endParaRPr lang="ru-RU" sz="2400" b="1" i="1" dirty="0">
              <a:solidFill>
                <a:srgbClr val="FF0000"/>
              </a:solidFill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rgbClr val="0070C0"/>
                </a:solidFill>
              </a:rPr>
              <a:t>Удовлетворение </a:t>
            </a:r>
            <a:r>
              <a:rPr lang="ru-RU" sz="2400" b="1" i="1" dirty="0">
                <a:solidFill>
                  <a:srgbClr val="0070C0"/>
                </a:solidFill>
              </a:rPr>
              <a:t>от </a:t>
            </a:r>
            <a:r>
              <a:rPr lang="ru-RU" sz="2400" b="1" i="1" dirty="0" smtClean="0">
                <a:solidFill>
                  <a:srgbClr val="0070C0"/>
                </a:solidFill>
              </a:rPr>
              <a:t>работы</a:t>
            </a:r>
          </a:p>
          <a:p>
            <a:endParaRPr lang="ru-RU" sz="2400" dirty="0"/>
          </a:p>
          <a:p>
            <a:r>
              <a:rPr lang="ru-RU" sz="2400" dirty="0"/>
              <a:t>С помощью разных цветов </a:t>
            </a:r>
            <a:r>
              <a:rPr lang="ru-RU" sz="2400" dirty="0" smtClean="0"/>
              <a:t>каждый </a:t>
            </a:r>
            <a:r>
              <a:rPr lang="ru-RU" sz="2400" dirty="0"/>
              <a:t>участник мастер-класса оценивает свою работу на данном мастер-классе  </a:t>
            </a:r>
            <a:endParaRPr lang="ru-RU" sz="2400" dirty="0" smtClean="0"/>
          </a:p>
          <a:p>
            <a:r>
              <a:rPr lang="ru-RU" sz="2400" dirty="0" smtClean="0"/>
              <a:t>(</a:t>
            </a:r>
            <a:r>
              <a:rPr lang="ru-RU" sz="2400" b="1" dirty="0">
                <a:solidFill>
                  <a:srgbClr val="FF0000"/>
                </a:solidFill>
              </a:rPr>
              <a:t>красная – 5 б</a:t>
            </a:r>
            <a:r>
              <a:rPr lang="ru-RU" sz="2400" dirty="0"/>
              <a:t>, </a:t>
            </a:r>
            <a:r>
              <a:rPr lang="ru-RU" sz="2400" b="1" dirty="0">
                <a:solidFill>
                  <a:srgbClr val="FF00FF"/>
                </a:solidFill>
              </a:rPr>
              <a:t>розовая  – 4 б</a:t>
            </a:r>
            <a:r>
              <a:rPr lang="ru-RU" sz="2400" dirty="0"/>
              <a:t>,  </a:t>
            </a:r>
            <a:r>
              <a:rPr lang="ru-RU" sz="2400" b="1" dirty="0">
                <a:solidFill>
                  <a:srgbClr val="00B0F0"/>
                </a:solidFill>
              </a:rPr>
              <a:t>голубая – 3 б</a:t>
            </a:r>
            <a:r>
              <a:rPr lang="ru-RU" sz="24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38155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418</TotalTime>
  <Words>379</Words>
  <Application>Microsoft Office PowerPoint</Application>
  <PresentationFormat>Экран (4:3)</PresentationFormat>
  <Paragraphs>32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Кэшбэк со школы, или как научить ребенка финансовой грамотности с помощью пластиковой карты </vt:lpstr>
      <vt:lpstr>проблема</vt:lpstr>
      <vt:lpstr>Альтернатива наличным </vt:lpstr>
      <vt:lpstr>Сколько давать и откуда брать? </vt:lpstr>
      <vt:lpstr>Что такое кэшбэк?</vt:lpstr>
      <vt:lpstr>пример</vt:lpstr>
      <vt:lpstr>практическая работа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Кэшбэк со школы, или как научить ребенка финансовой грамотности с помощью пластиковой карты</dc:title>
  <dc:creator>krasn</dc:creator>
  <cp:lastModifiedBy>User</cp:lastModifiedBy>
  <cp:revision>30</cp:revision>
  <dcterms:created xsi:type="dcterms:W3CDTF">2024-03-08T10:28:01Z</dcterms:created>
  <dcterms:modified xsi:type="dcterms:W3CDTF">2024-03-11T12:35:07Z</dcterms:modified>
</cp:coreProperties>
</file>