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85" r:id="rId2"/>
    <p:sldId id="303" r:id="rId3"/>
    <p:sldId id="286" r:id="rId4"/>
    <p:sldId id="287" r:id="rId5"/>
    <p:sldId id="288" r:id="rId6"/>
    <p:sldId id="305" r:id="rId7"/>
    <p:sldId id="308" r:id="rId8"/>
    <p:sldId id="290" r:id="rId9"/>
    <p:sldId id="289" r:id="rId10"/>
    <p:sldId id="306" r:id="rId11"/>
    <p:sldId id="265" r:id="rId12"/>
    <p:sldId id="295" r:id="rId13"/>
    <p:sldId id="292" r:id="rId14"/>
    <p:sldId id="293" r:id="rId15"/>
    <p:sldId id="279" r:id="rId16"/>
    <p:sldId id="274" r:id="rId17"/>
    <p:sldId id="284" r:id="rId18"/>
    <p:sldId id="301" r:id="rId19"/>
    <p:sldId id="264" r:id="rId20"/>
    <p:sldId id="266" r:id="rId21"/>
    <p:sldId id="267" r:id="rId22"/>
    <p:sldId id="270" r:id="rId23"/>
    <p:sldId id="269" r:id="rId24"/>
    <p:sldId id="291" r:id="rId25"/>
    <p:sldId id="302" r:id="rId26"/>
    <p:sldId id="271" r:id="rId27"/>
    <p:sldId id="297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4" autoAdjust="0"/>
    <p:restoredTop sz="94660"/>
  </p:normalViewPr>
  <p:slideViewPr>
    <p:cSldViewPr>
      <p:cViewPr varScale="1">
        <p:scale>
          <a:sx n="84" d="100"/>
          <a:sy n="84" d="100"/>
        </p:scale>
        <p:origin x="1435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555335-ED44-4052-B90F-B8ABE8958E3F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E8268-97A2-436F-B50F-25B20F34D4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1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E8268-97A2-436F-B50F-25B20F34D41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860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9D4FD-0558-40C8-9BF9-A6CC94BDA630}" type="datetimeFigureOut">
              <a:rPr lang="en-US"/>
              <a:pPr>
                <a:defRPr/>
              </a:pPr>
              <a:t>3/15/2021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ABF9C-2EDF-4F9B-BDB9-28CBB5F0C4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524D1-B7C5-4F29-A54D-1EF9540100AC}" type="datetimeFigureOut">
              <a:rPr lang="en-US"/>
              <a:pPr>
                <a:defRPr/>
              </a:pPr>
              <a:t>3/15/2021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03C03-695A-49A1-A5C1-30FC4D75C8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8FC7E-8F2E-41D1-AB9E-C3CF1E2E6159}" type="datetimeFigureOut">
              <a:rPr lang="en-US"/>
              <a:pPr>
                <a:defRPr/>
              </a:pPr>
              <a:t>3/15/2021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ECB2C-E9C2-491E-B354-C1562000E4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3C9F6-936F-4531-A10D-160EAD784888}" type="datetimeFigureOut">
              <a:rPr lang="en-US"/>
              <a:pPr>
                <a:defRPr/>
              </a:pPr>
              <a:t>3/15/2021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B1CA1-B98B-4765-9623-862D7F9F8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FF040-EE4E-427D-9E3A-C746D1B5DF12}" type="datetimeFigureOut">
              <a:rPr lang="en-US"/>
              <a:pPr>
                <a:defRPr/>
              </a:pPr>
              <a:t>3/15/2021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93D9D-2838-4681-8B8E-AD932913F0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044AD-1167-43B9-A129-4E0F81264B4C}" type="datetimeFigureOut">
              <a:rPr lang="en-US"/>
              <a:pPr>
                <a:defRPr/>
              </a:pPr>
              <a:t>3/15/2021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6819D-6C16-403A-AE01-DDC5B68CE1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9897C-3E24-45B0-BB11-60D4DE7249BF}" type="datetimeFigureOut">
              <a:rPr lang="en-US"/>
              <a:pPr>
                <a:defRPr/>
              </a:pPr>
              <a:t>3/15/2021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2749B-56D4-4E6D-B68D-4E8207E7D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94853-C1EC-417E-B883-464E12D08D75}" type="datetimeFigureOut">
              <a:rPr lang="en-US"/>
              <a:pPr>
                <a:defRPr/>
              </a:pPr>
              <a:t>3/15/2021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C095E-72D8-4536-A45A-1D9533EA13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12D79-95A8-45EF-A9C8-BFA2571C9F51}" type="datetimeFigureOut">
              <a:rPr lang="en-US"/>
              <a:pPr>
                <a:defRPr/>
              </a:pPr>
              <a:t>3/15/2021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04CE7-E6FD-471B-814F-B53BD76156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8DA7B-D810-455E-A0DB-1F4BB3151EF2}" type="datetimeFigureOut">
              <a:rPr lang="en-US"/>
              <a:pPr>
                <a:defRPr/>
              </a:pPr>
              <a:t>3/15/2021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1CFB1-CB49-43BE-9DA1-5A70443162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3B565-9273-477A-BB44-E17905FB19E7}" type="datetimeFigureOut">
              <a:rPr lang="en-US"/>
              <a:pPr>
                <a:defRPr/>
              </a:pPr>
              <a:t>3/15/2021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0E076-1479-4736-A1A6-62F628F7C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F7919F-4323-43A0-AC5A-981E3D88C618}" type="datetimeFigureOut">
              <a:rPr lang="en-US"/>
              <a:pPr>
                <a:defRPr/>
              </a:pPr>
              <a:t>3/15/2021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8E2C34-2038-406F-8750-E4B3E2C92D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 descr="http://player.myshared.ru/583806/data/images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429000" y="914400"/>
            <a:ext cx="5562600" cy="5632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Найдите в каждой строке четвёртый лишний, обоснуйте: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 течение, несмотря на, через, улыбаясь;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вследствие, к, на, за;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а, и, под, потому что;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так как, не только…но и; когда, как будто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1000"/>
            <a:ext cx="243840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http://player.myshared.ru/583806/data/images/img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57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2057400" y="2133600"/>
            <a:ext cx="548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2531" name="Rectangle 6"/>
          <p:cNvSpPr>
            <a:spLocks noChangeArrowheads="1"/>
          </p:cNvSpPr>
          <p:nvPr/>
        </p:nvSpPr>
        <p:spPr bwMode="auto">
          <a:xfrm>
            <a:off x="3352800" y="316520"/>
            <a:ext cx="563880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</a:rPr>
              <a:t>Алгоритм работы: </a:t>
            </a:r>
          </a:p>
          <a:p>
            <a:r>
              <a:rPr lang="ru-RU" sz="3200" b="1" dirty="0">
                <a:latin typeface="Times New Roman" pitchFamily="18" charset="0"/>
              </a:rPr>
              <a:t>1)Прочитать предложение.</a:t>
            </a:r>
          </a:p>
          <a:p>
            <a:r>
              <a:rPr lang="ru-RU" sz="3200" b="1" dirty="0">
                <a:latin typeface="Times New Roman" pitchFamily="18" charset="0"/>
              </a:rPr>
              <a:t>2) Выделить грамматическую основу.</a:t>
            </a:r>
          </a:p>
          <a:p>
            <a:r>
              <a:rPr lang="ru-RU" sz="3200" b="1" dirty="0">
                <a:latin typeface="Times New Roman" pitchFamily="18" charset="0"/>
              </a:rPr>
              <a:t>3) Найти союз, который соединяет части сложного предложения.</a:t>
            </a:r>
          </a:p>
          <a:p>
            <a:r>
              <a:rPr lang="ru-RU" sz="3200" b="1" dirty="0">
                <a:latin typeface="Times New Roman" pitchFamily="18" charset="0"/>
              </a:rPr>
              <a:t>4) Вспомнить, к какому разряду он относится</a:t>
            </a:r>
            <a:r>
              <a:rPr lang="ru-RU" sz="3200" b="1" dirty="0" smtClean="0">
                <a:latin typeface="Times New Roman" pitchFamily="18" charset="0"/>
              </a:rPr>
              <a:t>.</a:t>
            </a:r>
            <a:r>
              <a:rPr lang="ru-RU" sz="3200" dirty="0"/>
              <a:t> </a:t>
            </a:r>
            <a:endParaRPr lang="ru-RU" sz="3200" dirty="0" smtClean="0"/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Определить тип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предложения.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Расставить необходимые знаки препинания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рямоугольник 2"/>
          <p:cNvSpPr>
            <a:spLocks noChangeArrowheads="1"/>
          </p:cNvSpPr>
          <p:nvPr/>
        </p:nvSpPr>
        <p:spPr bwMode="auto">
          <a:xfrm>
            <a:off x="304800" y="228600"/>
            <a:ext cx="86868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Запишите сложные предложения в 2 столбика, расставляя недостающие знаки препинания. Подчеркните грамматические основы предложений, выделите границы предложений в составе сложного. Союз выделите, укажите тип (С. или П.). Дайте характеристику предложениям (ССП, СПП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Вечерняя з…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ря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начинается когда солнце уже заходит за край земли.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Морозило сильнее зато было тихо.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Накануне выглянуло солнце но дороги еще не совсем просохли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Слуга вышел 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об…явил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что лошади готовы.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ln w="28575"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ПРОВЕРЬ!</a:t>
            </a:r>
          </a:p>
        </p:txBody>
      </p:sp>
      <p:sp>
        <p:nvSpPr>
          <p:cNvPr id="24578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562100"/>
            <a:ext cx="4267200" cy="4838700"/>
          </a:xfrm>
          <a:solidFill>
            <a:schemeClr val="bg1"/>
          </a:solidFill>
          <a:ln w="38100" cap="rnd" algn="ctr"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Сложносочинённые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b="1" dirty="0" smtClean="0">
                <a:latin typeface="Times New Roman" pitchFamily="18" charset="0"/>
              </a:rPr>
              <a:t>Морозило сильнее зато было тихо.</a:t>
            </a:r>
            <a:endParaRPr lang="ru-RU" sz="32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3)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Накануне выглянуло солнце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дороги еще не совсем просохли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90769"/>
            <a:ext cx="4191000" cy="4800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Сложноподчинённые</a:t>
            </a:r>
            <a:r>
              <a:rPr lang="ru-RU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Вечерняя </a:t>
            </a:r>
            <a:r>
              <a:rPr lang="ru-RU" sz="3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зар</a:t>
            </a:r>
            <a:r>
              <a:rPr lang="ru-RU" sz="32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начинается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(когда 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солнце уже заходит за край земли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Слуга вышел и </a:t>
            </a:r>
            <a:r>
              <a:rPr lang="ru-RU" sz="3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ru-RU" sz="3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явил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(что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лошади готовы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314450" y="4288325"/>
            <a:ext cx="1295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040236" y="4876800"/>
            <a:ext cx="1676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704850" y="3989906"/>
            <a:ext cx="1905000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04850" y="3886200"/>
            <a:ext cx="18669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952500" y="2514600"/>
            <a:ext cx="174467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524000" y="2971800"/>
            <a:ext cx="1828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819400" y="3886200"/>
            <a:ext cx="1066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040236" y="4731945"/>
            <a:ext cx="1676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952500" y="2438400"/>
            <a:ext cx="174467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7264463" y="2459713"/>
            <a:ext cx="79368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143877" y="2971800"/>
            <a:ext cx="2018923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5143877" y="2894108"/>
            <a:ext cx="201892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5314950" y="4348683"/>
            <a:ext cx="1122064" cy="603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7239000" y="3429000"/>
            <a:ext cx="1295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7239000" y="3352800"/>
            <a:ext cx="1295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6554803" y="4419600"/>
            <a:ext cx="121759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6554803" y="4288325"/>
            <a:ext cx="121759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5081257" y="4731945"/>
            <a:ext cx="156719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5105400" y="4851149"/>
            <a:ext cx="1562100" cy="2565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5181600" y="3352800"/>
            <a:ext cx="1143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5181600" y="5257800"/>
            <a:ext cx="1295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>
            <a:off x="6667500" y="5257800"/>
            <a:ext cx="13906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85"/>
          <p:cNvCxnSpPr/>
          <p:nvPr/>
        </p:nvCxnSpPr>
        <p:spPr>
          <a:xfrm>
            <a:off x="6648450" y="5181600"/>
            <a:ext cx="14097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1524000" y="2879026"/>
            <a:ext cx="1828800" cy="1508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Дуга 93"/>
          <p:cNvSpPr/>
          <p:nvPr/>
        </p:nvSpPr>
        <p:spPr>
          <a:xfrm rot="19306790">
            <a:off x="6958893" y="2092106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685800" y="847397"/>
            <a:ext cx="8001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Угадай пословицу</a:t>
            </a:r>
            <a:r>
              <a:rPr lang="ru-RU" sz="3600" b="1" i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Составьте пословицу и запишите. Выделите союзы, определите их роль. </a:t>
            </a:r>
            <a:r>
              <a:rPr lang="ru-RU" sz="36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1) не, словами, по, а, по, делам, судят;</a:t>
            </a:r>
            <a:br>
              <a:rPr lang="ru-RU" sz="36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2) закалка, там, и, смекалка, </a:t>
            </a:r>
            <a:r>
              <a:rPr lang="ru-RU" sz="3600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где.</a:t>
            </a:r>
            <a:r>
              <a:rPr lang="ru-RU" sz="32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"/>
          <p:cNvSpPr txBox="1">
            <a:spLocks noChangeArrowheads="1"/>
          </p:cNvSpPr>
          <p:nvPr/>
        </p:nvSpPr>
        <p:spPr bwMode="auto">
          <a:xfrm>
            <a:off x="762000" y="1905000"/>
            <a:ext cx="80772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ПРОВЕРЬ!</a:t>
            </a:r>
          </a:p>
          <a:p>
            <a:pPr marL="342900" indent="-342900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1.Не 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словам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судят,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 по делам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/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закалка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там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смекалка</a:t>
            </a:r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>
              <a:latin typeface="Calibri" pitchFamily="34" charset="0"/>
            </a:endParaRPr>
          </a:p>
          <a:p>
            <a:pPr marL="342900" indent="-342900">
              <a:buFontTx/>
              <a:buChar char="•"/>
            </a:pP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29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029200" y="609600"/>
            <a:ext cx="411480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Две ноты, союз- </a:t>
            </a:r>
          </a:p>
          <a:p>
            <a:pPr marL="457200" indent="-45720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все вместе игра,</a:t>
            </a:r>
          </a:p>
          <a:p>
            <a:pPr marL="457200" indent="-45720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в которую любит играть детвора. </a:t>
            </a:r>
            <a:endParaRPr lang="ru-RU" sz="24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  Мой первый слог – на дереве,</a:t>
            </a:r>
          </a:p>
          <a:p>
            <a:pPr marL="457200" indent="-45720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второй мой слог – союз.</a:t>
            </a:r>
          </a:p>
          <a:p>
            <a:pPr marL="457200" indent="-45720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А в целом я материя </a:t>
            </a:r>
          </a:p>
          <a:p>
            <a:pPr marL="457200" indent="-45720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и на костюм гожусь.</a:t>
            </a:r>
          </a:p>
          <a:p>
            <a:pPr marL="457200" indent="-457200"/>
            <a:endParaRPr lang="ru-RU" sz="2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 Союз, предлог и падежная форма личного местоимения дают нам вкусный плод южноамериканского растения. </a:t>
            </a:r>
          </a:p>
        </p:txBody>
      </p:sp>
      <p:pic>
        <p:nvPicPr>
          <p:cNvPr id="27651" name="Picture 6" descr="4c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-152400"/>
            <a:ext cx="12795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858000" y="1752600"/>
            <a:ext cx="1981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(до-ми-но)</a:t>
            </a:r>
            <a:endParaRPr lang="ru-RU" sz="2400" b="1"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019800" y="3886200"/>
            <a:ext cx="1905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(сук-но)</a:t>
            </a:r>
            <a:endParaRPr lang="ru-RU" sz="24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934200" y="6172200"/>
            <a:ext cx="1676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(А-на-нас)</a:t>
            </a:r>
          </a:p>
        </p:txBody>
      </p:sp>
      <p:sp>
        <p:nvSpPr>
          <p:cNvPr id="27655" name="TextBox 9"/>
          <p:cNvSpPr txBox="1">
            <a:spLocks noChangeArrowheads="1"/>
          </p:cNvSpPr>
          <p:nvPr/>
        </p:nvSpPr>
        <p:spPr bwMode="auto">
          <a:xfrm>
            <a:off x="5562600" y="152400"/>
            <a:ext cx="2438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ОТДОХНЁМ!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Прямоугольник 1"/>
          <p:cNvSpPr>
            <a:spLocks noChangeArrowheads="1"/>
          </p:cNvSpPr>
          <p:nvPr/>
        </p:nvSpPr>
        <p:spPr bwMode="auto">
          <a:xfrm>
            <a:off x="152400" y="1107541"/>
            <a:ext cx="44958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173038">
              <a:buFont typeface="Wingdings 2" pitchFamily="18" charset="2"/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.Все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время доносился отдаленный рокот, а земля под ногами вздрагивала.</a:t>
            </a:r>
          </a:p>
          <a:p>
            <a:pPr indent="-173038">
              <a:buFont typeface="Wingdings 2" pitchFamily="18" charset="2"/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.Наталья </a:t>
            </a:r>
            <a:r>
              <a:rPr lang="ru-RU" sz="3000" b="1" dirty="0" err="1">
                <a:latin typeface="Times New Roman" pitchFamily="18" charset="0"/>
                <a:cs typeface="Times New Roman" pitchFamily="18" charset="0"/>
              </a:rPr>
              <a:t>Саввишна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 никак не могла понять, что Карл Иванович уехал.</a:t>
            </a:r>
          </a:p>
          <a:p>
            <a:pPr indent="-173038">
              <a:buFont typeface="Wingdings 2" pitchFamily="18" charset="2"/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.На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левом фланге, куда звал меня Бурцев, происходило  жаркое дело.</a:t>
            </a:r>
          </a:p>
        </p:txBody>
      </p:sp>
      <p:sp>
        <p:nvSpPr>
          <p:cNvPr id="28674" name="Прямоугольник 2"/>
          <p:cNvSpPr>
            <a:spLocks noChangeArrowheads="1"/>
          </p:cNvSpPr>
          <p:nvPr/>
        </p:nvSpPr>
        <p:spPr bwMode="auto">
          <a:xfrm>
            <a:off x="4572000" y="1143000"/>
            <a:ext cx="44958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173038">
              <a:buFont typeface="Wingdings 2" pitchFamily="18" charset="2"/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.Ребята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поднялись на холм, где находился их лагерь.</a:t>
            </a:r>
          </a:p>
          <a:p>
            <a:pPr indent="-173038">
              <a:buFont typeface="Wingdings 2" pitchFamily="18" charset="2"/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.Солнце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уже зашло, и по низким луговым местам все затопил туман.</a:t>
            </a:r>
          </a:p>
          <a:p>
            <a:pPr indent="-173038">
              <a:buFont typeface="Wingdings 2" pitchFamily="18" charset="2"/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.Лесник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, у которого мы остановились на ночлег, рассказал нам много нового об этих местах.</a:t>
            </a:r>
          </a:p>
          <a:p>
            <a:pPr indent="-173038"/>
            <a:endParaRPr lang="ru-RU" dirty="0">
              <a:latin typeface="Calibri" pitchFamily="34" charset="0"/>
            </a:endParaRPr>
          </a:p>
        </p:txBody>
      </p:sp>
      <p:sp>
        <p:nvSpPr>
          <p:cNvPr id="28675" name="TextBox 3"/>
          <p:cNvSpPr txBox="1">
            <a:spLocks noChangeArrowheads="1"/>
          </p:cNvSpPr>
          <p:nvPr/>
        </p:nvSpPr>
        <p:spPr bwMode="auto">
          <a:xfrm>
            <a:off x="1066800" y="127337"/>
            <a:ext cx="7467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Составить схемы предложений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Вариант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Вариант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Прямоугольник 1"/>
          <p:cNvSpPr>
            <a:spLocks noChangeArrowheads="1"/>
          </p:cNvSpPr>
          <p:nvPr/>
        </p:nvSpPr>
        <p:spPr bwMode="auto">
          <a:xfrm>
            <a:off x="3200400" y="609600"/>
            <a:ext cx="29733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Проверим!</a:t>
            </a:r>
          </a:p>
        </p:txBody>
      </p:sp>
      <p:sp>
        <p:nvSpPr>
          <p:cNvPr id="29698" name="Прямоугольник 2"/>
          <p:cNvSpPr>
            <a:spLocks noChangeArrowheads="1"/>
          </p:cNvSpPr>
          <p:nvPr/>
        </p:nvSpPr>
        <p:spPr bwMode="auto">
          <a:xfrm>
            <a:off x="304800" y="1676400"/>
            <a:ext cx="3886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173038">
              <a:buFont typeface="Wingdings 2" pitchFamily="18" charset="2"/>
              <a:buNone/>
            </a:pP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1вариант</a:t>
            </a:r>
          </a:p>
          <a:p>
            <a:pPr indent="-173038">
              <a:buFont typeface="Wingdings 2" pitchFamily="18" charset="2"/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[   ]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[   ]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-173038">
              <a:buFont typeface="Wingdings 2" pitchFamily="18" charset="2"/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[   ]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, ( что).</a:t>
            </a:r>
          </a:p>
          <a:p>
            <a:pPr indent="-173038">
              <a:buFont typeface="Wingdings 2" pitchFamily="18" charset="2"/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[ 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куда),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9699" name="Прямоугольник 3"/>
          <p:cNvSpPr>
            <a:spLocks noChangeArrowheads="1"/>
          </p:cNvSpPr>
          <p:nvPr/>
        </p:nvSpPr>
        <p:spPr bwMode="auto">
          <a:xfrm>
            <a:off x="4419600" y="1676400"/>
            <a:ext cx="47244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173038">
              <a:buFont typeface="Wingdings 2" pitchFamily="18" charset="2"/>
              <a:buNone/>
            </a:pP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2вариант</a:t>
            </a:r>
          </a:p>
          <a:p>
            <a:pPr indent="-173038">
              <a:buFont typeface="Wingdings 2" pitchFamily="18" charset="2"/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[   ]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, ( где).</a:t>
            </a:r>
          </a:p>
          <a:p>
            <a:pPr indent="-173038">
              <a:buFont typeface="Wingdings 2" pitchFamily="18" charset="2"/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[   ]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[   ]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-173038">
              <a:buFont typeface="Wingdings 2" pitchFamily="18" charset="2"/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у которого),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956" y="-31750"/>
            <a:ext cx="2296015" cy="20526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33400" y="592138"/>
            <a:ext cx="822960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57200" algn="l"/>
              </a:tabLst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AutoNum type="arabicPeriod"/>
              <a:tabLst>
                <a:tab pos="457200" algn="l"/>
              </a:tabLst>
            </a:pP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Укажите верное утверждение.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Сочинительные 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союзы связывают только однородные члены предложений.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Подчинительные 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союзы связывают однородные члены предложений.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Сочинительные 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подчинительные союзы связывают части сложного предложения.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Подчинительные 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союзы связывают однородные члены  и части сложного предложения.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2" name="Прямоугольник 2"/>
          <p:cNvSpPr>
            <a:spLocks noChangeArrowheads="1"/>
          </p:cNvSpPr>
          <p:nvPr/>
        </p:nvSpPr>
        <p:spPr bwMode="auto">
          <a:xfrm>
            <a:off x="2819400" y="304800"/>
            <a:ext cx="32845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Прямоугольник 1"/>
          <p:cNvSpPr>
            <a:spLocks noChangeArrowheads="1"/>
          </p:cNvSpPr>
          <p:nvPr/>
        </p:nvSpPr>
        <p:spPr bwMode="auto">
          <a:xfrm>
            <a:off x="685800" y="609600"/>
            <a:ext cx="81534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2)Укажите неверное утверждение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Союзы делятся на: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сочинительные и подчинительные;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простые и составные;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производные и непроизводные.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 descr="http://player.myshared.ru/583806/data/images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3352800" y="457200"/>
            <a:ext cx="5638800" cy="500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Закончите фразы: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1.Части речи в русском языке делятся на самостоятельные и …</a:t>
            </a:r>
            <a:r>
              <a:rPr lang="ru-RU" sz="2800" b="1" dirty="0">
                <a:solidFill>
                  <a:srgbClr val="44444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К  служебным частям речи относятся …</a:t>
            </a:r>
            <a:b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Союзы связывают…</a:t>
            </a:r>
            <a:b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Союзы не являются… </a:t>
            </a:r>
            <a:endParaRPr lang="ru-RU" sz="28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По </a:t>
            </a:r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строению союзы бывают …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значению союзы бывают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  <a:endParaRPr lang="ru-RU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70" y="4038600"/>
            <a:ext cx="243840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Прямоугольник 1"/>
          <p:cNvSpPr>
            <a:spLocks noChangeArrowheads="1"/>
          </p:cNvSpPr>
          <p:nvPr/>
        </p:nvSpPr>
        <p:spPr bwMode="auto">
          <a:xfrm>
            <a:off x="457200" y="381000"/>
            <a:ext cx="81534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3)Укажите вариант ответа, в котором все союзы сочинительные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где, зато, также, то…то;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и, однако, же, либо;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что, когда, да, оттого что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4) Укажите вариант ответа, в котором все союзы подчинительные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будто, также, потому что;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и, либо, так как;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как, словно, если.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Прямоугольник 1"/>
          <p:cNvSpPr>
            <a:spLocks noChangeArrowheads="1"/>
          </p:cNvSpPr>
          <p:nvPr/>
        </p:nvSpPr>
        <p:spPr bwMode="auto">
          <a:xfrm>
            <a:off x="381000" y="762000"/>
            <a:ext cx="84582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5)Укажите предложение, в котором союз </a:t>
            </a: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соединяет однородные члены (знаки препинания не расставлены.)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Мы долго не могли выбраться из леса и нам пришлось задержаться.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 улице сегодня сильный мороз и поездка отменяется.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Я вернусь и все вам расскажу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Прямоугольник 1"/>
          <p:cNvSpPr>
            <a:spLocks noChangeArrowheads="1"/>
          </p:cNvSpPr>
          <p:nvPr/>
        </p:nvSpPr>
        <p:spPr bwMode="auto">
          <a:xfrm>
            <a:off x="152400" y="457200"/>
            <a:ext cx="88392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6) В каком(их) предложении(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ях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) есть подчинительный союз?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Идти было легко, приятно - под ногами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лежала не то пыль, не то труха.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Раздался звонкий всплеск воды, и брызги упали в прибрежную траву.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Отдавшись воспоминаниям, Кирьян не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заметил, как ушёл довольно далеко от стоянки.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 белой реке далеко, где летом шли пароходы, виднелись чёрные точки.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Прямоугольник 1"/>
          <p:cNvSpPr>
            <a:spLocks noChangeArrowheads="1"/>
          </p:cNvSpPr>
          <p:nvPr/>
        </p:nvSpPr>
        <p:spPr bwMode="auto">
          <a:xfrm>
            <a:off x="304800" y="533400"/>
            <a:ext cx="8686800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7) Укажите предложение с сочинительным союзом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 крайних домиков родного села Аким остановился, чтобы хоть сколько-нибудь заглушить волнение.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Мальчики миновали деревню, паромную переправу, а лодочника все не было.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Солнце пошло на закат, когда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Васютка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заметил среди однообразного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моха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тощие стебли травы.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Вода в заливе стояла на диво белая, будто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ее разбавили молоком.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04800" y="484188"/>
            <a:ext cx="8458200" cy="483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8)Укажите примеры, в которых союзы связывают части сложносочиненного предложения.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лесу еще темно, но тропу уже видно.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б)</a:t>
            </a: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Впереди виднелась белая поляна, будто река вышла из берегов.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 любых обстоятельствах нужно было, чтобы информация поступила.</a:t>
            </a:r>
            <a:b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Палатку только поставили, а в ней уже непрошеные жильцы.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533400" y="381000"/>
            <a:ext cx="84582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57200" algn="l"/>
              </a:tabLst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9.Какой подчинительный союз должен быть  на месте пропуска?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Ямщики подвязали колокольчики …… звон не привлек внимания сторожей. 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связи с тем что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чтобы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4" descr="http://player.myshared.ru/583806/data/images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Прямоугольник 1"/>
          <p:cNvSpPr>
            <a:spLocks noChangeArrowheads="1"/>
          </p:cNvSpPr>
          <p:nvPr/>
        </p:nvSpPr>
        <p:spPr bwMode="auto">
          <a:xfrm>
            <a:off x="5791200" y="304800"/>
            <a:ext cx="2286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Ответы</a:t>
            </a:r>
          </a:p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• 1) В</a:t>
            </a:r>
          </a:p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• 2) В</a:t>
            </a:r>
          </a:p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• 3) Б</a:t>
            </a:r>
          </a:p>
          <a:p>
            <a:pPr>
              <a:buFont typeface="Arial" charset="0"/>
              <a:buChar char="•"/>
            </a:pPr>
            <a:r>
              <a:rPr lang="ru-RU" sz="4000" b="1">
                <a:latin typeface="Times New Roman" pitchFamily="18" charset="0"/>
                <a:cs typeface="Times New Roman" pitchFamily="18" charset="0"/>
              </a:rPr>
              <a:t> 4) В</a:t>
            </a:r>
          </a:p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• 5) В</a:t>
            </a:r>
          </a:p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• 6) В,Г</a:t>
            </a:r>
          </a:p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• 7) Б</a:t>
            </a:r>
          </a:p>
          <a:p>
            <a:pPr>
              <a:buFont typeface="Arial" charset="0"/>
              <a:buChar char="•"/>
            </a:pPr>
            <a:r>
              <a:rPr lang="ru-RU" sz="4000" b="1">
                <a:latin typeface="Times New Roman" pitchFamily="18" charset="0"/>
                <a:cs typeface="Times New Roman" pitchFamily="18" charset="0"/>
              </a:rPr>
              <a:t> 8) А,Г</a:t>
            </a:r>
          </a:p>
          <a:p>
            <a:pPr>
              <a:buFont typeface="Arial" charset="0"/>
              <a:buChar char="•"/>
            </a:pPr>
            <a:r>
              <a:rPr lang="ru-RU" sz="4000" b="1">
                <a:latin typeface="Times New Roman" pitchFamily="18" charset="0"/>
                <a:cs typeface="Times New Roman" pitchFamily="18" charset="0"/>
              </a:rPr>
              <a:t> 9) Б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52" y="2286000"/>
            <a:ext cx="2857500" cy="47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4" descr="http://player.myshared.ru/583806/data/images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Прямоугольник 3"/>
          <p:cNvSpPr>
            <a:spLocks noChangeArrowheads="1"/>
          </p:cNvSpPr>
          <p:nvPr/>
        </p:nvSpPr>
        <p:spPr bwMode="auto">
          <a:xfrm>
            <a:off x="3505200" y="304800"/>
            <a:ext cx="5410200" cy="627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Выберите крылатое выражение, которое наиболее полно отражает ваше состояние в конце урока. 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>
                <a:latin typeface="Times New Roman" pitchFamily="18" charset="0"/>
                <a:cs typeface="Times New Roman" pitchFamily="18" charset="0"/>
              </a:rPr>
            </a:br>
            <a:r>
              <a:rPr lang="ru-RU" sz="3200">
                <a:latin typeface="Times New Roman" pitchFamily="18" charset="0"/>
                <a:cs typeface="Times New Roman" pitchFamily="18" charset="0"/>
              </a:rPr>
              <a:t>1. Тяжела ты шапка Мономаха. </a:t>
            </a:r>
            <a:br>
              <a:rPr lang="ru-RU" sz="3200">
                <a:latin typeface="Times New Roman" pitchFamily="18" charset="0"/>
                <a:cs typeface="Times New Roman" pitchFamily="18" charset="0"/>
              </a:rPr>
            </a:br>
            <a:r>
              <a:rPr lang="ru-RU" sz="3200">
                <a:latin typeface="Times New Roman" pitchFamily="18" charset="0"/>
                <a:cs typeface="Times New Roman" pitchFamily="18" charset="0"/>
              </a:rPr>
              <a:t>2. Повторение – мать учения. </a:t>
            </a:r>
            <a:br>
              <a:rPr lang="ru-RU" sz="3200">
                <a:latin typeface="Times New Roman" pitchFamily="18" charset="0"/>
                <a:cs typeface="Times New Roman" pitchFamily="18" charset="0"/>
              </a:rPr>
            </a:br>
            <a:r>
              <a:rPr lang="ru-RU" sz="3200">
                <a:latin typeface="Times New Roman" pitchFamily="18" charset="0"/>
                <a:cs typeface="Times New Roman" pitchFamily="18" charset="0"/>
              </a:rPr>
              <a:t>3. Учась, узнаешь, как мало ты знаешь. </a:t>
            </a:r>
            <a:br>
              <a:rPr lang="ru-RU" sz="3200">
                <a:latin typeface="Times New Roman" pitchFamily="18" charset="0"/>
                <a:cs typeface="Times New Roman" pitchFamily="18" charset="0"/>
              </a:rPr>
            </a:br>
            <a:r>
              <a:rPr lang="ru-RU" sz="3200">
                <a:latin typeface="Times New Roman" pitchFamily="18" charset="0"/>
                <a:cs typeface="Times New Roman" pitchFamily="18" charset="0"/>
              </a:rPr>
              <a:t>4. Корень учения горек, да плод его сладок.</a:t>
            </a:r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089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343400" y="1143009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выучить 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п. 60,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упр. 362 или выписать 6-7 предложений с сочинительными и подчинительными союзами из рассказа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Л. Андреева «Кусака»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( с графическим объяснением, определением разрядов союзов)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4" descr="http://player.myshared.ru/583806/data/images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76600" y="228600"/>
            <a:ext cx="5638800" cy="6308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Определите, что соединяют союзы (знаки препинания не расставлены)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Солнце уже было высоко когда я открыл глаза.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Если хочешь получить от дерева плоды ухаживай за его корнями.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 мамы самые добрые и ласковые руки.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Идти стало гораздо легче и я ускорил шаг.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Ялик отчалил и понёсся к берегу.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495800"/>
            <a:ext cx="2551905" cy="2041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http://player.myshared.ru/583806/data/images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4"/>
          <p:cNvSpPr txBox="1">
            <a:spLocks noChangeArrowheads="1"/>
          </p:cNvSpPr>
          <p:nvPr/>
        </p:nvSpPr>
        <p:spPr bwMode="auto">
          <a:xfrm>
            <a:off x="3733800" y="1066800"/>
            <a:ext cx="54102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Проверь!</a:t>
            </a:r>
          </a:p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Однородные члены предложения</a:t>
            </a:r>
          </a:p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3,5</a:t>
            </a:r>
          </a:p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Простые предложения в составе сложного</a:t>
            </a:r>
          </a:p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1,2,4</a:t>
            </a: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 descr="http://player.myshared.ru/583806/data/images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Прямоугольник 2"/>
          <p:cNvSpPr>
            <a:spLocks noChangeArrowheads="1"/>
          </p:cNvSpPr>
          <p:nvPr/>
        </p:nvSpPr>
        <p:spPr bwMode="auto">
          <a:xfrm>
            <a:off x="228600" y="3995738"/>
            <a:ext cx="8686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(Если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хочешь получить от дерева плоды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ухаживай за его корнями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Идти стало гораздо легче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я ускорил шаг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Выгнутая влево стрелка 4"/>
          <p:cNvSpPr/>
          <p:nvPr/>
        </p:nvSpPr>
        <p:spPr>
          <a:xfrm rot="7853561">
            <a:off x="6787357" y="3271044"/>
            <a:ext cx="827087" cy="1400175"/>
          </a:xfrm>
          <a:prstGeom prst="curvedRightArrow">
            <a:avLst>
              <a:gd name="adj1" fmla="val 25000"/>
              <a:gd name="adj2" fmla="val 50000"/>
              <a:gd name="adj3" fmla="val 326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5943600" y="5715000"/>
            <a:ext cx="6096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5943600" y="5638800"/>
            <a:ext cx="6096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player.myshared.ru/583806/data/images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20200" cy="69151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9458" name="WordArt 7"/>
          <p:cNvSpPr>
            <a:spLocks noChangeArrowheads="1" noChangeShapeType="1" noTextEdit="1"/>
          </p:cNvSpPr>
          <p:nvPr/>
        </p:nvSpPr>
        <p:spPr bwMode="auto">
          <a:xfrm>
            <a:off x="1447800" y="2133600"/>
            <a:ext cx="6935788" cy="2225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Сочинительные и </a:t>
            </a:r>
          </a:p>
          <a:p>
            <a:pPr algn="ctr"/>
            <a:r>
              <a:rPr lang="ru-RU" sz="48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подчинительные союзы. </a:t>
            </a:r>
          </a:p>
          <a:p>
            <a:pPr algn="ctr"/>
            <a:r>
              <a:rPr lang="ru-RU" sz="48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Пунктуация при них.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layer.myshared.ru/583806/data/images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20200" cy="69151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880" y="71314"/>
            <a:ext cx="9303080" cy="6843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15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http://player.myshared.ru/583806/data/images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3352800" y="304800"/>
            <a:ext cx="2895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СОЮЗЫ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914900" y="741127"/>
            <a:ext cx="1549400" cy="706673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2209800" y="914400"/>
            <a:ext cx="1828800" cy="5334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5" name="TextBox 11"/>
          <p:cNvSpPr txBox="1">
            <a:spLocks noChangeArrowheads="1"/>
          </p:cNvSpPr>
          <p:nvPr/>
        </p:nvSpPr>
        <p:spPr bwMode="auto">
          <a:xfrm>
            <a:off x="266700" y="1447800"/>
            <a:ext cx="4343400" cy="8617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Сочинительные</a:t>
            </a:r>
          </a:p>
          <a:p>
            <a:r>
              <a:rPr lang="ru-RU" sz="3600" b="1" dirty="0">
                <a:latin typeface="Calibri" pitchFamily="34" charset="0"/>
              </a:rPr>
              <a:t>1. </a:t>
            </a:r>
            <a:r>
              <a:rPr lang="en-US" sz="3600" b="1" dirty="0">
                <a:latin typeface="Calibri" pitchFamily="34" charset="0"/>
              </a:rPr>
              <a:t> </a:t>
            </a:r>
            <a:r>
              <a:rPr lang="ru-RU" sz="3600" b="1" dirty="0">
                <a:latin typeface="Calibri" pitchFamily="34" charset="0"/>
              </a:rPr>
              <a:t>    И</a:t>
            </a:r>
          </a:p>
          <a:p>
            <a:endParaRPr lang="ru-RU" sz="3600" b="1" dirty="0">
              <a:latin typeface="Calibri" pitchFamily="34" charset="0"/>
            </a:endParaRPr>
          </a:p>
          <a:p>
            <a:r>
              <a:rPr lang="ru-RU" sz="3600" b="1" dirty="0">
                <a:latin typeface="Calibri" pitchFamily="34" charset="0"/>
              </a:rPr>
              <a:t>2. </a:t>
            </a:r>
            <a:r>
              <a:rPr lang="en-US" sz="3600" b="1" dirty="0">
                <a:latin typeface="Calibri" pitchFamily="34" charset="0"/>
              </a:rPr>
              <a:t>[    </a:t>
            </a:r>
            <a:r>
              <a:rPr lang="ru-RU" sz="3600" b="1" dirty="0">
                <a:latin typeface="Calibri" pitchFamily="34" charset="0"/>
              </a:rPr>
              <a:t> </a:t>
            </a:r>
            <a:r>
              <a:rPr lang="en-US" sz="3600" b="1" dirty="0">
                <a:latin typeface="Calibri" pitchFamily="34" charset="0"/>
              </a:rPr>
              <a:t>  ]</a:t>
            </a:r>
            <a:r>
              <a:rPr lang="ru-RU" sz="3600" b="1" dirty="0">
                <a:latin typeface="Calibri" pitchFamily="34" charset="0"/>
              </a:rPr>
              <a:t>, И </a:t>
            </a:r>
            <a:r>
              <a:rPr lang="en-US" sz="3600" b="1" dirty="0">
                <a:latin typeface="Calibri" pitchFamily="34" charset="0"/>
              </a:rPr>
              <a:t>[       ]</a:t>
            </a:r>
            <a:r>
              <a:rPr lang="ru-RU" sz="3600" b="1" dirty="0">
                <a:latin typeface="Calibri" pitchFamily="34" charset="0"/>
              </a:rPr>
              <a:t>.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Равноправные</a:t>
            </a:r>
          </a:p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Сложносочинённые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(ССП)</a:t>
            </a:r>
          </a:p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r>
              <a:rPr lang="ru-RU" dirty="0">
                <a:latin typeface="Calibri" pitchFamily="34" charset="0"/>
              </a:rPr>
              <a:t>.</a:t>
            </a:r>
          </a:p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  <p:sp>
        <p:nvSpPr>
          <p:cNvPr id="20486" name="TextBox 12"/>
          <p:cNvSpPr txBox="1">
            <a:spLocks noChangeArrowheads="1"/>
          </p:cNvSpPr>
          <p:nvPr/>
        </p:nvSpPr>
        <p:spPr bwMode="auto">
          <a:xfrm>
            <a:off x="4572000" y="1465907"/>
            <a:ext cx="4572000" cy="655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Подчинительные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(     ),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[   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[     ]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, (     ).</a:t>
            </a:r>
          </a:p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[  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,(     ),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]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Сложноподчинённое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(СПП)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узел 13"/>
          <p:cNvSpPr/>
          <p:nvPr/>
        </p:nvSpPr>
        <p:spPr>
          <a:xfrm>
            <a:off x="814875" y="2133600"/>
            <a:ext cx="457200" cy="457200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sp>
        <p:nvSpPr>
          <p:cNvPr id="15" name="Блок-схема: узел 14"/>
          <p:cNvSpPr/>
          <p:nvPr/>
        </p:nvSpPr>
        <p:spPr>
          <a:xfrm>
            <a:off x="1733550" y="2128628"/>
            <a:ext cx="457200" cy="457200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sp>
        <p:nvSpPr>
          <p:cNvPr id="16" name="Выгнутая вверх стрелка 15"/>
          <p:cNvSpPr/>
          <p:nvPr/>
        </p:nvSpPr>
        <p:spPr>
          <a:xfrm>
            <a:off x="5410200" y="3581400"/>
            <a:ext cx="990600" cy="3810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>
            <a:off x="5257800" y="4648200"/>
            <a:ext cx="762000" cy="381000"/>
          </a:xfrm>
          <a:prstGeom prst="curvedDownArrow">
            <a:avLst>
              <a:gd name="adj1" fmla="val 25000"/>
              <a:gd name="adj2" fmla="val 50000"/>
              <a:gd name="adj3" fmla="val 214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лево стрелка 18"/>
          <p:cNvSpPr/>
          <p:nvPr/>
        </p:nvSpPr>
        <p:spPr>
          <a:xfrm rot="5400000">
            <a:off x="5784850" y="2216150"/>
            <a:ext cx="304800" cy="10541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976" y="4181056"/>
            <a:ext cx="957529" cy="13152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987" y="3657600"/>
            <a:ext cx="1402042" cy="18387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http://player.myshared.ru/583806/data/images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Прямоугольник 2"/>
          <p:cNvSpPr>
            <a:spLocks noChangeArrowheads="1"/>
          </p:cNvSpPr>
          <p:nvPr/>
        </p:nvSpPr>
        <p:spPr bwMode="auto">
          <a:xfrm>
            <a:off x="3657600" y="228600"/>
            <a:ext cx="5257800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Сочинительные союзы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и, но, или (либо), да,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не только… но и, однако,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зато, то…то; не то…не то;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как, так и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ни-ни; тоже, также, же</a:t>
            </a:r>
          </a:p>
        </p:txBody>
      </p:sp>
      <p:sp>
        <p:nvSpPr>
          <p:cNvPr id="21507" name="Прямоугольник 3"/>
          <p:cNvSpPr>
            <a:spLocks noChangeArrowheads="1"/>
          </p:cNvSpPr>
          <p:nvPr/>
        </p:nvSpPr>
        <p:spPr bwMode="auto">
          <a:xfrm>
            <a:off x="3657600" y="2819400"/>
            <a:ext cx="54864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Подчинительные союзы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когда, едва, пока, если, как,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что, чтобы, потому что, хотя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так как, лишь, как будто,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словно, ли, с тех пор как,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оттого что, вследствие того что,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благодаря тому что, вопреки тому что, несмотря на то что…..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1865</TotalTime>
  <Words>1178</Words>
  <Application>Microsoft Office PowerPoint</Application>
  <PresentationFormat>Экран (4:3)</PresentationFormat>
  <Paragraphs>185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Calibri</vt:lpstr>
      <vt:lpstr>Impact</vt:lpstr>
      <vt:lpstr>Times New Roman</vt:lpstr>
      <vt:lpstr>Wingdings 2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ПРОВЕРЬ!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128</cp:revision>
  <dcterms:modified xsi:type="dcterms:W3CDTF">2021-03-15T11:40:15Z</dcterms:modified>
</cp:coreProperties>
</file>