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8" r:id="rId4"/>
    <p:sldId id="257" r:id="rId5"/>
    <p:sldId id="259" r:id="rId6"/>
    <p:sldId id="261" r:id="rId7"/>
    <p:sldId id="262" r:id="rId8"/>
    <p:sldId id="263" r:id="rId9"/>
    <p:sldId id="264" r:id="rId10"/>
    <p:sldId id="275" r:id="rId11"/>
    <p:sldId id="269" r:id="rId12"/>
    <p:sldId id="274" r:id="rId13"/>
    <p:sldId id="278" r:id="rId14"/>
    <p:sldId id="271" r:id="rId15"/>
    <p:sldId id="277" r:id="rId16"/>
    <p:sldId id="276" r:id="rId17"/>
    <p:sldId id="266" r:id="rId18"/>
    <p:sldId id="265" r:id="rId19"/>
    <p:sldId id="268"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80" d="100"/>
          <a:sy n="80" d="100"/>
        </p:scale>
        <p:origin x="-1086" y="6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C8035AC-DEB5-44C7-9720-A7DF93DB0B44}" type="datetimeFigureOut">
              <a:rPr lang="ru-RU" smtClean="0"/>
              <a:pPr/>
              <a:t>30.11.2023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4C67157-FED0-47E6-9544-4FDF912BDDC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C8035AC-DEB5-44C7-9720-A7DF93DB0B44}" type="datetimeFigureOut">
              <a:rPr lang="ru-RU" smtClean="0"/>
              <a:pPr/>
              <a:t>30.11.2023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4C67157-FED0-47E6-9544-4FDF912BDDC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C8035AC-DEB5-44C7-9720-A7DF93DB0B44}" type="datetimeFigureOut">
              <a:rPr lang="ru-RU" smtClean="0"/>
              <a:pPr/>
              <a:t>30.11.2023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4C67157-FED0-47E6-9544-4FDF912BDDC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C8035AC-DEB5-44C7-9720-A7DF93DB0B44}" type="datetimeFigureOut">
              <a:rPr lang="ru-RU" smtClean="0"/>
              <a:pPr/>
              <a:t>30.11.2023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4C67157-FED0-47E6-9544-4FDF912BDDC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C8035AC-DEB5-44C7-9720-A7DF93DB0B44}" type="datetimeFigureOut">
              <a:rPr lang="ru-RU" smtClean="0"/>
              <a:pPr/>
              <a:t>30.11.2023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4C67157-FED0-47E6-9544-4FDF912BDDC7}"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C8035AC-DEB5-44C7-9720-A7DF93DB0B44}" type="datetimeFigureOut">
              <a:rPr lang="ru-RU" smtClean="0"/>
              <a:pPr/>
              <a:t>30.11.2023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4C67157-FED0-47E6-9544-4FDF912BDDC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C8035AC-DEB5-44C7-9720-A7DF93DB0B44}" type="datetimeFigureOut">
              <a:rPr lang="ru-RU" smtClean="0"/>
              <a:pPr/>
              <a:t>30.11.2023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4C67157-FED0-47E6-9544-4FDF912BDDC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C8035AC-DEB5-44C7-9720-A7DF93DB0B44}" type="datetimeFigureOut">
              <a:rPr lang="ru-RU" smtClean="0"/>
              <a:pPr/>
              <a:t>30.11.2023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4C67157-FED0-47E6-9544-4FDF912BDDC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C8035AC-DEB5-44C7-9720-A7DF93DB0B44}" type="datetimeFigureOut">
              <a:rPr lang="ru-RU" smtClean="0"/>
              <a:pPr/>
              <a:t>30.11.2023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4C67157-FED0-47E6-9544-4FDF912BDDC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C8035AC-DEB5-44C7-9720-A7DF93DB0B44}" type="datetimeFigureOut">
              <a:rPr lang="ru-RU" smtClean="0"/>
              <a:pPr/>
              <a:t>30.11.2023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4C67157-FED0-47E6-9544-4FDF912BDDC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C8035AC-DEB5-44C7-9720-A7DF93DB0B44}" type="datetimeFigureOut">
              <a:rPr lang="ru-RU" smtClean="0"/>
              <a:pPr/>
              <a:t>30.11.2023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4C67157-FED0-47E6-9544-4FDF912BDDC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8035AC-DEB5-44C7-9720-A7DF93DB0B44}" type="datetimeFigureOut">
              <a:rPr lang="ru-RU" smtClean="0"/>
              <a:pPr/>
              <a:t>30.11.2023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C67157-FED0-47E6-9544-4FDF912BDDC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9.jpe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4" name="Рисунок 3" descr="C:\Documents and Settings\Кудряшка\Рабочий стол\fb46e29f957fd24451c9b77121d69441.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Прямоугольник 4"/>
          <p:cNvSpPr/>
          <p:nvPr/>
        </p:nvSpPr>
        <p:spPr>
          <a:xfrm>
            <a:off x="1285852" y="285728"/>
            <a:ext cx="6500858" cy="646331"/>
          </a:xfrm>
          <a:prstGeom prst="rect">
            <a:avLst/>
          </a:prstGeom>
        </p:spPr>
        <p:txBody>
          <a:bodyPr wrap="square">
            <a:spAutoFit/>
          </a:bodyPr>
          <a:lstStyle/>
          <a:p>
            <a:pPr algn="ctr"/>
            <a:r>
              <a:rPr lang="ru-RU" b="1" dirty="0" smtClean="0">
                <a:solidFill>
                  <a:schemeClr val="accent1">
                    <a:lumMod val="50000"/>
                  </a:schemeClr>
                </a:solidFill>
                <a:latin typeface="Times New Roman" pitchFamily="18" charset="0"/>
                <a:cs typeface="Times New Roman" pitchFamily="18" charset="0"/>
              </a:rPr>
              <a:t>Муниципальное бюджетное дошкольное образовательное учреждение детский сад №4 «Солнышко»</a:t>
            </a:r>
            <a:endParaRPr lang="ru-RU" b="1" dirty="0">
              <a:solidFill>
                <a:schemeClr val="accent1">
                  <a:lumMod val="50000"/>
                </a:schemeClr>
              </a:solidFill>
              <a:latin typeface="Times New Roman" pitchFamily="18" charset="0"/>
              <a:cs typeface="Times New Roman" pitchFamily="18" charset="0"/>
            </a:endParaRPr>
          </a:p>
        </p:txBody>
      </p:sp>
      <p:sp>
        <p:nvSpPr>
          <p:cNvPr id="6" name="Прямоугольник 5"/>
          <p:cNvSpPr/>
          <p:nvPr/>
        </p:nvSpPr>
        <p:spPr>
          <a:xfrm>
            <a:off x="1500166" y="1857364"/>
            <a:ext cx="6429420" cy="1754326"/>
          </a:xfrm>
          <a:prstGeom prst="rect">
            <a:avLst/>
          </a:prstGeom>
        </p:spPr>
        <p:txBody>
          <a:bodyPr wrap="square">
            <a:spAutoFit/>
          </a:bodyPr>
          <a:lstStyle/>
          <a:p>
            <a:pPr algn="ctr"/>
            <a:r>
              <a:rPr lang="ru-RU" sz="32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Проект в младшей группе</a:t>
            </a:r>
          </a:p>
          <a:p>
            <a:pPr algn="ctr"/>
            <a:r>
              <a:rPr lang="ru-RU" sz="32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      на тему:</a:t>
            </a:r>
          </a:p>
          <a:p>
            <a:pPr algn="ctr"/>
            <a:r>
              <a:rPr lang="ru-RU" sz="32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 </a:t>
            </a:r>
            <a:r>
              <a:rPr lang="ru-RU" sz="44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«Мой дом - моя семья»</a:t>
            </a:r>
            <a:endParaRPr lang="ru-RU" sz="4400" dirty="0">
              <a:latin typeface="Times New Roman" pitchFamily="18" charset="0"/>
              <a:cs typeface="Times New Roman" pitchFamily="18" charset="0"/>
            </a:endParaRPr>
          </a:p>
        </p:txBody>
      </p:sp>
      <p:sp>
        <p:nvSpPr>
          <p:cNvPr id="7" name="Прямоугольник 6"/>
          <p:cNvSpPr/>
          <p:nvPr/>
        </p:nvSpPr>
        <p:spPr>
          <a:xfrm>
            <a:off x="6786578" y="3643314"/>
            <a:ext cx="2071702" cy="646331"/>
          </a:xfrm>
          <a:prstGeom prst="rect">
            <a:avLst/>
          </a:prstGeom>
        </p:spPr>
        <p:txBody>
          <a:bodyPr wrap="square">
            <a:spAutoFit/>
          </a:bodyPr>
          <a:lstStyle/>
          <a:p>
            <a:r>
              <a:rPr lang="ru-RU" b="1" dirty="0" smtClean="0">
                <a:solidFill>
                  <a:srgbClr val="002060"/>
                </a:solidFill>
                <a:latin typeface="Times New Roman" pitchFamily="18" charset="0"/>
                <a:cs typeface="Times New Roman" pitchFamily="18" charset="0"/>
              </a:rPr>
              <a:t>Воспитатель:    Малышева Т.Н.</a:t>
            </a:r>
          </a:p>
        </p:txBody>
      </p:sp>
      <p:sp>
        <p:nvSpPr>
          <p:cNvPr id="8" name="Прямоугольник 7"/>
          <p:cNvSpPr/>
          <p:nvPr/>
        </p:nvSpPr>
        <p:spPr>
          <a:xfrm>
            <a:off x="3714744" y="6000768"/>
            <a:ext cx="1687898" cy="646331"/>
          </a:xfrm>
          <a:prstGeom prst="rect">
            <a:avLst/>
          </a:prstGeom>
        </p:spPr>
        <p:txBody>
          <a:bodyPr wrap="square">
            <a:spAutoFit/>
          </a:bodyPr>
          <a:lstStyle/>
          <a:p>
            <a:pPr algn="ctr"/>
            <a:r>
              <a:rPr lang="ru-RU" b="1" dirty="0" smtClean="0">
                <a:solidFill>
                  <a:srgbClr val="002060"/>
                </a:solidFill>
                <a:latin typeface="Times New Roman" pitchFamily="18" charset="0"/>
                <a:cs typeface="Times New Roman" pitchFamily="18" charset="0"/>
              </a:rPr>
              <a:t>р.п.Тонкино</a:t>
            </a:r>
          </a:p>
          <a:p>
            <a:pPr algn="ctr"/>
            <a:r>
              <a:rPr lang="ru-RU" b="1" dirty="0" smtClean="0">
                <a:solidFill>
                  <a:srgbClr val="002060"/>
                </a:solidFill>
                <a:latin typeface="Times New Roman" pitchFamily="18" charset="0"/>
                <a:cs typeface="Times New Roman" pitchFamily="18" charset="0"/>
              </a:rPr>
              <a:t>2023г</a:t>
            </a:r>
            <a:endParaRPr lang="ru-RU" dirty="0">
              <a:solidFill>
                <a:srgbClr val="002060"/>
              </a:solidFill>
            </a:endParaRPr>
          </a:p>
        </p:txBody>
      </p:sp>
      <p:pic>
        <p:nvPicPr>
          <p:cNvPr id="9" name="Рисунок 8" descr="C:\Documents and Settings\Кудряшка\Рабочий стол\52-523757_green-house-icon-green-house-icon-png.png"/>
          <p:cNvPicPr/>
          <p:nvPr/>
        </p:nvPicPr>
        <p:blipFill>
          <a:blip r:embed="rId3" cstate="print"/>
          <a:srcRect/>
          <a:stretch>
            <a:fillRect/>
          </a:stretch>
        </p:blipFill>
        <p:spPr bwMode="auto">
          <a:xfrm>
            <a:off x="1428728" y="3929066"/>
            <a:ext cx="2147471" cy="21158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Кудряшка\Рабочий стол\s1200.jpg"/>
          <p:cNvPicPr>
            <a:picLocks noChangeAspect="1" noChangeArrowheads="1"/>
          </p:cNvPicPr>
          <p:nvPr/>
        </p:nvPicPr>
        <p:blipFill>
          <a:blip r:embed="rId2" cstate="print"/>
          <a:srcRect b="3193"/>
          <a:stretch>
            <a:fillRect/>
          </a:stretch>
        </p:blipFill>
        <p:spPr bwMode="auto">
          <a:xfrm>
            <a:off x="0" y="0"/>
            <a:ext cx="9144000" cy="6857999"/>
          </a:xfrm>
          <a:prstGeom prst="rect">
            <a:avLst/>
          </a:prstGeom>
          <a:noFill/>
        </p:spPr>
      </p:pic>
      <p:sp>
        <p:nvSpPr>
          <p:cNvPr id="2" name="Прямоугольник 1"/>
          <p:cNvSpPr/>
          <p:nvPr/>
        </p:nvSpPr>
        <p:spPr>
          <a:xfrm>
            <a:off x="1763688" y="404664"/>
            <a:ext cx="6192688" cy="584775"/>
          </a:xfrm>
          <a:prstGeom prst="rect">
            <a:avLst/>
          </a:prstGeom>
        </p:spPr>
        <p:txBody>
          <a:bodyPr wrap="square">
            <a:spAutoFit/>
          </a:bodyPr>
          <a:lstStyle/>
          <a:p>
            <a:r>
              <a:rPr lang="ru-RU" sz="3200" b="1" dirty="0" smtClean="0">
                <a:solidFill>
                  <a:srgbClr val="002060"/>
                </a:solidFill>
                <a:latin typeface="Times New Roman" pitchFamily="18" charset="0"/>
                <a:cs typeface="Times New Roman" pitchFamily="18" charset="0"/>
              </a:rPr>
              <a:t>Рассматривание иллюстраций</a:t>
            </a:r>
            <a:endParaRPr lang="ru-RU" sz="3200" dirty="0"/>
          </a:p>
        </p:txBody>
      </p:sp>
      <p:pic>
        <p:nvPicPr>
          <p:cNvPr id="4" name="Рисунок 3" descr="C:\Users\Det sad\Desktop\проект семья\20191115_162704.jpg"/>
          <p:cNvPicPr/>
          <p:nvPr/>
        </p:nvPicPr>
        <p:blipFill>
          <a:blip r:embed="rId3" cstate="print"/>
          <a:srcRect/>
          <a:stretch>
            <a:fillRect/>
          </a:stretch>
        </p:blipFill>
        <p:spPr bwMode="auto">
          <a:xfrm rot="5400000">
            <a:off x="-32" y="4214818"/>
            <a:ext cx="2357454" cy="1785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82" name="Picture 10" descr="C:\Users\acer1\Desktop\Проект Моя семья\5.jpg"/>
          <p:cNvPicPr>
            <a:picLocks noChangeAspect="1" noChangeArrowheads="1"/>
          </p:cNvPicPr>
          <p:nvPr/>
        </p:nvPicPr>
        <p:blipFill>
          <a:blip r:embed="rId4"/>
          <a:srcRect/>
          <a:stretch>
            <a:fillRect/>
          </a:stretch>
        </p:blipFill>
        <p:spPr bwMode="auto">
          <a:xfrm>
            <a:off x="285720" y="1214422"/>
            <a:ext cx="1814514" cy="24193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83" name="Picture 11" descr="C:\Users\acer1\Desktop\Проект Моя семья\6.jpg"/>
          <p:cNvPicPr>
            <a:picLocks noChangeAspect="1" noChangeArrowheads="1"/>
          </p:cNvPicPr>
          <p:nvPr/>
        </p:nvPicPr>
        <p:blipFill>
          <a:blip r:embed="rId5"/>
          <a:srcRect/>
          <a:stretch>
            <a:fillRect/>
          </a:stretch>
        </p:blipFill>
        <p:spPr bwMode="auto">
          <a:xfrm>
            <a:off x="4857752" y="4214818"/>
            <a:ext cx="4048371" cy="21455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84" name="Picture 12" descr="C:\Users\acer1\Desktop\Проект Моя семья\7.jpg"/>
          <p:cNvPicPr>
            <a:picLocks noChangeAspect="1" noChangeArrowheads="1"/>
          </p:cNvPicPr>
          <p:nvPr/>
        </p:nvPicPr>
        <p:blipFill>
          <a:blip r:embed="rId6"/>
          <a:srcRect/>
          <a:stretch>
            <a:fillRect/>
          </a:stretch>
        </p:blipFill>
        <p:spPr bwMode="auto">
          <a:xfrm>
            <a:off x="2285984" y="3643314"/>
            <a:ext cx="2296721" cy="30622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85" name="Picture 13" descr="C:\Users\acer1\Desktop\Проект Моя семья\8.jpg"/>
          <p:cNvPicPr>
            <a:picLocks noChangeAspect="1" noChangeArrowheads="1"/>
          </p:cNvPicPr>
          <p:nvPr/>
        </p:nvPicPr>
        <p:blipFill>
          <a:blip r:embed="rId7"/>
          <a:srcRect/>
          <a:stretch>
            <a:fillRect/>
          </a:stretch>
        </p:blipFill>
        <p:spPr bwMode="auto">
          <a:xfrm>
            <a:off x="5072066" y="1285860"/>
            <a:ext cx="3429024" cy="25717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87" name="Picture 15" descr="C:\Users\acer1\Desktop\Проект Моя семья\9.jpg"/>
          <p:cNvPicPr>
            <a:picLocks noChangeAspect="1" noChangeArrowheads="1"/>
          </p:cNvPicPr>
          <p:nvPr/>
        </p:nvPicPr>
        <p:blipFill>
          <a:blip r:embed="rId8"/>
          <a:srcRect/>
          <a:stretch>
            <a:fillRect/>
          </a:stretch>
        </p:blipFill>
        <p:spPr bwMode="auto">
          <a:xfrm>
            <a:off x="2500298" y="1214422"/>
            <a:ext cx="1937583" cy="21050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Кудряшка\Рабочий стол\s1200.jpg"/>
          <p:cNvPicPr>
            <a:picLocks noChangeAspect="1" noChangeArrowheads="1"/>
          </p:cNvPicPr>
          <p:nvPr/>
        </p:nvPicPr>
        <p:blipFill>
          <a:blip r:embed="rId2" cstate="print"/>
          <a:srcRect b="3193"/>
          <a:stretch>
            <a:fillRect/>
          </a:stretch>
        </p:blipFill>
        <p:spPr bwMode="auto">
          <a:xfrm>
            <a:off x="0" y="0"/>
            <a:ext cx="9144000" cy="6857999"/>
          </a:xfrm>
          <a:prstGeom prst="rect">
            <a:avLst/>
          </a:prstGeom>
          <a:noFill/>
          <a:ln>
            <a:solidFill>
              <a:srgbClr val="002060"/>
            </a:solidFill>
          </a:ln>
        </p:spPr>
      </p:pic>
      <p:sp>
        <p:nvSpPr>
          <p:cNvPr id="11" name="Прямоугольник 10"/>
          <p:cNvSpPr/>
          <p:nvPr/>
        </p:nvSpPr>
        <p:spPr>
          <a:xfrm>
            <a:off x="3571868" y="0"/>
            <a:ext cx="4536504" cy="584775"/>
          </a:xfrm>
          <a:prstGeom prst="rect">
            <a:avLst/>
          </a:prstGeom>
        </p:spPr>
        <p:txBody>
          <a:bodyPr wrap="square">
            <a:spAutoFit/>
          </a:bodyPr>
          <a:lstStyle/>
          <a:p>
            <a:r>
              <a:rPr lang="ru-RU" sz="3200" b="1" dirty="0" smtClean="0">
                <a:solidFill>
                  <a:srgbClr val="002060"/>
                </a:solidFill>
                <a:latin typeface="Times New Roman" pitchFamily="18" charset="0"/>
                <a:cs typeface="Times New Roman" pitchFamily="18" charset="0"/>
              </a:rPr>
              <a:t>Сюжетные игры</a:t>
            </a:r>
            <a:endParaRPr lang="ru-RU" sz="3200" dirty="0"/>
          </a:p>
        </p:txBody>
      </p:sp>
      <p:pic>
        <p:nvPicPr>
          <p:cNvPr id="4098" name="Picture 2" descr="C:\Users\acer1\Desktop\Проект Моя семья\13.jpg"/>
          <p:cNvPicPr>
            <a:picLocks noChangeAspect="1" noChangeArrowheads="1"/>
          </p:cNvPicPr>
          <p:nvPr/>
        </p:nvPicPr>
        <p:blipFill>
          <a:blip r:embed="rId3"/>
          <a:srcRect/>
          <a:stretch>
            <a:fillRect/>
          </a:stretch>
        </p:blipFill>
        <p:spPr bwMode="auto">
          <a:xfrm>
            <a:off x="285720" y="357166"/>
            <a:ext cx="2278861" cy="30384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100" name="Picture 4" descr="C:\Users\acer1\Desktop\Проект Моя семья\11.jpg"/>
          <p:cNvPicPr>
            <a:picLocks noChangeAspect="1" noChangeArrowheads="1"/>
          </p:cNvPicPr>
          <p:nvPr/>
        </p:nvPicPr>
        <p:blipFill>
          <a:blip r:embed="rId4"/>
          <a:srcRect/>
          <a:stretch>
            <a:fillRect/>
          </a:stretch>
        </p:blipFill>
        <p:spPr bwMode="auto">
          <a:xfrm>
            <a:off x="3929058" y="642918"/>
            <a:ext cx="3714775" cy="27860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4" descr="C:\Users\acer1\Desktop\Проект Моя семья\17.jpg"/>
          <p:cNvPicPr>
            <a:picLocks noChangeAspect="1" noChangeArrowheads="1"/>
          </p:cNvPicPr>
          <p:nvPr/>
        </p:nvPicPr>
        <p:blipFill>
          <a:blip r:embed="rId5"/>
          <a:srcRect/>
          <a:stretch>
            <a:fillRect/>
          </a:stretch>
        </p:blipFill>
        <p:spPr bwMode="auto">
          <a:xfrm>
            <a:off x="5072066" y="3643314"/>
            <a:ext cx="3905276" cy="29289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4" name="Picture 2" descr="C:\Users\acer1\Desktop\Проект Моя семья\31.jpg"/>
          <p:cNvPicPr>
            <a:picLocks noChangeAspect="1" noChangeArrowheads="1"/>
          </p:cNvPicPr>
          <p:nvPr/>
        </p:nvPicPr>
        <p:blipFill>
          <a:blip r:embed="rId6" cstate="print"/>
          <a:srcRect/>
          <a:stretch>
            <a:fillRect/>
          </a:stretch>
        </p:blipFill>
        <p:spPr bwMode="auto">
          <a:xfrm>
            <a:off x="1785918" y="3643314"/>
            <a:ext cx="2259189" cy="30122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Documents and Settings\Кудряшка\Рабочий стол\s1200.jpg"/>
          <p:cNvPicPr>
            <a:picLocks noChangeAspect="1" noChangeArrowheads="1"/>
          </p:cNvPicPr>
          <p:nvPr/>
        </p:nvPicPr>
        <p:blipFill>
          <a:blip r:embed="rId2" cstate="print"/>
          <a:srcRect b="3193"/>
          <a:stretch>
            <a:fillRect/>
          </a:stretch>
        </p:blipFill>
        <p:spPr bwMode="auto">
          <a:xfrm>
            <a:off x="0" y="1"/>
            <a:ext cx="9144000" cy="6857999"/>
          </a:xfrm>
          <a:prstGeom prst="rect">
            <a:avLst/>
          </a:prstGeom>
          <a:noFill/>
        </p:spPr>
      </p:pic>
      <p:sp>
        <p:nvSpPr>
          <p:cNvPr id="10" name="Прямоугольник 9"/>
          <p:cNvSpPr/>
          <p:nvPr/>
        </p:nvSpPr>
        <p:spPr>
          <a:xfrm>
            <a:off x="1979712" y="260648"/>
            <a:ext cx="4896544" cy="584775"/>
          </a:xfrm>
          <a:prstGeom prst="rect">
            <a:avLst/>
          </a:prstGeom>
        </p:spPr>
        <p:txBody>
          <a:bodyPr wrap="square">
            <a:spAutoFit/>
          </a:bodyPr>
          <a:lstStyle/>
          <a:p>
            <a:r>
              <a:rPr lang="ru-RU" sz="3200" b="1" dirty="0" smtClean="0">
                <a:solidFill>
                  <a:srgbClr val="002060"/>
                </a:solidFill>
                <a:latin typeface="Times New Roman" pitchFamily="18" charset="0"/>
                <a:cs typeface="Times New Roman" pitchFamily="18" charset="0"/>
              </a:rPr>
              <a:t>Дидактические игры</a:t>
            </a:r>
            <a:endParaRPr lang="ru-RU" sz="3200" dirty="0"/>
          </a:p>
        </p:txBody>
      </p:sp>
      <p:pic>
        <p:nvPicPr>
          <p:cNvPr id="5122" name="Picture 2" descr="C:\Users\acer1\Desktop\Проект Моя семья\15.jpg"/>
          <p:cNvPicPr>
            <a:picLocks noChangeAspect="1" noChangeArrowheads="1"/>
          </p:cNvPicPr>
          <p:nvPr/>
        </p:nvPicPr>
        <p:blipFill>
          <a:blip r:embed="rId3"/>
          <a:srcRect/>
          <a:stretch>
            <a:fillRect/>
          </a:stretch>
        </p:blipFill>
        <p:spPr bwMode="auto">
          <a:xfrm>
            <a:off x="500034" y="928670"/>
            <a:ext cx="5133996" cy="38504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123" name="Picture 3" descr="C:\Users\acer1\Desktop\Проект Моя семья\16.jpg"/>
          <p:cNvPicPr>
            <a:picLocks noChangeAspect="1" noChangeArrowheads="1"/>
          </p:cNvPicPr>
          <p:nvPr/>
        </p:nvPicPr>
        <p:blipFill>
          <a:blip r:embed="rId4"/>
          <a:srcRect/>
          <a:stretch>
            <a:fillRect/>
          </a:stretch>
        </p:blipFill>
        <p:spPr bwMode="auto">
          <a:xfrm>
            <a:off x="1357290" y="3571876"/>
            <a:ext cx="3695696" cy="27717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125" name="Picture 5" descr="C:\Users\acer1\Desktop\Проект Моя семья\19.jpg"/>
          <p:cNvPicPr>
            <a:picLocks noChangeAspect="1" noChangeArrowheads="1"/>
          </p:cNvPicPr>
          <p:nvPr/>
        </p:nvPicPr>
        <p:blipFill>
          <a:blip r:embed="rId5"/>
          <a:srcRect/>
          <a:stretch>
            <a:fillRect/>
          </a:stretch>
        </p:blipFill>
        <p:spPr bwMode="auto">
          <a:xfrm>
            <a:off x="6072198" y="857232"/>
            <a:ext cx="2457456" cy="32766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descr="C:\Users\acer1\Desktop\Проект Моя семья\29.jpg"/>
          <p:cNvPicPr>
            <a:picLocks noChangeAspect="1" noChangeArrowheads="1"/>
          </p:cNvPicPr>
          <p:nvPr/>
        </p:nvPicPr>
        <p:blipFill>
          <a:blip r:embed="rId6"/>
          <a:srcRect/>
          <a:stretch>
            <a:fillRect/>
          </a:stretch>
        </p:blipFill>
        <p:spPr bwMode="auto">
          <a:xfrm>
            <a:off x="5357818" y="3500438"/>
            <a:ext cx="2243142" cy="29908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Кудряшка\Рабочий стол\s1200.jpg"/>
          <p:cNvPicPr>
            <a:picLocks noChangeAspect="1" noChangeArrowheads="1"/>
          </p:cNvPicPr>
          <p:nvPr/>
        </p:nvPicPr>
        <p:blipFill>
          <a:blip r:embed="rId2" cstate="print"/>
          <a:srcRect b="3193"/>
          <a:stretch>
            <a:fillRect/>
          </a:stretch>
        </p:blipFill>
        <p:spPr bwMode="auto">
          <a:xfrm>
            <a:off x="0" y="-171400"/>
            <a:ext cx="9144000" cy="6857999"/>
          </a:xfrm>
          <a:prstGeom prst="rect">
            <a:avLst/>
          </a:prstGeom>
          <a:noFill/>
        </p:spPr>
      </p:pic>
      <p:pic>
        <p:nvPicPr>
          <p:cNvPr id="3" name="Picture 3" descr="C:\Users\acer1\Desktop\Проект Моя семья\10.jpg"/>
          <p:cNvPicPr>
            <a:picLocks noChangeAspect="1" noChangeArrowheads="1"/>
          </p:cNvPicPr>
          <p:nvPr/>
        </p:nvPicPr>
        <p:blipFill>
          <a:blip r:embed="rId3"/>
          <a:srcRect/>
          <a:stretch>
            <a:fillRect/>
          </a:stretch>
        </p:blipFill>
        <p:spPr bwMode="auto">
          <a:xfrm>
            <a:off x="3071802" y="3357562"/>
            <a:ext cx="2268156" cy="30242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2" descr="C:\Users\acer1\Desktop\Проект Моя семья\27.jpg"/>
          <p:cNvPicPr>
            <a:picLocks noChangeAspect="1" noChangeArrowheads="1"/>
          </p:cNvPicPr>
          <p:nvPr/>
        </p:nvPicPr>
        <p:blipFill>
          <a:blip r:embed="rId4"/>
          <a:srcRect/>
          <a:stretch>
            <a:fillRect/>
          </a:stretch>
        </p:blipFill>
        <p:spPr bwMode="auto">
          <a:xfrm>
            <a:off x="6000760" y="3429000"/>
            <a:ext cx="2214578" cy="29527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0" name="Picture 2" descr="C:\Users\acer1\Desktop\Проект Моя семья\35.jpg"/>
          <p:cNvPicPr>
            <a:picLocks noChangeAspect="1" noChangeArrowheads="1"/>
          </p:cNvPicPr>
          <p:nvPr/>
        </p:nvPicPr>
        <p:blipFill>
          <a:blip r:embed="rId5"/>
          <a:srcRect/>
          <a:stretch>
            <a:fillRect/>
          </a:stretch>
        </p:blipFill>
        <p:spPr bwMode="auto">
          <a:xfrm>
            <a:off x="1643042" y="625058"/>
            <a:ext cx="3338506" cy="25038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1" name="Picture 3" descr="C:\Users\acer1\Desktop\Проект Моя семья\8.jpg"/>
          <p:cNvPicPr>
            <a:picLocks noChangeAspect="1" noChangeArrowheads="1"/>
          </p:cNvPicPr>
          <p:nvPr/>
        </p:nvPicPr>
        <p:blipFill>
          <a:blip r:embed="rId6"/>
          <a:srcRect/>
          <a:stretch>
            <a:fillRect/>
          </a:stretch>
        </p:blipFill>
        <p:spPr bwMode="auto">
          <a:xfrm>
            <a:off x="5286380" y="642918"/>
            <a:ext cx="3371859" cy="25288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Кудряшка\Рабочий стол\s1200.jpg"/>
          <p:cNvPicPr>
            <a:picLocks noChangeAspect="1" noChangeArrowheads="1"/>
          </p:cNvPicPr>
          <p:nvPr/>
        </p:nvPicPr>
        <p:blipFill>
          <a:blip r:embed="rId2" cstate="print"/>
          <a:srcRect b="3193"/>
          <a:stretch>
            <a:fillRect/>
          </a:stretch>
        </p:blipFill>
        <p:spPr bwMode="auto">
          <a:xfrm>
            <a:off x="0" y="1"/>
            <a:ext cx="9144000" cy="6857999"/>
          </a:xfrm>
          <a:prstGeom prst="rect">
            <a:avLst/>
          </a:prstGeom>
          <a:noFill/>
        </p:spPr>
      </p:pic>
      <p:sp>
        <p:nvSpPr>
          <p:cNvPr id="6" name="Прямоугольник 5"/>
          <p:cNvSpPr/>
          <p:nvPr/>
        </p:nvSpPr>
        <p:spPr>
          <a:xfrm>
            <a:off x="2051720" y="188640"/>
            <a:ext cx="4968552" cy="584775"/>
          </a:xfrm>
          <a:prstGeom prst="rect">
            <a:avLst/>
          </a:prstGeom>
        </p:spPr>
        <p:txBody>
          <a:bodyPr wrap="square">
            <a:spAutoFit/>
          </a:bodyPr>
          <a:lstStyle/>
          <a:p>
            <a:r>
              <a:rPr lang="ru-RU" sz="3200" b="1" dirty="0" smtClean="0">
                <a:solidFill>
                  <a:srgbClr val="002060"/>
                </a:solidFill>
                <a:latin typeface="Times New Roman" pitchFamily="18" charset="0"/>
                <a:cs typeface="Times New Roman" pitchFamily="18" charset="0"/>
              </a:rPr>
              <a:t>НАШЕ ТВОРЧЕСТВО</a:t>
            </a:r>
            <a:endParaRPr lang="ru-RU" sz="3200" dirty="0"/>
          </a:p>
        </p:txBody>
      </p:sp>
      <p:pic>
        <p:nvPicPr>
          <p:cNvPr id="4098" name="Picture 2" descr="C:\Users\acer1\Desktop\Проект Моя семья\18.jpg"/>
          <p:cNvPicPr>
            <a:picLocks noChangeAspect="1" noChangeArrowheads="1"/>
          </p:cNvPicPr>
          <p:nvPr/>
        </p:nvPicPr>
        <p:blipFill>
          <a:blip r:embed="rId3"/>
          <a:srcRect/>
          <a:stretch>
            <a:fillRect/>
          </a:stretch>
        </p:blipFill>
        <p:spPr bwMode="auto">
          <a:xfrm>
            <a:off x="357158" y="928670"/>
            <a:ext cx="3771900" cy="23812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099" name="Picture 3" descr="C:\Users\acer1\Desktop\Проект Моя семья\36.jpg"/>
          <p:cNvPicPr>
            <a:picLocks noChangeAspect="1" noChangeArrowheads="1"/>
          </p:cNvPicPr>
          <p:nvPr/>
        </p:nvPicPr>
        <p:blipFill>
          <a:blip r:embed="rId4"/>
          <a:srcRect/>
          <a:stretch>
            <a:fillRect/>
          </a:stretch>
        </p:blipFill>
        <p:spPr bwMode="auto">
          <a:xfrm>
            <a:off x="4572000" y="928669"/>
            <a:ext cx="3500462" cy="24288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100" name="Picture 4" descr="C:\Users\acer1\Desktop\Проект Моя семья\41.jpg"/>
          <p:cNvPicPr>
            <a:picLocks noChangeAspect="1" noChangeArrowheads="1"/>
          </p:cNvPicPr>
          <p:nvPr/>
        </p:nvPicPr>
        <p:blipFill>
          <a:blip r:embed="rId5"/>
          <a:srcRect/>
          <a:stretch>
            <a:fillRect/>
          </a:stretch>
        </p:blipFill>
        <p:spPr bwMode="auto">
          <a:xfrm>
            <a:off x="428596" y="3890368"/>
            <a:ext cx="3500462" cy="25523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101" name="Picture 5" descr="C:\Users\acer1\Desktop\Проект Моя семья\39.jpg"/>
          <p:cNvPicPr>
            <a:picLocks noChangeAspect="1" noChangeArrowheads="1"/>
          </p:cNvPicPr>
          <p:nvPr/>
        </p:nvPicPr>
        <p:blipFill>
          <a:blip r:embed="rId6"/>
          <a:srcRect/>
          <a:stretch>
            <a:fillRect/>
          </a:stretch>
        </p:blipFill>
        <p:spPr bwMode="auto">
          <a:xfrm>
            <a:off x="4572000" y="3857628"/>
            <a:ext cx="3643338" cy="25574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Кудряшка\Рабочий стол\s1200.jpg"/>
          <p:cNvPicPr>
            <a:picLocks noChangeAspect="1" noChangeArrowheads="1"/>
          </p:cNvPicPr>
          <p:nvPr/>
        </p:nvPicPr>
        <p:blipFill>
          <a:blip r:embed="rId2" cstate="print"/>
          <a:srcRect b="3193"/>
          <a:stretch>
            <a:fillRect/>
          </a:stretch>
        </p:blipFill>
        <p:spPr bwMode="auto">
          <a:xfrm>
            <a:off x="0" y="1"/>
            <a:ext cx="9144000" cy="6857999"/>
          </a:xfrm>
          <a:prstGeom prst="rect">
            <a:avLst/>
          </a:prstGeom>
          <a:noFill/>
        </p:spPr>
      </p:pic>
      <p:sp>
        <p:nvSpPr>
          <p:cNvPr id="10" name="Прямоугольник 9"/>
          <p:cNvSpPr/>
          <p:nvPr/>
        </p:nvSpPr>
        <p:spPr>
          <a:xfrm>
            <a:off x="1285852" y="0"/>
            <a:ext cx="4824536" cy="584775"/>
          </a:xfrm>
          <a:prstGeom prst="rect">
            <a:avLst/>
          </a:prstGeom>
        </p:spPr>
        <p:txBody>
          <a:bodyPr wrap="square">
            <a:spAutoFit/>
          </a:bodyPr>
          <a:lstStyle/>
          <a:p>
            <a:r>
              <a:rPr lang="ru-RU" sz="3200" b="1" dirty="0" smtClean="0">
                <a:solidFill>
                  <a:srgbClr val="002060"/>
                </a:solidFill>
                <a:latin typeface="Times New Roman" pitchFamily="18" charset="0"/>
                <a:cs typeface="Times New Roman" pitchFamily="18" charset="0"/>
              </a:rPr>
              <a:t>Маленькие помощники</a:t>
            </a:r>
            <a:endParaRPr lang="ru-RU" sz="3200" dirty="0"/>
          </a:p>
        </p:txBody>
      </p:sp>
      <p:pic>
        <p:nvPicPr>
          <p:cNvPr id="7170" name="Picture 2" descr="C:\Users\acer1\Desktop\Проект Моя семья\21.jpg"/>
          <p:cNvPicPr>
            <a:picLocks noChangeAspect="1" noChangeArrowheads="1"/>
          </p:cNvPicPr>
          <p:nvPr/>
        </p:nvPicPr>
        <p:blipFill>
          <a:blip r:embed="rId3"/>
          <a:srcRect/>
          <a:stretch>
            <a:fillRect/>
          </a:stretch>
        </p:blipFill>
        <p:spPr bwMode="auto">
          <a:xfrm>
            <a:off x="428596" y="714356"/>
            <a:ext cx="2260389" cy="30003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171" name="Picture 3" descr="C:\Users\acer1\Desktop\Проект Моя семья\23.jpg"/>
          <p:cNvPicPr>
            <a:picLocks noChangeAspect="1" noChangeArrowheads="1"/>
          </p:cNvPicPr>
          <p:nvPr/>
        </p:nvPicPr>
        <p:blipFill>
          <a:blip r:embed="rId4"/>
          <a:srcRect/>
          <a:stretch>
            <a:fillRect/>
          </a:stretch>
        </p:blipFill>
        <p:spPr bwMode="auto">
          <a:xfrm>
            <a:off x="3357554" y="714356"/>
            <a:ext cx="2286016" cy="30344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172" name="Picture 4" descr="C:\Users\acer1\Desktop\Проект Моя семья\25.jpg"/>
          <p:cNvPicPr>
            <a:picLocks noChangeAspect="1" noChangeArrowheads="1"/>
          </p:cNvPicPr>
          <p:nvPr/>
        </p:nvPicPr>
        <p:blipFill>
          <a:blip r:embed="rId5"/>
          <a:srcRect/>
          <a:stretch>
            <a:fillRect/>
          </a:stretch>
        </p:blipFill>
        <p:spPr bwMode="auto">
          <a:xfrm>
            <a:off x="6357950" y="214290"/>
            <a:ext cx="2269954" cy="35158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2" descr="C:\Users\acer1\Desktop\Проект Моя семья\24.jpg"/>
          <p:cNvPicPr>
            <a:picLocks noChangeAspect="1" noChangeArrowheads="1"/>
          </p:cNvPicPr>
          <p:nvPr/>
        </p:nvPicPr>
        <p:blipFill>
          <a:blip r:embed="rId6"/>
          <a:srcRect/>
          <a:stretch>
            <a:fillRect/>
          </a:stretch>
        </p:blipFill>
        <p:spPr bwMode="auto">
          <a:xfrm>
            <a:off x="2357422" y="3929066"/>
            <a:ext cx="1857388" cy="27721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3" descr="C:\Users\Det sad\Desktop\как я маме п\IMG-721aeaecda8c5db0acb65b3ab71c3766-V.jpg"/>
          <p:cNvPicPr>
            <a:picLocks noChangeAspect="1" noChangeArrowheads="1"/>
          </p:cNvPicPr>
          <p:nvPr/>
        </p:nvPicPr>
        <p:blipFill>
          <a:blip r:embed="rId7" cstate="print"/>
          <a:srcRect/>
          <a:stretch>
            <a:fillRect/>
          </a:stretch>
        </p:blipFill>
        <p:spPr bwMode="auto">
          <a:xfrm>
            <a:off x="4500562" y="3929066"/>
            <a:ext cx="2158622" cy="27146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Кудряшка\Рабочий стол\s1200.jpg"/>
          <p:cNvPicPr>
            <a:picLocks noChangeAspect="1" noChangeArrowheads="1"/>
          </p:cNvPicPr>
          <p:nvPr/>
        </p:nvPicPr>
        <p:blipFill>
          <a:blip r:embed="rId2" cstate="print"/>
          <a:srcRect b="3193"/>
          <a:stretch>
            <a:fillRect/>
          </a:stretch>
        </p:blipFill>
        <p:spPr bwMode="auto">
          <a:xfrm>
            <a:off x="0" y="1"/>
            <a:ext cx="9144000" cy="6857999"/>
          </a:xfrm>
          <a:prstGeom prst="rect">
            <a:avLst/>
          </a:prstGeom>
          <a:noFill/>
        </p:spPr>
      </p:pic>
      <p:sp>
        <p:nvSpPr>
          <p:cNvPr id="2" name="Прямоугольник 1"/>
          <p:cNvSpPr/>
          <p:nvPr/>
        </p:nvSpPr>
        <p:spPr>
          <a:xfrm>
            <a:off x="1907704" y="620688"/>
            <a:ext cx="6120680" cy="584775"/>
          </a:xfrm>
          <a:prstGeom prst="rect">
            <a:avLst/>
          </a:prstGeom>
        </p:spPr>
        <p:txBody>
          <a:bodyPr wrap="square">
            <a:spAutoFit/>
          </a:bodyPr>
          <a:lstStyle/>
          <a:p>
            <a:r>
              <a:rPr lang="ru-RU" sz="3200" b="1" dirty="0" smtClean="0">
                <a:solidFill>
                  <a:srgbClr val="002060"/>
                </a:solidFill>
                <a:latin typeface="Times New Roman" pitchFamily="18" charset="0"/>
                <a:cs typeface="Times New Roman" pitchFamily="18" charset="0"/>
              </a:rPr>
              <a:t>Подарки любимым мамочкам</a:t>
            </a:r>
            <a:endParaRPr lang="ru-RU" sz="3200" dirty="0"/>
          </a:p>
        </p:txBody>
      </p:sp>
      <p:pic>
        <p:nvPicPr>
          <p:cNvPr id="3074" name="Picture 2" descr="C:\Users\acer1\Desktop\Проект Моя семья\30.jpg"/>
          <p:cNvPicPr>
            <a:picLocks noChangeAspect="1" noChangeArrowheads="1"/>
          </p:cNvPicPr>
          <p:nvPr/>
        </p:nvPicPr>
        <p:blipFill>
          <a:blip r:embed="rId3"/>
          <a:srcRect/>
          <a:stretch>
            <a:fillRect/>
          </a:stretch>
        </p:blipFill>
        <p:spPr bwMode="auto">
          <a:xfrm>
            <a:off x="1643042" y="1428735"/>
            <a:ext cx="6396067" cy="47970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Кудряшка\Рабочий стол\s1200.jpg"/>
          <p:cNvPicPr>
            <a:picLocks noChangeAspect="1" noChangeArrowheads="1"/>
          </p:cNvPicPr>
          <p:nvPr/>
        </p:nvPicPr>
        <p:blipFill>
          <a:blip r:embed="rId2" cstate="print"/>
          <a:srcRect b="3193"/>
          <a:stretch>
            <a:fillRect/>
          </a:stretch>
        </p:blipFill>
        <p:spPr bwMode="auto">
          <a:xfrm>
            <a:off x="0" y="0"/>
            <a:ext cx="9144000" cy="6857999"/>
          </a:xfrm>
          <a:prstGeom prst="rect">
            <a:avLst/>
          </a:prstGeom>
          <a:noFill/>
        </p:spPr>
      </p:pic>
      <p:sp>
        <p:nvSpPr>
          <p:cNvPr id="23553" name="Rectangle 1"/>
          <p:cNvSpPr>
            <a:spLocks noChangeArrowheads="1"/>
          </p:cNvSpPr>
          <p:nvPr/>
        </p:nvSpPr>
        <p:spPr bwMode="auto">
          <a:xfrm>
            <a:off x="1214414" y="857232"/>
            <a:ext cx="6715172" cy="2215991"/>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tabLst>
                <a:tab pos="228600" algn="l"/>
              </a:tabLst>
            </a:pPr>
            <a:r>
              <a:rPr lang="en-US" sz="2800" b="1" dirty="0" smtClean="0">
                <a:solidFill>
                  <a:srgbClr val="002060"/>
                </a:solidFill>
                <a:latin typeface="Times New Roman" pitchFamily="18" charset="0"/>
                <a:cs typeface="Times New Roman" pitchFamily="18" charset="0"/>
              </a:rPr>
              <a:t>III </a:t>
            </a:r>
            <a:r>
              <a:rPr lang="ru-RU" sz="2800" b="1" dirty="0" smtClean="0">
                <a:solidFill>
                  <a:srgbClr val="002060"/>
                </a:solidFill>
                <a:latin typeface="Times New Roman" pitchFamily="18" charset="0"/>
                <a:cs typeface="Times New Roman" pitchFamily="18" charset="0"/>
              </a:rPr>
              <a:t>этап — заключительный </a:t>
            </a:r>
          </a:p>
          <a:p>
            <a:pPr marL="0" marR="0" lvl="0" indent="0" algn="l" defTabSz="914400" rtl="0" eaLnBrk="1" fontAlgn="base" latinLnBrk="0" hangingPunct="1">
              <a:lnSpc>
                <a:spcPct val="100000"/>
              </a:lnSpc>
              <a:spcBef>
                <a:spcPct val="0"/>
              </a:spcBef>
              <a:spcAft>
                <a:spcPct val="0"/>
              </a:spcAft>
              <a:buClrTx/>
              <a:buSzTx/>
              <a:tabLst>
                <a:tab pos="228600" algn="l"/>
              </a:tabLst>
            </a:pPr>
            <a:endParaRPr kumimoji="0" lang="ru-RU" sz="1100" b="0" i="0" u="none" strike="noStrike" cap="none" normalizeH="0" baseline="0" dirty="0" smtClean="0">
              <a:ln>
                <a:noFill/>
              </a:ln>
              <a:solidFill>
                <a:srgbClr val="333333"/>
              </a:solidFill>
              <a:effectLst/>
              <a:latin typeface="Helvetica"/>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tabLst>
                <a:tab pos="228600" algn="l"/>
              </a:tabLst>
            </a:pPr>
            <a:endParaRPr kumimoji="0" lang="ru-RU" sz="9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Lst>
            </a:pPr>
            <a:r>
              <a:rPr kumimoji="0" lang="ru-RU"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1.Подведение итогов по реализации проекта.</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Lst>
            </a:pPr>
            <a:r>
              <a:rPr kumimoji="0" lang="ru-RU"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2.Обобщение материала по теме.</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Lst>
            </a:pPr>
            <a:r>
              <a:rPr lang="ru-RU" dirty="0" smtClean="0">
                <a:solidFill>
                  <a:srgbClr val="333333"/>
                </a:solidFill>
                <a:latin typeface="Times New Roman" pitchFamily="18" charset="0"/>
                <a:ea typeface="Times New Roman" pitchFamily="18" charset="0"/>
                <a:cs typeface="Times New Roman" pitchFamily="18" charset="0"/>
              </a:rPr>
              <a:t>3</a:t>
            </a:r>
            <a:r>
              <a:rPr kumimoji="0" lang="ru-RU"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.Презентация </a:t>
            </a:r>
            <a:r>
              <a:rPr kumimoji="0" lang="ru-RU"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профессиональной деятельности через представление образовательного проекта.</a:t>
            </a:r>
          </a:p>
          <a:p>
            <a:pPr marL="0" marR="0" lvl="0" indent="0" algn="l" defTabSz="914400" rtl="0" eaLnBrk="0" fontAlgn="base" latinLnBrk="0" hangingPunct="0">
              <a:lnSpc>
                <a:spcPct val="100000"/>
              </a:lnSpc>
              <a:spcBef>
                <a:spcPct val="0"/>
              </a:spcBef>
              <a:spcAft>
                <a:spcPct val="0"/>
              </a:spcAft>
              <a:buClrTx/>
              <a:buSzTx/>
              <a:buFontTx/>
              <a:buNone/>
              <a:tabLst>
                <a:tab pos="228600" algn="l"/>
              </a:tabLst>
            </a:pPr>
            <a:r>
              <a:rPr lang="ru-RU" dirty="0" smtClean="0">
                <a:solidFill>
                  <a:srgbClr val="333333"/>
                </a:solidFill>
                <a:latin typeface="Times New Roman" pitchFamily="18" charset="0"/>
                <a:cs typeface="Times New Roman" pitchFamily="18" charset="0"/>
              </a:rPr>
              <a:t>4</a:t>
            </a:r>
            <a:r>
              <a:rPr lang="ru-RU" dirty="0" smtClean="0">
                <a:solidFill>
                  <a:srgbClr val="333333"/>
                </a:solidFill>
                <a:latin typeface="Times New Roman" pitchFamily="18" charset="0"/>
                <a:cs typeface="Times New Roman" pitchFamily="18" charset="0"/>
              </a:rPr>
              <a:t>.Проведение </a:t>
            </a:r>
            <a:r>
              <a:rPr lang="ru-RU" dirty="0" smtClean="0">
                <a:solidFill>
                  <a:srgbClr val="333333"/>
                </a:solidFill>
                <a:latin typeface="Times New Roman" pitchFamily="18" charset="0"/>
                <a:cs typeface="Times New Roman" pitchFamily="18" charset="0"/>
              </a:rPr>
              <a:t>праздника для мам.</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 name="Рисунок 3" descr="C:\Documents and Settings\Кудряшка\Рабочий стол\1063324_2.png"/>
          <p:cNvPicPr/>
          <p:nvPr/>
        </p:nvPicPr>
        <p:blipFill>
          <a:blip r:embed="rId3" cstate="print"/>
          <a:srcRect/>
          <a:stretch>
            <a:fillRect/>
          </a:stretch>
        </p:blipFill>
        <p:spPr bwMode="auto">
          <a:xfrm>
            <a:off x="7358050" y="5143512"/>
            <a:ext cx="1785950" cy="1571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Кудряшка\Рабочий стол\s1200.jpg"/>
          <p:cNvPicPr>
            <a:picLocks noChangeAspect="1" noChangeArrowheads="1"/>
          </p:cNvPicPr>
          <p:nvPr/>
        </p:nvPicPr>
        <p:blipFill>
          <a:blip r:embed="rId2" cstate="print"/>
          <a:srcRect b="3193"/>
          <a:stretch>
            <a:fillRect/>
          </a:stretch>
        </p:blipFill>
        <p:spPr bwMode="auto">
          <a:xfrm>
            <a:off x="0" y="0"/>
            <a:ext cx="9144000" cy="6857999"/>
          </a:xfrm>
          <a:prstGeom prst="rect">
            <a:avLst/>
          </a:prstGeom>
          <a:noFill/>
        </p:spPr>
      </p:pic>
      <p:sp>
        <p:nvSpPr>
          <p:cNvPr id="1025" name="Rectangle 1"/>
          <p:cNvSpPr>
            <a:spLocks noChangeArrowheads="1"/>
          </p:cNvSpPr>
          <p:nvPr/>
        </p:nvSpPr>
        <p:spPr bwMode="auto">
          <a:xfrm>
            <a:off x="928662" y="214290"/>
            <a:ext cx="7143800" cy="3293209"/>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РЕЗУЛЬТАТИВНОСТЬ РАБОТЫ</a:t>
            </a:r>
            <a:endParaRPr kumimoji="0" lang="ru-RU" sz="2800" b="0" i="0" u="none" strike="noStrike" cap="none" normalizeH="0" baseline="0" dirty="0" smtClean="0">
              <a:ln>
                <a:noFill/>
              </a:ln>
              <a:solidFill>
                <a:srgbClr val="3F291C"/>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rgbClr val="3F291C"/>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3F291C"/>
                </a:solidFill>
                <a:effectLst/>
                <a:latin typeface="Times New Roman" pitchFamily="18" charset="0"/>
                <a:ea typeface="Times New Roman" pitchFamily="18" charset="0"/>
                <a:cs typeface="Times New Roman" pitchFamily="18" charset="0"/>
              </a:rPr>
              <a:t>•Дети умеют правильно называть своё имя, имена членов семьи, называть их по имени</a:t>
            </a:r>
            <a:r>
              <a:rPr lang="ru-RU" dirty="0" smtClean="0">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rgbClr val="3F291C"/>
                </a:solidFill>
                <a:effectLst/>
                <a:latin typeface="Times New Roman" pitchFamily="18" charset="0"/>
                <a:ea typeface="Times New Roman" pitchFamily="18" charset="0"/>
                <a:cs typeface="Times New Roman" pitchFamily="18" charset="0"/>
              </a:rPr>
              <a:t>или имени и отчеству;</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3F291C"/>
                </a:solidFill>
                <a:effectLst/>
                <a:latin typeface="Times New Roman" pitchFamily="18" charset="0"/>
                <a:ea typeface="Times New Roman" pitchFamily="18" charset="0"/>
                <a:cs typeface="Times New Roman" pitchFamily="18" charset="0"/>
              </a:rPr>
              <a:t>•Развились добрые, нежные чувства к своим близким.</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3F291C"/>
                </a:solidFill>
                <a:effectLst/>
                <a:latin typeface="Times New Roman" pitchFamily="18" charset="0"/>
                <a:ea typeface="Times New Roman" pitchFamily="18" charset="0"/>
                <a:cs typeface="Times New Roman" pitchFamily="18" charset="0"/>
              </a:rPr>
              <a:t>•Дети стали внимательнее и наблюдательнее к своим родителям.</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3F291C"/>
                </a:solidFill>
                <a:effectLst/>
                <a:latin typeface="Times New Roman" pitchFamily="18" charset="0"/>
                <a:ea typeface="Times New Roman" pitchFamily="18" charset="0"/>
                <a:cs typeface="Times New Roman" pitchFamily="18" charset="0"/>
              </a:rPr>
              <a:t>•</a:t>
            </a:r>
            <a:r>
              <a:rPr kumimoji="0" lang="ru-RU" b="0" i="0" u="none" strike="noStrike" cap="none" normalizeH="0" baseline="0" dirty="0" smtClean="0">
                <a:ln>
                  <a:noFill/>
                </a:ln>
                <a:solidFill>
                  <a:srgbClr val="3F291C"/>
                </a:solidFill>
                <a:effectLst/>
                <a:latin typeface="Times New Roman" pitchFamily="18" charset="0"/>
                <a:ea typeface="Times New Roman" pitchFamily="18" charset="0"/>
                <a:cs typeface="Times New Roman" pitchFamily="18" charset="0"/>
              </a:rPr>
              <a:t>Дети познакомились с понятием –семья.</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3F291C"/>
                </a:solidFill>
                <a:effectLst/>
                <a:latin typeface="Times New Roman" pitchFamily="18" charset="0"/>
                <a:ea typeface="Times New Roman" pitchFamily="18" charset="0"/>
                <a:cs typeface="Times New Roman" pitchFamily="18" charset="0"/>
              </a:rPr>
              <a:t>•Сформировались простейшие навыки вежливого общения.</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3F291C"/>
                </a:solidFill>
                <a:effectLst/>
                <a:latin typeface="Times New Roman" pitchFamily="18" charset="0"/>
                <a:ea typeface="Times New Roman" pitchFamily="18" charset="0"/>
                <a:cs typeface="Times New Roman" pitchFamily="18" charset="0"/>
              </a:rPr>
              <a:t>•Привился интерес ребенка к своей семье, своему дому.</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3F291C"/>
                </a:solidFill>
                <a:effectLst/>
                <a:latin typeface="Times New Roman" pitchFamily="18" charset="0"/>
                <a:ea typeface="Times New Roman" pitchFamily="18" charset="0"/>
                <a:cs typeface="Times New Roman" pitchFamily="18" charset="0"/>
              </a:rPr>
              <a:t>•Повысилась заинтересованность родителей в вопросах патриотического воспитания.</a:t>
            </a:r>
            <a:endParaRPr lang="ru-RU" dirty="0" smtClean="0">
              <a:latin typeface="Times New Roman" pitchFamily="18" charset="0"/>
              <a:ea typeface="Times New Roman" pitchFamily="18" charset="0"/>
              <a:cs typeface="Times New Roman" pitchFamily="18" charset="0"/>
            </a:endParaRPr>
          </a:p>
        </p:txBody>
      </p:sp>
      <p:pic>
        <p:nvPicPr>
          <p:cNvPr id="4" name="Рисунок 3" descr="C:\Documents and Settings\Кудряшка\Рабочий стол\1063324_2.png"/>
          <p:cNvPicPr/>
          <p:nvPr/>
        </p:nvPicPr>
        <p:blipFill>
          <a:blip r:embed="rId3" cstate="print"/>
          <a:srcRect/>
          <a:stretch>
            <a:fillRect/>
          </a:stretch>
        </p:blipFill>
        <p:spPr bwMode="auto">
          <a:xfrm>
            <a:off x="2428860" y="4000504"/>
            <a:ext cx="1785950" cy="1571612"/>
          </a:xfrm>
          <a:prstGeom prst="rect">
            <a:avLst/>
          </a:prstGeom>
          <a:noFill/>
          <a:ln w="9525">
            <a:noFill/>
            <a:miter lim="800000"/>
            <a:headEnd/>
            <a:tailEnd/>
          </a:ln>
        </p:spPr>
      </p:pic>
      <p:pic>
        <p:nvPicPr>
          <p:cNvPr id="5123" name="Picture 3" descr="C:\Users\acer1\Desktop\Проект Моя семья\32.jpg"/>
          <p:cNvPicPr>
            <a:picLocks noChangeAspect="1" noChangeArrowheads="1"/>
          </p:cNvPicPr>
          <p:nvPr/>
        </p:nvPicPr>
        <p:blipFill>
          <a:blip r:embed="rId4"/>
          <a:srcRect/>
          <a:stretch>
            <a:fillRect/>
          </a:stretch>
        </p:blipFill>
        <p:spPr bwMode="auto">
          <a:xfrm>
            <a:off x="4643438" y="3286124"/>
            <a:ext cx="4267200" cy="3200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C:\Documents and Settings\Кудряшка\Рабочий стол\fb46e29f957fd24451c9b77121d69441.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1714480" y="1643050"/>
            <a:ext cx="6643734" cy="1714512"/>
          </a:xfrm>
        </p:spPr>
        <p:txBody>
          <a:bodyPr>
            <a:noAutofit/>
          </a:bodyPr>
          <a:lstStyle/>
          <a:p>
            <a:r>
              <a:rPr lang="ru-RU" sz="8800" dirty="0" smtClean="0">
                <a:solidFill>
                  <a:srgbClr val="0070C0"/>
                </a:solidFill>
                <a:latin typeface="Times New Roman" pitchFamily="18" charset="0"/>
                <a:cs typeface="Times New Roman" pitchFamily="18" charset="0"/>
              </a:rPr>
              <a:t>Спасибо      за внимание!</a:t>
            </a:r>
            <a:endParaRPr lang="ru-RU" sz="8800" dirty="0">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Кудряшка\Рабочий стол\s1200.jpg"/>
          <p:cNvPicPr>
            <a:picLocks noChangeAspect="1" noChangeArrowheads="1"/>
          </p:cNvPicPr>
          <p:nvPr/>
        </p:nvPicPr>
        <p:blipFill>
          <a:blip r:embed="rId2" cstate="print"/>
          <a:srcRect b="3193"/>
          <a:stretch>
            <a:fillRect/>
          </a:stretch>
        </p:blipFill>
        <p:spPr bwMode="auto">
          <a:xfrm>
            <a:off x="0" y="0"/>
            <a:ext cx="9144000" cy="6857999"/>
          </a:xfrm>
          <a:prstGeom prst="rect">
            <a:avLst/>
          </a:prstGeom>
          <a:noFill/>
        </p:spPr>
      </p:pic>
      <p:sp>
        <p:nvSpPr>
          <p:cNvPr id="2" name="Прямоугольник 1"/>
          <p:cNvSpPr/>
          <p:nvPr/>
        </p:nvSpPr>
        <p:spPr>
          <a:xfrm>
            <a:off x="214282" y="285728"/>
            <a:ext cx="5214974" cy="3046988"/>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lvl="0" fontAlgn="base">
              <a:spcBef>
                <a:spcPct val="0"/>
              </a:spcBef>
              <a:spcAft>
                <a:spcPct val="0"/>
              </a:spcAft>
            </a:pPr>
            <a:r>
              <a:rPr lang="ru-RU" sz="2400" b="1" i="1" dirty="0" smtClean="0">
                <a:latin typeface="Times New Roman" pitchFamily="18" charset="0"/>
                <a:ea typeface="Calibri" pitchFamily="34" charset="0"/>
                <a:cs typeface="Times New Roman" pitchFamily="18" charset="0"/>
              </a:rPr>
              <a:t>Вид проекта</a:t>
            </a:r>
            <a:r>
              <a:rPr lang="ru-RU" sz="2400" b="1" dirty="0" smtClean="0">
                <a:latin typeface="Times New Roman" pitchFamily="18" charset="0"/>
                <a:ea typeface="Calibri" pitchFamily="34" charset="0"/>
                <a:cs typeface="Times New Roman" pitchFamily="18" charset="0"/>
              </a:rPr>
              <a:t>: </a:t>
            </a:r>
            <a:r>
              <a:rPr lang="ru-RU" sz="2400" dirty="0" smtClean="0">
                <a:latin typeface="Times New Roman" pitchFamily="18" charset="0"/>
                <a:ea typeface="Calibri" pitchFamily="34" charset="0"/>
                <a:cs typeface="Times New Roman" pitchFamily="18" charset="0"/>
              </a:rPr>
              <a:t>информационно-творческий.                                                    </a:t>
            </a:r>
            <a:r>
              <a:rPr lang="ru-RU" sz="2400" b="1" i="1" dirty="0" smtClean="0">
                <a:latin typeface="Times New Roman" pitchFamily="18" charset="0"/>
                <a:ea typeface="Calibri" pitchFamily="34" charset="0"/>
                <a:cs typeface="Times New Roman" pitchFamily="18" charset="0"/>
              </a:rPr>
              <a:t>Тип проекта</a:t>
            </a:r>
            <a:r>
              <a:rPr lang="ru-RU" sz="2400" b="1" dirty="0" smtClean="0">
                <a:latin typeface="Times New Roman" pitchFamily="18" charset="0"/>
                <a:ea typeface="Calibri" pitchFamily="34" charset="0"/>
                <a:cs typeface="Times New Roman" pitchFamily="18" charset="0"/>
              </a:rPr>
              <a:t>: </a:t>
            </a:r>
            <a:r>
              <a:rPr lang="ru-RU" sz="2400" dirty="0" smtClean="0">
                <a:latin typeface="Times New Roman" pitchFamily="18" charset="0"/>
                <a:ea typeface="Calibri" pitchFamily="34" charset="0"/>
                <a:cs typeface="Times New Roman" pitchFamily="18" charset="0"/>
              </a:rPr>
              <a:t>познавательно-игровой.                                           </a:t>
            </a:r>
            <a:r>
              <a:rPr lang="ru-RU" sz="2400" b="1" i="1" dirty="0" smtClean="0">
                <a:latin typeface="Times New Roman" pitchFamily="18" charset="0"/>
                <a:ea typeface="Calibri" pitchFamily="34" charset="0"/>
                <a:cs typeface="Times New Roman" pitchFamily="18" charset="0"/>
              </a:rPr>
              <a:t>Сроки реализации</a:t>
            </a:r>
            <a:r>
              <a:rPr lang="ru-RU" sz="2400" b="1" dirty="0" smtClean="0">
                <a:latin typeface="Times New Roman" pitchFamily="18" charset="0"/>
                <a:ea typeface="Calibri" pitchFamily="34" charset="0"/>
                <a:cs typeface="Times New Roman" pitchFamily="18" charset="0"/>
              </a:rPr>
              <a:t>: </a:t>
            </a:r>
            <a:r>
              <a:rPr lang="ru-RU" sz="2400" dirty="0" smtClean="0">
                <a:latin typeface="Times New Roman" pitchFamily="18" charset="0"/>
                <a:ea typeface="Calibri" pitchFamily="34" charset="0"/>
                <a:cs typeface="Times New Roman" pitchFamily="18" charset="0"/>
              </a:rPr>
              <a:t>краткосрочный                              ( с 02.10.23 по 17.11. 23).</a:t>
            </a:r>
            <a:endParaRPr lang="ru-RU" sz="2400" dirty="0" smtClean="0">
              <a:latin typeface="Times New Roman" pitchFamily="18" charset="0"/>
              <a:cs typeface="Times New Roman" pitchFamily="18" charset="0"/>
            </a:endParaRPr>
          </a:p>
          <a:p>
            <a:pPr lvl="0" eaLnBrk="0" fontAlgn="base" hangingPunct="0">
              <a:spcBef>
                <a:spcPct val="0"/>
              </a:spcBef>
              <a:spcAft>
                <a:spcPct val="0"/>
              </a:spcAft>
            </a:pPr>
            <a:r>
              <a:rPr lang="ru-RU" sz="2400" b="1" i="1" dirty="0" smtClean="0">
                <a:latin typeface="Times New Roman" pitchFamily="18" charset="0"/>
                <a:ea typeface="Calibri" pitchFamily="34" charset="0"/>
                <a:cs typeface="Times New Roman" pitchFamily="18" charset="0"/>
              </a:rPr>
              <a:t>Участники проекта</a:t>
            </a:r>
            <a:r>
              <a:rPr lang="ru-RU" sz="2400" b="1" dirty="0" smtClean="0">
                <a:latin typeface="Times New Roman" pitchFamily="18" charset="0"/>
                <a:ea typeface="Calibri" pitchFamily="34" charset="0"/>
                <a:cs typeface="Times New Roman" pitchFamily="18" charset="0"/>
              </a:rPr>
              <a:t>: </a:t>
            </a:r>
            <a:r>
              <a:rPr lang="ru-RU" sz="2400" dirty="0" smtClean="0">
                <a:latin typeface="Times New Roman" pitchFamily="18" charset="0"/>
                <a:ea typeface="Calibri" pitchFamily="34" charset="0"/>
                <a:cs typeface="Times New Roman" pitchFamily="18" charset="0"/>
              </a:rPr>
              <a:t>дети второй младшей группы, родители воспитанников,   сотрудники ДОУ.</a:t>
            </a:r>
            <a:endParaRPr lang="ru-RU" sz="2400" dirty="0" smtClean="0">
              <a:latin typeface="Times New Roman" pitchFamily="18" charset="0"/>
              <a:cs typeface="Times New Roman" pitchFamily="18" charset="0"/>
            </a:endParaRPr>
          </a:p>
        </p:txBody>
      </p:sp>
      <p:pic>
        <p:nvPicPr>
          <p:cNvPr id="4" name="Рисунок 3" descr="C:\Documents and Settings\Кудряшка\Рабочий стол\52-523757_green-house-icon-green-house-icon-png.png"/>
          <p:cNvPicPr/>
          <p:nvPr/>
        </p:nvPicPr>
        <p:blipFill>
          <a:blip r:embed="rId3" cstate="print"/>
          <a:srcRect/>
          <a:stretch>
            <a:fillRect/>
          </a:stretch>
        </p:blipFill>
        <p:spPr bwMode="auto">
          <a:xfrm>
            <a:off x="6143636" y="4500570"/>
            <a:ext cx="2147471" cy="2115879"/>
          </a:xfrm>
          <a:prstGeom prst="rect">
            <a:avLst/>
          </a:prstGeom>
          <a:noFill/>
          <a:ln w="9525">
            <a:noFill/>
            <a:miter lim="800000"/>
            <a:headEnd/>
            <a:tailEnd/>
          </a:ln>
        </p:spPr>
      </p:pic>
      <p:pic>
        <p:nvPicPr>
          <p:cNvPr id="1027" name="Picture 3" descr="C:\Users\acer1\Desktop\Проект Моя семья\1.jpg"/>
          <p:cNvPicPr>
            <a:picLocks noChangeAspect="1" noChangeArrowheads="1"/>
          </p:cNvPicPr>
          <p:nvPr/>
        </p:nvPicPr>
        <p:blipFill>
          <a:blip r:embed="rId4"/>
          <a:srcRect/>
          <a:stretch>
            <a:fillRect/>
          </a:stretch>
        </p:blipFill>
        <p:spPr bwMode="auto">
          <a:xfrm>
            <a:off x="714348" y="3429000"/>
            <a:ext cx="4572032" cy="3194299"/>
          </a:xfrm>
          <a:prstGeom prst="rect">
            <a:avLst/>
          </a:prstGeom>
          <a:noFill/>
        </p:spPr>
      </p:pic>
      <p:pic>
        <p:nvPicPr>
          <p:cNvPr id="1028" name="Picture 4" descr="C:\Users\acer1\Desktop\Проект Моя семья\2.jpg"/>
          <p:cNvPicPr>
            <a:picLocks noChangeAspect="1" noChangeArrowheads="1"/>
          </p:cNvPicPr>
          <p:nvPr/>
        </p:nvPicPr>
        <p:blipFill>
          <a:blip r:embed="rId5"/>
          <a:srcRect/>
          <a:stretch>
            <a:fillRect/>
          </a:stretch>
        </p:blipFill>
        <p:spPr bwMode="auto">
          <a:xfrm>
            <a:off x="5643570" y="285728"/>
            <a:ext cx="3252787" cy="3131623"/>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C:\Documents and Settings\Кудряшка\Рабочий стол\fb46e29f957fd24451c9b77121d69441.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Прямоугольник 1"/>
          <p:cNvSpPr/>
          <p:nvPr/>
        </p:nvSpPr>
        <p:spPr>
          <a:xfrm>
            <a:off x="357158" y="142852"/>
            <a:ext cx="7286676" cy="3108543"/>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ru-RU" sz="3600" b="1" dirty="0" smtClean="0">
                <a:solidFill>
                  <a:srgbClr val="C00000"/>
                </a:solidFill>
                <a:latin typeface="Times New Roman" pitchFamily="18" charset="0"/>
                <a:cs typeface="Times New Roman" pitchFamily="18" charset="0"/>
              </a:rPr>
              <a:t>Актуальность</a:t>
            </a:r>
          </a:p>
          <a:p>
            <a:r>
              <a:rPr lang="ru-RU" sz="2000" dirty="0" smtClean="0">
                <a:latin typeface="Times New Roman" pitchFamily="18" charset="0"/>
                <a:cs typeface="Times New Roman" pitchFamily="18" charset="0"/>
              </a:rPr>
              <a:t>В младшем дошкольном возрасте у детей начинают формироваться элементарные представления о себе, о явлениях общественной жизни и нормах человеческого общения. Детям этого возраста свойственна большая эмоциональная отзывчивость, что позволяет воспитывать в них любовь, добрые чувства и отношения к окружающим людям и, прежде всего, к близким, к своей семье. </a:t>
            </a:r>
            <a:endParaRPr lang="ru-RU" sz="2000" dirty="0" smtClean="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p:txBody>
      </p:sp>
      <p:pic>
        <p:nvPicPr>
          <p:cNvPr id="6146" name="Picture 2" descr="C:\Users\acer1\Desktop\Проект Моя семья\51.jpg"/>
          <p:cNvPicPr>
            <a:picLocks noChangeAspect="1" noChangeArrowheads="1"/>
          </p:cNvPicPr>
          <p:nvPr/>
        </p:nvPicPr>
        <p:blipFill>
          <a:blip r:embed="rId3"/>
          <a:srcRect/>
          <a:stretch>
            <a:fillRect/>
          </a:stretch>
        </p:blipFill>
        <p:spPr bwMode="auto">
          <a:xfrm>
            <a:off x="1571604" y="3429000"/>
            <a:ext cx="4267200" cy="3200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Кудряшка\Рабочий стол\s1200.jpg"/>
          <p:cNvPicPr>
            <a:picLocks noChangeAspect="1" noChangeArrowheads="1"/>
          </p:cNvPicPr>
          <p:nvPr/>
        </p:nvPicPr>
        <p:blipFill>
          <a:blip r:embed="rId2" cstate="print"/>
          <a:srcRect b="3193"/>
          <a:stretch>
            <a:fillRect/>
          </a:stretch>
        </p:blipFill>
        <p:spPr bwMode="auto">
          <a:xfrm>
            <a:off x="0" y="0"/>
            <a:ext cx="9144000" cy="6857999"/>
          </a:xfrm>
          <a:prstGeom prst="rect">
            <a:avLst/>
          </a:prstGeom>
          <a:noFill/>
        </p:spPr>
      </p:pic>
      <p:pic>
        <p:nvPicPr>
          <p:cNvPr id="3" name="Рисунок 2" descr="C:\Documents and Settings\Кудряшка\Рабочий стол\52-523757_green-house-icon-green-house-icon-png.png"/>
          <p:cNvPicPr/>
          <p:nvPr/>
        </p:nvPicPr>
        <p:blipFill>
          <a:blip r:embed="rId3" cstate="print"/>
          <a:srcRect/>
          <a:stretch>
            <a:fillRect/>
          </a:stretch>
        </p:blipFill>
        <p:spPr bwMode="auto">
          <a:xfrm>
            <a:off x="6996529" y="4500570"/>
            <a:ext cx="2147471" cy="2115879"/>
          </a:xfrm>
          <a:prstGeom prst="rect">
            <a:avLst/>
          </a:prstGeom>
          <a:noFill/>
          <a:ln w="9525">
            <a:noFill/>
            <a:miter lim="800000"/>
            <a:headEnd/>
            <a:tailEnd/>
          </a:ln>
        </p:spPr>
      </p:pic>
      <p:pic>
        <p:nvPicPr>
          <p:cNvPr id="7" name="Рисунок 6" descr="C:\Documents and Settings\Кудряшка\Рабочий стол\1063324_2.png"/>
          <p:cNvPicPr/>
          <p:nvPr/>
        </p:nvPicPr>
        <p:blipFill>
          <a:blip r:embed="rId4" cstate="print"/>
          <a:srcRect/>
          <a:stretch>
            <a:fillRect/>
          </a:stretch>
        </p:blipFill>
        <p:spPr bwMode="auto">
          <a:xfrm>
            <a:off x="5072066" y="5286388"/>
            <a:ext cx="1785950" cy="1571612"/>
          </a:xfrm>
          <a:prstGeom prst="rect">
            <a:avLst/>
          </a:prstGeom>
          <a:noFill/>
          <a:ln w="9525">
            <a:noFill/>
            <a:miter lim="800000"/>
            <a:headEnd/>
            <a:tailEnd/>
          </a:ln>
        </p:spPr>
      </p:pic>
      <p:sp>
        <p:nvSpPr>
          <p:cNvPr id="5" name="Прямоугольник 4"/>
          <p:cNvSpPr/>
          <p:nvPr/>
        </p:nvSpPr>
        <p:spPr>
          <a:xfrm>
            <a:off x="1357290" y="285729"/>
            <a:ext cx="6429420" cy="830997"/>
          </a:xfrm>
          <a:prstGeom prst="rect">
            <a:avLst/>
          </a:prstGeom>
        </p:spPr>
        <p:txBody>
          <a:bodyPr wrap="square">
            <a:spAutoFit/>
          </a:bodyPr>
          <a:lstStyle/>
          <a:p>
            <a:r>
              <a:rPr lang="ru-RU" sz="2800" b="1" dirty="0" smtClean="0">
                <a:solidFill>
                  <a:schemeClr val="accent2">
                    <a:lumMod val="75000"/>
                  </a:schemeClr>
                </a:solidFill>
                <a:latin typeface="Times New Roman" pitchFamily="18" charset="0"/>
                <a:cs typeface="Times New Roman" pitchFamily="18" charset="0"/>
              </a:rPr>
              <a:t>Цель </a:t>
            </a:r>
            <a:r>
              <a:rPr lang="ru-RU" sz="2800" dirty="0" smtClean="0">
                <a:solidFill>
                  <a:schemeClr val="accent2">
                    <a:lumMod val="75000"/>
                  </a:schemeClr>
                </a:solidFill>
                <a:latin typeface="Times New Roman" pitchFamily="18" charset="0"/>
                <a:cs typeface="Times New Roman" pitchFamily="18" charset="0"/>
              </a:rPr>
              <a:t>: </a:t>
            </a:r>
            <a:r>
              <a:rPr lang="ru-RU" sz="2000" dirty="0" smtClean="0">
                <a:latin typeface="Times New Roman" pitchFamily="18" charset="0"/>
                <a:cs typeface="Times New Roman" pitchFamily="18" charset="0"/>
              </a:rPr>
              <a:t>Формирование у детей образа «Я», понятий: «Семья», «Дом». </a:t>
            </a:r>
            <a:endParaRPr lang="ru-RU" sz="2000" dirty="0">
              <a:latin typeface="Times New Roman" pitchFamily="18" charset="0"/>
              <a:cs typeface="Times New Roman" pitchFamily="18" charset="0"/>
            </a:endParaRPr>
          </a:p>
        </p:txBody>
      </p:sp>
      <p:sp>
        <p:nvSpPr>
          <p:cNvPr id="6" name="Прямоугольник 5"/>
          <p:cNvSpPr/>
          <p:nvPr/>
        </p:nvSpPr>
        <p:spPr>
          <a:xfrm>
            <a:off x="1357290" y="1071547"/>
            <a:ext cx="6572296" cy="3293209"/>
          </a:xfrm>
          <a:prstGeom prst="rect">
            <a:avLst/>
          </a:prstGeom>
        </p:spPr>
        <p:txBody>
          <a:bodyPr wrap="square">
            <a:spAutoFit/>
          </a:bodyPr>
          <a:lstStyle/>
          <a:p>
            <a:r>
              <a:rPr lang="ru-RU" dirty="0" smtClean="0"/>
              <a:t> </a:t>
            </a:r>
            <a:r>
              <a:rPr lang="ru-RU" sz="2800" b="1" i="1" dirty="0" smtClean="0">
                <a:solidFill>
                  <a:srgbClr val="002060"/>
                </a:solidFill>
                <a:latin typeface="Times New Roman" pitchFamily="18" charset="0"/>
                <a:cs typeface="Times New Roman" pitchFamily="18" charset="0"/>
              </a:rPr>
              <a:t>Задачи: </a:t>
            </a:r>
          </a:p>
          <a:p>
            <a:pPr>
              <a:buFont typeface="Arial" pitchFamily="34" charset="0"/>
              <a:buChar char="•"/>
            </a:pPr>
            <a:r>
              <a:rPr lang="ru-RU" sz="2000" dirty="0" smtClean="0">
                <a:latin typeface="Times New Roman" pitchFamily="18" charset="0"/>
                <a:cs typeface="Times New Roman" pitchFamily="18" charset="0"/>
              </a:rPr>
              <a:t> Совершенствовать умение называть своё имя, фамилию, имена членов семьи. </a:t>
            </a:r>
          </a:p>
          <a:p>
            <a:pPr>
              <a:buFont typeface="Arial" pitchFamily="34" charset="0"/>
              <a:buChar char="•"/>
            </a:pPr>
            <a:r>
              <a:rPr lang="ru-RU" sz="2000" dirty="0" smtClean="0">
                <a:latin typeface="Times New Roman" pitchFamily="18" charset="0"/>
                <a:cs typeface="Times New Roman" pitchFamily="18" charset="0"/>
              </a:rPr>
              <a:t> Развивать у детей представления о семье, её членах, родном доме. </a:t>
            </a:r>
          </a:p>
          <a:p>
            <a:pPr>
              <a:buFont typeface="Arial" pitchFamily="34" charset="0"/>
              <a:buChar char="•"/>
            </a:pPr>
            <a:r>
              <a:rPr lang="ru-RU" sz="2000" dirty="0" smtClean="0">
                <a:latin typeface="Times New Roman" pitchFamily="18" charset="0"/>
                <a:cs typeface="Times New Roman" pitchFamily="18" charset="0"/>
              </a:rPr>
              <a:t> Формировать умение проявлять заботу о родных людях </a:t>
            </a:r>
          </a:p>
          <a:p>
            <a:pPr>
              <a:buFont typeface="Arial" pitchFamily="34" charset="0"/>
              <a:buChar char="•"/>
            </a:pPr>
            <a:r>
              <a:rPr lang="ru-RU" sz="2000" dirty="0" smtClean="0">
                <a:latin typeface="Times New Roman" pitchFamily="18" charset="0"/>
                <a:cs typeface="Times New Roman" pitchFamily="18" charset="0"/>
              </a:rPr>
              <a:t> Воспитывать любовь и уважение к членам семьи. </a:t>
            </a:r>
          </a:p>
          <a:p>
            <a:pPr>
              <a:buFont typeface="Arial" pitchFamily="34" charset="0"/>
              <a:buChar char="•"/>
            </a:pPr>
            <a:r>
              <a:rPr lang="ru-RU" sz="2000" dirty="0" smtClean="0">
                <a:latin typeface="Times New Roman" pitchFamily="18" charset="0"/>
                <a:cs typeface="Times New Roman" pitchFamily="18" charset="0"/>
              </a:rPr>
              <a:t> Способствовать активному вовлечению родителей в совместную деятельность с ребёнком в условиях семьи и детского сада.</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Кудряшка\Рабочий стол\s1200.jpg"/>
          <p:cNvPicPr>
            <a:picLocks noChangeAspect="1" noChangeArrowheads="1"/>
          </p:cNvPicPr>
          <p:nvPr/>
        </p:nvPicPr>
        <p:blipFill>
          <a:blip r:embed="rId2" cstate="print"/>
          <a:srcRect b="3193"/>
          <a:stretch>
            <a:fillRect/>
          </a:stretch>
        </p:blipFill>
        <p:spPr bwMode="auto">
          <a:xfrm>
            <a:off x="0" y="0"/>
            <a:ext cx="9144000" cy="6857999"/>
          </a:xfrm>
          <a:prstGeom prst="rect">
            <a:avLst/>
          </a:prstGeom>
          <a:noFill/>
        </p:spPr>
      </p:pic>
      <p:sp>
        <p:nvSpPr>
          <p:cNvPr id="2" name="Прямоугольник 1"/>
          <p:cNvSpPr/>
          <p:nvPr/>
        </p:nvSpPr>
        <p:spPr>
          <a:xfrm>
            <a:off x="1000100" y="500042"/>
            <a:ext cx="7358114" cy="4524315"/>
          </a:xfrm>
          <a:prstGeom prst="rect">
            <a:avLst/>
          </a:prstGeom>
        </p:spPr>
        <p:txBody>
          <a:bodyPr wrap="square">
            <a:spAutoFit/>
          </a:bodyPr>
          <a:lstStyle/>
          <a:p>
            <a:pPr algn="ctr"/>
            <a:r>
              <a:rPr lang="ru-RU" sz="3600" b="1" dirty="0" smtClean="0">
                <a:solidFill>
                  <a:srgbClr val="C00000"/>
                </a:solidFill>
                <a:latin typeface="Times New Roman" pitchFamily="18" charset="0"/>
                <a:cs typeface="Times New Roman" pitchFamily="18" charset="0"/>
              </a:rPr>
              <a:t>Планируемые результаты </a:t>
            </a:r>
          </a:p>
          <a:p>
            <a:r>
              <a:rPr lang="ru-RU" b="1" dirty="0" smtClean="0">
                <a:latin typeface="Times New Roman" pitchFamily="18" charset="0"/>
                <a:cs typeface="Times New Roman" pitchFamily="18" charset="0"/>
              </a:rPr>
              <a:t>Дети: </a:t>
            </a:r>
          </a:p>
          <a:p>
            <a:r>
              <a:rPr lang="ru-RU" dirty="0" smtClean="0">
                <a:latin typeface="Times New Roman" pitchFamily="18" charset="0"/>
                <a:cs typeface="Times New Roman" pitchFamily="18" charset="0"/>
              </a:rPr>
              <a:t>Формирование образа «Я», представлений о семье, о том, что твой дом, это место, где живут твои близкие и родные люди.                                 Расширение знаний детей о своей семье, традициях, о жизни бабушек и дедушек. Воспитание чувства гордости за свою семью.</a:t>
            </a:r>
          </a:p>
          <a:p>
            <a:r>
              <a:rPr lang="ru-RU" dirty="0" smtClean="0">
                <a:latin typeface="Times New Roman" pitchFamily="18" charset="0"/>
                <a:cs typeface="Times New Roman" pitchFamily="18" charset="0"/>
              </a:rPr>
              <a:t> Обеспечение максимально свободного эмоционального контакта детей друг с другом и воспитателем их взаимного доверия, эмоциональной раскованности. </a:t>
            </a:r>
          </a:p>
          <a:p>
            <a:r>
              <a:rPr lang="ru-RU" b="1" dirty="0" smtClean="0">
                <a:latin typeface="Times New Roman" pitchFamily="18" charset="0"/>
                <a:cs typeface="Times New Roman" pitchFamily="18" charset="0"/>
              </a:rPr>
              <a:t>Родители. </a:t>
            </a:r>
          </a:p>
          <a:p>
            <a:r>
              <a:rPr lang="ru-RU" dirty="0" smtClean="0">
                <a:latin typeface="Times New Roman" pitchFamily="18" charset="0"/>
                <a:cs typeface="Times New Roman" pitchFamily="18" charset="0"/>
              </a:rPr>
              <a:t>Обогащение родительского опыта приемами взаимодействия и сотрудничества с ребенком в семье. </a:t>
            </a:r>
          </a:p>
          <a:p>
            <a:r>
              <a:rPr lang="ru-RU" dirty="0" smtClean="0">
                <a:latin typeface="Times New Roman" pitchFamily="18" charset="0"/>
                <a:cs typeface="Times New Roman" pitchFamily="18" charset="0"/>
              </a:rPr>
              <a:t>Повышение компетентности родителей в вопросах патриотического </a:t>
            </a:r>
            <a:r>
              <a:rPr lang="ru-RU" dirty="0" smtClean="0">
                <a:latin typeface="Times New Roman" pitchFamily="18" charset="0"/>
                <a:cs typeface="Times New Roman" pitchFamily="18" charset="0"/>
              </a:rPr>
              <a:t>воспитания. </a:t>
            </a:r>
            <a:r>
              <a:rPr lang="ru-RU" dirty="0" smtClean="0">
                <a:latin typeface="Times New Roman" pitchFamily="18" charset="0"/>
                <a:cs typeface="Times New Roman" pitchFamily="18" charset="0"/>
              </a:rPr>
              <a:t>Повышение педагогической культуры родителей, установление с ними партнерских отношений.</a:t>
            </a:r>
            <a:endParaRPr lang="ru-RU" dirty="0">
              <a:latin typeface="Times New Roman" pitchFamily="18" charset="0"/>
              <a:cs typeface="Times New Roman" pitchFamily="18" charset="0"/>
            </a:endParaRPr>
          </a:p>
        </p:txBody>
      </p:sp>
      <p:pic>
        <p:nvPicPr>
          <p:cNvPr id="4" name="Рисунок 3" descr="C:\Documents and Settings\Кудряшка\Рабочий стол\1063324_2.png"/>
          <p:cNvPicPr/>
          <p:nvPr/>
        </p:nvPicPr>
        <p:blipFill>
          <a:blip r:embed="rId3" cstate="print"/>
          <a:srcRect/>
          <a:stretch>
            <a:fillRect/>
          </a:stretch>
        </p:blipFill>
        <p:spPr bwMode="auto">
          <a:xfrm>
            <a:off x="6643702" y="4857760"/>
            <a:ext cx="1785950" cy="1571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C:\Documents and Settings\Кудряшка\Рабочий стол\fb46e29f957fd24451c9b77121d69441.jpg"/>
          <p:cNvPicPr/>
          <p:nvPr/>
        </p:nvPicPr>
        <p:blipFill>
          <a:blip r:embed="rId2" cstate="print"/>
          <a:srcRect l="2343" r="2343"/>
          <a:stretch>
            <a:fillRect/>
          </a:stretch>
        </p:blipFill>
        <p:spPr bwMode="auto">
          <a:xfrm>
            <a:off x="0" y="0"/>
            <a:ext cx="9144000" cy="6858000"/>
          </a:xfrm>
          <a:prstGeom prst="rect">
            <a:avLst/>
          </a:prstGeom>
          <a:noFill/>
          <a:ln w="9525">
            <a:noFill/>
            <a:miter lim="800000"/>
            <a:headEnd/>
            <a:tailEnd/>
          </a:ln>
        </p:spPr>
      </p:pic>
      <p:sp>
        <p:nvSpPr>
          <p:cNvPr id="2" name="Прямоугольник 1"/>
          <p:cNvSpPr/>
          <p:nvPr/>
        </p:nvSpPr>
        <p:spPr>
          <a:xfrm>
            <a:off x="2286000" y="1000108"/>
            <a:ext cx="5000644" cy="2985433"/>
          </a:xfrm>
          <a:prstGeom prst="rect">
            <a:avLst/>
          </a:prstGeom>
        </p:spPr>
        <p:txBody>
          <a:bodyPr wrap="square">
            <a:spAutoFit/>
          </a:bodyPr>
          <a:lstStyle/>
          <a:p>
            <a:r>
              <a:rPr lang="en-US" sz="2800" b="1" dirty="0" smtClean="0">
                <a:solidFill>
                  <a:srgbClr val="002060"/>
                </a:solidFill>
                <a:latin typeface="Times New Roman" pitchFamily="18" charset="0"/>
                <a:cs typeface="Times New Roman" pitchFamily="18" charset="0"/>
              </a:rPr>
              <a:t>I </a:t>
            </a:r>
            <a:r>
              <a:rPr lang="ru-RU" sz="2800" b="1" dirty="0" smtClean="0">
                <a:solidFill>
                  <a:srgbClr val="002060"/>
                </a:solidFill>
                <a:latin typeface="Times New Roman" pitchFamily="18" charset="0"/>
                <a:cs typeface="Times New Roman" pitchFamily="18" charset="0"/>
              </a:rPr>
              <a:t>этап — подготовительный </a:t>
            </a:r>
          </a:p>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1.Определение целей и задач проекта. </a:t>
            </a:r>
          </a:p>
          <a:p>
            <a:r>
              <a:rPr lang="ru-RU" sz="2000" dirty="0" smtClean="0">
                <a:latin typeface="Times New Roman" pitchFamily="18" charset="0"/>
                <a:cs typeface="Times New Roman" pitchFamily="18" charset="0"/>
              </a:rPr>
              <a:t>2. Разработка плана проекта. </a:t>
            </a:r>
          </a:p>
          <a:p>
            <a:r>
              <a:rPr lang="ru-RU" sz="2000" dirty="0" smtClean="0">
                <a:latin typeface="Times New Roman" pitchFamily="18" charset="0"/>
                <a:cs typeface="Times New Roman" pitchFamily="18" charset="0"/>
              </a:rPr>
              <a:t>3.Подбор методической и художественной литературы для реализации проекта. </a:t>
            </a:r>
          </a:p>
          <a:p>
            <a:r>
              <a:rPr lang="ru-RU" sz="2000" dirty="0" smtClean="0">
                <a:latin typeface="Times New Roman" pitchFamily="18" charset="0"/>
                <a:cs typeface="Times New Roman" pitchFamily="18" charset="0"/>
              </a:rPr>
              <a:t>4.Подготовка материалов для работы с родителями (анкеты, консультации, подборка худ. литературы).</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Кудряшка\Рабочий стол\s1200.jpg"/>
          <p:cNvPicPr>
            <a:picLocks noChangeAspect="1" noChangeArrowheads="1"/>
          </p:cNvPicPr>
          <p:nvPr/>
        </p:nvPicPr>
        <p:blipFill>
          <a:blip r:embed="rId2" cstate="print"/>
          <a:srcRect b="3193"/>
          <a:stretch>
            <a:fillRect/>
          </a:stretch>
        </p:blipFill>
        <p:spPr bwMode="auto">
          <a:xfrm>
            <a:off x="0" y="0"/>
            <a:ext cx="9144000" cy="6857999"/>
          </a:xfrm>
          <a:prstGeom prst="rect">
            <a:avLst/>
          </a:prstGeom>
          <a:noFill/>
        </p:spPr>
      </p:pic>
      <p:sp>
        <p:nvSpPr>
          <p:cNvPr id="2" name="Прямоугольник 1"/>
          <p:cNvSpPr/>
          <p:nvPr/>
        </p:nvSpPr>
        <p:spPr>
          <a:xfrm>
            <a:off x="428596" y="428605"/>
            <a:ext cx="8286808" cy="6401753"/>
          </a:xfrm>
          <a:prstGeom prst="rect">
            <a:avLst/>
          </a:prstGeom>
        </p:spPr>
        <p:txBody>
          <a:bodyPr wrap="square">
            <a:spAutoFit/>
          </a:bodyPr>
          <a:lstStyle/>
          <a:p>
            <a:pPr algn="ctr"/>
            <a:r>
              <a:rPr lang="en-US" sz="2800" b="1" dirty="0" smtClean="0">
                <a:solidFill>
                  <a:srgbClr val="002060"/>
                </a:solidFill>
                <a:latin typeface="Times New Roman" pitchFamily="18" charset="0"/>
                <a:cs typeface="Times New Roman" pitchFamily="18" charset="0"/>
              </a:rPr>
              <a:t>II</a:t>
            </a:r>
            <a:r>
              <a:rPr lang="ru-RU" sz="2800" b="1" dirty="0" smtClean="0">
                <a:solidFill>
                  <a:srgbClr val="002060"/>
                </a:solidFill>
                <a:latin typeface="Times New Roman" pitchFamily="18" charset="0"/>
                <a:cs typeface="Times New Roman" pitchFamily="18" charset="0"/>
              </a:rPr>
              <a:t> этап — основной (реализация проекта)</a:t>
            </a:r>
            <a:endParaRPr lang="en-US" sz="2800" b="1" dirty="0" smtClean="0">
              <a:solidFill>
                <a:srgbClr val="002060"/>
              </a:solidFill>
              <a:latin typeface="Times New Roman" pitchFamily="18" charset="0"/>
              <a:cs typeface="Times New Roman" pitchFamily="18" charset="0"/>
            </a:endParaRPr>
          </a:p>
          <a:p>
            <a:endParaRPr lang="ru-RU" sz="2000" b="1" dirty="0" smtClean="0">
              <a:solidFill>
                <a:srgbClr val="002060"/>
              </a:solidFill>
              <a:latin typeface="Times New Roman" pitchFamily="18" charset="0"/>
              <a:cs typeface="Times New Roman" pitchFamily="18" charset="0"/>
            </a:endParaRPr>
          </a:p>
          <a:p>
            <a:r>
              <a:rPr lang="ru-RU" sz="2000" b="1" dirty="0" smtClean="0">
                <a:solidFill>
                  <a:srgbClr val="002060"/>
                </a:solidFill>
                <a:latin typeface="Times New Roman" pitchFamily="18" charset="0"/>
                <a:cs typeface="Times New Roman" pitchFamily="18" charset="0"/>
              </a:rPr>
              <a:t>Работа с детьми:</a:t>
            </a:r>
            <a:endParaRPr lang="ru-RU" sz="2000" dirty="0" smtClean="0">
              <a:solidFill>
                <a:srgbClr val="002060"/>
              </a:solidFill>
              <a:latin typeface="Times New Roman" pitchFamily="18" charset="0"/>
              <a:cs typeface="Times New Roman" pitchFamily="18" charset="0"/>
            </a:endParaRPr>
          </a:p>
          <a:p>
            <a:r>
              <a:rPr lang="ru-RU" b="1" dirty="0" smtClean="0">
                <a:latin typeface="Times New Roman" pitchFamily="18" charset="0"/>
                <a:cs typeface="Times New Roman" pitchFamily="18" charset="0"/>
              </a:rPr>
              <a:t>1.Беседы:</a:t>
            </a:r>
            <a:r>
              <a:rPr lang="ru-RU" dirty="0" smtClean="0">
                <a:latin typeface="Times New Roman" pitchFamily="18" charset="0"/>
                <a:cs typeface="Times New Roman" pitchFamily="18" charset="0"/>
              </a:rPr>
              <a:t> «Моя семья», «Все профессии нужны», «В нашей  семье все трудятся», «Выходной день в моей семье».</a:t>
            </a:r>
          </a:p>
          <a:p>
            <a:r>
              <a:rPr lang="ru-RU" b="1" dirty="0" smtClean="0">
                <a:latin typeface="Times New Roman" pitchFamily="18" charset="0"/>
                <a:cs typeface="Times New Roman" pitchFamily="18" charset="0"/>
              </a:rPr>
              <a:t>2.ООД Познание (окружающий мир) </a:t>
            </a:r>
            <a:r>
              <a:rPr lang="ru-RU" dirty="0" smtClean="0">
                <a:latin typeface="Times New Roman" pitchFamily="18" charset="0"/>
                <a:cs typeface="Times New Roman" pitchFamily="18" charset="0"/>
              </a:rPr>
              <a:t>«Моя дружная семья»; «Кошка и котёнок»</a:t>
            </a:r>
            <a:endParaRPr lang="ru-RU" dirty="0" smtClean="0"/>
          </a:p>
          <a:p>
            <a:pPr lvl="0" eaLnBrk="0" fontAlgn="base" hangingPunct="0">
              <a:spcBef>
                <a:spcPct val="0"/>
              </a:spcBef>
              <a:spcAft>
                <a:spcPct val="0"/>
              </a:spcAft>
            </a:pPr>
            <a:r>
              <a:rPr lang="ru-RU" b="1" dirty="0" smtClean="0">
                <a:solidFill>
                  <a:srgbClr val="000000"/>
                </a:solidFill>
                <a:latin typeface="Times New Roman" pitchFamily="18" charset="0"/>
                <a:ea typeface="Times New Roman" pitchFamily="18" charset="0"/>
                <a:cs typeface="Times New Roman" pitchFamily="18" charset="0"/>
              </a:rPr>
              <a:t> Художественная деятельность. Рисование: </a:t>
            </a:r>
            <a:r>
              <a:rPr lang="ru-RU" dirty="0" smtClean="0">
                <a:solidFill>
                  <a:srgbClr val="000000"/>
                </a:solidFill>
                <a:latin typeface="Times New Roman" pitchFamily="18" charset="0"/>
                <a:ea typeface="Times New Roman" pitchFamily="18" charset="0"/>
                <a:cs typeface="Times New Roman" pitchFamily="18" charset="0"/>
              </a:rPr>
              <a:t>« Бусы для мамы», «Красивые воздушные шары», «Окошко к доме», «Бублики для всей семьи».</a:t>
            </a:r>
            <a:endParaRPr lang="ru-RU" dirty="0" smtClean="0">
              <a:latin typeface="Times New Roman" pitchFamily="18" charset="0"/>
              <a:cs typeface="Times New Roman" pitchFamily="18" charset="0"/>
            </a:endParaRPr>
          </a:p>
          <a:p>
            <a:pPr lvl="0" eaLnBrk="0" fontAlgn="base" hangingPunct="0">
              <a:spcBef>
                <a:spcPct val="0"/>
              </a:spcBef>
              <a:spcAft>
                <a:spcPct val="0"/>
              </a:spcAft>
            </a:pPr>
            <a:r>
              <a:rPr lang="ru-RU" b="1" dirty="0" smtClean="0">
                <a:solidFill>
                  <a:srgbClr val="000000"/>
                </a:solidFill>
                <a:latin typeface="Times New Roman" pitchFamily="18" charset="0"/>
                <a:ea typeface="Times New Roman" pitchFamily="18" charset="0"/>
                <a:cs typeface="Times New Roman" pitchFamily="18" charset="0"/>
              </a:rPr>
              <a:t>Аппликация</a:t>
            </a:r>
            <a:r>
              <a:rPr lang="ru-RU" dirty="0" smtClean="0">
                <a:solidFill>
                  <a:srgbClr val="000000"/>
                </a:solidFill>
                <a:latin typeface="Times New Roman" pitchFamily="18" charset="0"/>
                <a:ea typeface="Times New Roman" pitchFamily="18" charset="0"/>
                <a:cs typeface="Times New Roman" pitchFamily="18" charset="0"/>
              </a:rPr>
              <a:t> « Дом для моей семьи», </a:t>
            </a:r>
            <a:r>
              <a:rPr lang="ru-RU" dirty="0" smtClean="0">
                <a:solidFill>
                  <a:srgbClr val="000000"/>
                </a:solidFill>
                <a:latin typeface="Times New Roman" pitchFamily="18" charset="0"/>
                <a:ea typeface="Times New Roman" pitchFamily="18" charset="0"/>
                <a:cs typeface="Times New Roman" pitchFamily="18" charset="0"/>
              </a:rPr>
              <a:t>«</a:t>
            </a:r>
            <a:r>
              <a:rPr lang="ru-RU" dirty="0" smtClean="0">
                <a:solidFill>
                  <a:srgbClr val="000000"/>
                </a:solidFill>
                <a:latin typeface="Times New Roman" pitchFamily="18" charset="0"/>
                <a:ea typeface="Times New Roman" pitchFamily="18" charset="0"/>
                <a:cs typeface="Times New Roman" pitchFamily="18" charset="0"/>
              </a:rPr>
              <a:t>Ладошки</a:t>
            </a:r>
            <a:r>
              <a:rPr lang="ru-RU" dirty="0" smtClean="0">
                <a:solidFill>
                  <a:srgbClr val="000000"/>
                </a:solidFill>
                <a:latin typeface="Times New Roman" pitchFamily="18" charset="0"/>
                <a:ea typeface="Times New Roman" pitchFamily="18" charset="0"/>
                <a:cs typeface="Times New Roman" pitchFamily="18" charset="0"/>
              </a:rPr>
              <a:t> </a:t>
            </a:r>
            <a:r>
              <a:rPr lang="ru-RU" dirty="0" smtClean="0">
                <a:solidFill>
                  <a:srgbClr val="000000"/>
                </a:solidFill>
                <a:latin typeface="Times New Roman" pitchFamily="18" charset="0"/>
                <a:ea typeface="Times New Roman" pitchFamily="18" charset="0"/>
                <a:cs typeface="Times New Roman" pitchFamily="18" charset="0"/>
              </a:rPr>
              <a:t>для мамы».</a:t>
            </a:r>
          </a:p>
          <a:p>
            <a:pPr lvl="0" eaLnBrk="0" fontAlgn="base" hangingPunct="0">
              <a:spcBef>
                <a:spcPct val="0"/>
              </a:spcBef>
              <a:spcAft>
                <a:spcPct val="0"/>
              </a:spcAft>
            </a:pPr>
            <a:r>
              <a:rPr lang="ru-RU" b="1" dirty="0" smtClean="0">
                <a:solidFill>
                  <a:srgbClr val="000000"/>
                </a:solidFill>
                <a:latin typeface="Times New Roman" pitchFamily="18" charset="0"/>
                <a:cs typeface="Times New Roman" pitchFamily="18" charset="0"/>
              </a:rPr>
              <a:t>Лепка</a:t>
            </a:r>
            <a:r>
              <a:rPr lang="ru-RU" dirty="0" smtClean="0">
                <a:latin typeface="Times New Roman" pitchFamily="18" charset="0"/>
                <a:cs typeface="Times New Roman" pitchFamily="18" charset="0"/>
              </a:rPr>
              <a:t>«Испечём оладушки», «</a:t>
            </a:r>
            <a:r>
              <a:rPr lang="ru-RU" dirty="0" smtClean="0">
                <a:latin typeface="Times New Roman" pitchFamily="18" charset="0"/>
                <a:cs typeface="Times New Roman" pitchFamily="18" charset="0"/>
              </a:rPr>
              <a:t>Конфетки».</a:t>
            </a:r>
            <a:endParaRPr lang="ru-RU" dirty="0" smtClean="0">
              <a:latin typeface="Times New Roman" pitchFamily="18" charset="0"/>
              <a:cs typeface="Times New Roman" pitchFamily="18" charset="0"/>
            </a:endParaRPr>
          </a:p>
          <a:p>
            <a:pPr eaLnBrk="0" fontAlgn="base" hangingPunct="0">
              <a:spcBef>
                <a:spcPct val="0"/>
              </a:spcBef>
              <a:spcAft>
                <a:spcPct val="0"/>
              </a:spcAft>
            </a:pPr>
            <a:r>
              <a:rPr lang="ru-RU" b="1" dirty="0" smtClean="0">
                <a:latin typeface="Times New Roman" pitchFamily="18" charset="0"/>
                <a:cs typeface="Times New Roman" pitchFamily="18" charset="0"/>
              </a:rPr>
              <a:t>Конструирование </a:t>
            </a:r>
            <a:r>
              <a:rPr lang="ru-RU" dirty="0" smtClean="0">
                <a:latin typeface="Times New Roman" pitchFamily="18" charset="0"/>
                <a:cs typeface="Times New Roman" pitchFamily="18" charset="0"/>
              </a:rPr>
              <a:t> «Дом», «Мебель для дома», «гараж для машины»</a:t>
            </a:r>
          </a:p>
          <a:p>
            <a:r>
              <a:rPr lang="ru-RU" b="1" dirty="0" smtClean="0">
                <a:latin typeface="Times New Roman" pitchFamily="18" charset="0"/>
                <a:cs typeface="Times New Roman" pitchFamily="18" charset="0"/>
              </a:rPr>
              <a:t>4.Дидактические игры: </a:t>
            </a:r>
            <a:r>
              <a:rPr lang="ru-RU" dirty="0" smtClean="0">
                <a:latin typeface="Times New Roman" pitchFamily="18" charset="0"/>
                <a:cs typeface="Times New Roman" pitchFamily="18" charset="0"/>
              </a:rPr>
              <a:t>«Кого как зовут», «Кто, где живет», «Маленькие помощники», «Назови ласково»; «Вежливые слова», «Позвони по телефону маме (папе)», «Мой портрет», «Помоги маме (папе)», «Где мы были, что мы видели», «Кто, что любит делать?», «Кому что подарить?», «Кому, что нужно для работы?», «Хорошо или плохо?», «Встречаем гостей», «Можно – нельзя», «Накормим куклу», «Уложим куклу спать», «Кукла заболела» </a:t>
            </a:r>
            <a:r>
              <a:rPr lang="ru-RU" dirty="0" smtClean="0">
                <a:latin typeface="Times New Roman" pitchFamily="18" charset="0"/>
                <a:cs typeface="Times New Roman" pitchFamily="18" charset="0"/>
              </a:rPr>
              <a:t>.</a:t>
            </a:r>
            <a:endParaRPr lang="ru-RU" dirty="0" smtClean="0">
              <a:latin typeface="Times New Roman" pitchFamily="18" charset="0"/>
              <a:cs typeface="Times New Roman" pitchFamily="18" charset="0"/>
            </a:endParaRPr>
          </a:p>
          <a:p>
            <a:r>
              <a:rPr lang="ru-RU" b="1" dirty="0" smtClean="0">
                <a:latin typeface="Times New Roman" pitchFamily="18" charset="0"/>
                <a:cs typeface="Times New Roman" pitchFamily="18" charset="0"/>
              </a:rPr>
              <a:t>Музыкально –</a:t>
            </a:r>
            <a:r>
              <a:rPr lang="ru-RU" b="1" dirty="0" err="1" smtClean="0">
                <a:latin typeface="Times New Roman" pitchFamily="18" charset="0"/>
                <a:cs typeface="Times New Roman" pitchFamily="18" charset="0"/>
              </a:rPr>
              <a:t>дид</a:t>
            </a:r>
            <a:r>
              <a:rPr lang="ru-RU" b="1" dirty="0" smtClean="0">
                <a:latin typeface="Times New Roman" pitchFamily="18" charset="0"/>
                <a:cs typeface="Times New Roman" pitchFamily="18" charset="0"/>
              </a:rPr>
              <a:t>. игра</a:t>
            </a:r>
            <a:r>
              <a:rPr lang="ru-RU" dirty="0" smtClean="0">
                <a:latin typeface="Times New Roman" pitchFamily="18" charset="0"/>
                <a:cs typeface="Times New Roman" pitchFamily="18" charset="0"/>
              </a:rPr>
              <a:t>: «Чьей мамы голосок?» (домашние животные                            и птицы)</a:t>
            </a:r>
          </a:p>
          <a:p>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 </a:t>
            </a:r>
          </a:p>
          <a:p>
            <a:r>
              <a:rPr lang="ru-RU" b="1" dirty="0" smtClean="0">
                <a:solidFill>
                  <a:srgbClr val="002060"/>
                </a:solidFill>
                <a:latin typeface="Times New Roman" pitchFamily="18" charset="0"/>
                <a:cs typeface="Times New Roman" pitchFamily="18" charset="0"/>
              </a:rPr>
              <a:t> </a:t>
            </a:r>
            <a:endParaRPr lang="ru-RU" b="1" dirty="0">
              <a:solidFill>
                <a:srgbClr val="002060"/>
              </a:solidFill>
              <a:latin typeface="Times New Roman" pitchFamily="18" charset="0"/>
              <a:cs typeface="Times New Roman" pitchFamily="18" charset="0"/>
            </a:endParaRPr>
          </a:p>
        </p:txBody>
      </p:sp>
      <p:pic>
        <p:nvPicPr>
          <p:cNvPr id="4" name="Рисунок 3" descr="C:\Documents and Settings\Кудряшка\Рабочий стол\1063324_2.png"/>
          <p:cNvPicPr/>
          <p:nvPr/>
        </p:nvPicPr>
        <p:blipFill>
          <a:blip r:embed="rId3" cstate="print"/>
          <a:srcRect/>
          <a:stretch>
            <a:fillRect/>
          </a:stretch>
        </p:blipFill>
        <p:spPr bwMode="auto">
          <a:xfrm>
            <a:off x="7358050" y="5143512"/>
            <a:ext cx="1785950" cy="1571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Кудряшка\Рабочий стол\s1200.jpg"/>
          <p:cNvPicPr>
            <a:picLocks noChangeAspect="1" noChangeArrowheads="1"/>
          </p:cNvPicPr>
          <p:nvPr/>
        </p:nvPicPr>
        <p:blipFill>
          <a:blip r:embed="rId2" cstate="print"/>
          <a:srcRect b="3193"/>
          <a:stretch>
            <a:fillRect/>
          </a:stretch>
        </p:blipFill>
        <p:spPr bwMode="auto">
          <a:xfrm>
            <a:off x="0" y="0"/>
            <a:ext cx="9144000" cy="6857999"/>
          </a:xfrm>
          <a:prstGeom prst="rect">
            <a:avLst/>
          </a:prstGeom>
          <a:noFill/>
        </p:spPr>
      </p:pic>
      <p:sp>
        <p:nvSpPr>
          <p:cNvPr id="1025" name="Rectangle 1"/>
          <p:cNvSpPr>
            <a:spLocks noChangeArrowheads="1"/>
          </p:cNvSpPr>
          <p:nvPr/>
        </p:nvSpPr>
        <p:spPr bwMode="auto">
          <a:xfrm>
            <a:off x="785786" y="642918"/>
            <a:ext cx="7643866"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b="1" dirty="0" smtClean="0">
                <a:latin typeface="Times New Roman" pitchFamily="18" charset="0"/>
                <a:cs typeface="Times New Roman" pitchFamily="18" charset="0"/>
              </a:rPr>
              <a:t>5.Пальчиковые игры </a:t>
            </a:r>
            <a:r>
              <a:rPr lang="ru-RU" dirty="0" smtClean="0">
                <a:latin typeface="Times New Roman" pitchFamily="18" charset="0"/>
                <a:cs typeface="Times New Roman" pitchFamily="18" charset="0"/>
              </a:rPr>
              <a:t>«Семья», «Кто живет у нас в квартире».</a:t>
            </a:r>
          </a:p>
          <a:p>
            <a:r>
              <a:rPr lang="ru-RU" b="1" dirty="0" smtClean="0">
                <a:latin typeface="Times New Roman" pitchFamily="18" charset="0"/>
                <a:cs typeface="Times New Roman" pitchFamily="18" charset="0"/>
              </a:rPr>
              <a:t>6.Подвижные игры </a:t>
            </a:r>
            <a:r>
              <a:rPr lang="ru-RU" dirty="0" smtClean="0">
                <a:latin typeface="Times New Roman" pitchFamily="18" charset="0"/>
                <a:cs typeface="Times New Roman" pitchFamily="18" charset="0"/>
              </a:rPr>
              <a:t>«Наседка и цыплята», «Птички в гнёздышках», «Попади в цель», «Гуси – лебеди».</a:t>
            </a:r>
          </a:p>
          <a:p>
            <a:r>
              <a:rPr lang="ru-RU" b="1" dirty="0" smtClean="0">
                <a:latin typeface="Times New Roman" pitchFamily="18" charset="0"/>
                <a:cs typeface="Times New Roman" pitchFamily="18" charset="0"/>
              </a:rPr>
              <a:t>7.Сюжетные игры:</a:t>
            </a:r>
            <a:r>
              <a:rPr lang="ru-RU" dirty="0" smtClean="0">
                <a:latin typeface="Times New Roman" pitchFamily="18" charset="0"/>
                <a:cs typeface="Times New Roman" pitchFamily="18" charset="0"/>
              </a:rPr>
              <a:t>«Семья принимает гостей», </a:t>
            </a: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Дочки - матери», «Детский сад»,  «Поездка в магазин, зоопарк», «Больница», «Пешеходы</a:t>
            </a:r>
            <a:r>
              <a:rPr lang="ru-RU" dirty="0" smtClean="0">
                <a:latin typeface="Times New Roman" pitchFamily="18" charset="0"/>
                <a:cs typeface="Times New Roman" pitchFamily="18" charset="0"/>
              </a:rPr>
              <a:t>».</a:t>
            </a:r>
            <a:endParaRPr lang="ru-RU" dirty="0" smtClean="0">
              <a:latin typeface="Times New Roman" pitchFamily="18" charset="0"/>
              <a:cs typeface="Times New Roman" pitchFamily="18" charset="0"/>
            </a:endParaRPr>
          </a:p>
          <a:p>
            <a:r>
              <a:rPr kumimoji="0" lang="ru-RU"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8. Чтение произведений о семье </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«Сказка об умном мышонке» С. Маршак, сказка </a:t>
            </a:r>
            <a:r>
              <a:rPr lang="ru-RU" dirty="0" smtClean="0">
                <a:solidFill>
                  <a:srgbClr val="000000"/>
                </a:solidFill>
                <a:latin typeface="Times New Roman" pitchFamily="18" charset="0"/>
                <a:ea typeface="Times New Roman" pitchFamily="18" charset="0"/>
                <a:cs typeface="Times New Roman" pitchFamily="18" charset="0"/>
              </a:rPr>
              <a:t>«Волк и козлята» обработка </a:t>
            </a:r>
            <a:r>
              <a:rPr lang="ru-RU" dirty="0" smtClean="0">
                <a:solidFill>
                  <a:srgbClr val="000000"/>
                </a:solidFill>
                <a:latin typeface="Times New Roman" pitchFamily="18" charset="0"/>
                <a:ea typeface="Times New Roman" pitchFamily="18" charset="0"/>
                <a:cs typeface="Times New Roman" pitchFamily="18" charset="0"/>
              </a:rPr>
              <a:t>А.Н.Толстого</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lang="ru-RU" dirty="0" smtClean="0">
                <a:latin typeface="Times New Roman" pitchFamily="18" charset="0"/>
                <a:cs typeface="Times New Roman" pitchFamily="18" charset="0"/>
              </a:rPr>
              <a:t>, «Маша и медведь</a:t>
            </a:r>
            <a:r>
              <a:rPr lang="ru-RU" dirty="0" smtClean="0">
                <a:latin typeface="Times New Roman" pitchFamily="18" charset="0"/>
                <a:cs typeface="Times New Roman" pitchFamily="18" charset="0"/>
              </a:rPr>
              <a:t>»,</a:t>
            </a:r>
            <a:endParaRPr lang="ru-RU" dirty="0" smtClean="0">
              <a:latin typeface="Times New Roman" pitchFamily="18" charset="0"/>
              <a:cs typeface="Times New Roman" pitchFamily="18" charset="0"/>
            </a:endParaRPr>
          </a:p>
          <a:p>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«Мама заболела» Н. Григорьева,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потешек</a:t>
            </a:r>
            <a:r>
              <a:rPr lang="ru-RU" dirty="0" smtClean="0">
                <a:latin typeface="Times New Roman" pitchFamily="18" charset="0"/>
                <a:cs typeface="Times New Roman" pitchFamily="18" charset="0"/>
              </a:rPr>
              <a:t> «Из-за леса из-за гор, едет дедушка Егор», «Ладушки – </a:t>
            </a:r>
            <a:r>
              <a:rPr lang="ru-RU" dirty="0" err="1" smtClean="0">
                <a:latin typeface="Times New Roman" pitchFamily="18" charset="0"/>
                <a:cs typeface="Times New Roman" pitchFamily="18" charset="0"/>
              </a:rPr>
              <a:t>ладушки</a:t>
            </a:r>
            <a:r>
              <a:rPr lang="ru-RU" dirty="0" smtClean="0">
                <a:latin typeface="Times New Roman" pitchFamily="18" charset="0"/>
                <a:cs typeface="Times New Roman" pitchFamily="18" charset="0"/>
              </a:rPr>
              <a:t>», Д. </a:t>
            </a:r>
            <a:r>
              <a:rPr lang="ru-RU" dirty="0" err="1" smtClean="0">
                <a:latin typeface="Times New Roman" pitchFamily="18" charset="0"/>
                <a:cs typeface="Times New Roman" pitchFamily="18" charset="0"/>
              </a:rPr>
              <a:t>Габе</a:t>
            </a:r>
            <a:r>
              <a:rPr lang="ru-RU" dirty="0" smtClean="0">
                <a:latin typeface="Times New Roman" pitchFamily="18" charset="0"/>
                <a:cs typeface="Times New Roman" pitchFamily="18" charset="0"/>
              </a:rPr>
              <a:t> «Моя семья», К. Ушинский «Петушок с семьёй»,А. </a:t>
            </a:r>
            <a:r>
              <a:rPr lang="ru-RU" dirty="0" err="1" smtClean="0">
                <a:latin typeface="Times New Roman" pitchFamily="18" charset="0"/>
                <a:cs typeface="Times New Roman" pitchFamily="18" charset="0"/>
              </a:rPr>
              <a:t>Барто</a:t>
            </a:r>
            <a:r>
              <a:rPr lang="ru-RU" dirty="0" smtClean="0">
                <a:latin typeface="Times New Roman" pitchFamily="18" charset="0"/>
                <a:cs typeface="Times New Roman" pitchFamily="18" charset="0"/>
              </a:rPr>
              <a:t> «Посидим в тишине», колыбельные песни, стихотворения: Ю. Жуковой «Про нас»,  </a:t>
            </a:r>
            <a:r>
              <a:rPr lang="ru-RU" dirty="0" err="1" smtClean="0">
                <a:latin typeface="Times New Roman" pitchFamily="18" charset="0"/>
                <a:cs typeface="Times New Roman" pitchFamily="18" charset="0"/>
              </a:rPr>
              <a:t>Н.Майданник</a:t>
            </a:r>
            <a:r>
              <a:rPr lang="ru-RU" dirty="0" smtClean="0">
                <a:latin typeface="Times New Roman" pitchFamily="18" charset="0"/>
                <a:cs typeface="Times New Roman" pitchFamily="18" charset="0"/>
              </a:rPr>
              <a:t> «Моя семья»</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ru-RU" dirty="0" smtClean="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 name="Рисунок 3" descr="C:\Documents and Settings\Кудряшка\Рабочий стол\1063324_2.png"/>
          <p:cNvPicPr/>
          <p:nvPr/>
        </p:nvPicPr>
        <p:blipFill>
          <a:blip r:embed="rId3" cstate="print"/>
          <a:srcRect/>
          <a:stretch>
            <a:fillRect/>
          </a:stretch>
        </p:blipFill>
        <p:spPr bwMode="auto">
          <a:xfrm>
            <a:off x="7358050" y="5143512"/>
            <a:ext cx="1785950" cy="1571612"/>
          </a:xfrm>
          <a:prstGeom prst="rect">
            <a:avLst/>
          </a:prstGeom>
          <a:noFill/>
          <a:ln w="9525">
            <a:noFill/>
            <a:miter lim="800000"/>
            <a:headEnd/>
            <a:tailEnd/>
          </a:ln>
        </p:spPr>
      </p:pic>
      <p:pic>
        <p:nvPicPr>
          <p:cNvPr id="1027" name="Picture 3" descr="C:\Users\acer1\Desktop\Проект Моя семья\28.jpg"/>
          <p:cNvPicPr>
            <a:picLocks noChangeAspect="1" noChangeArrowheads="1"/>
          </p:cNvPicPr>
          <p:nvPr/>
        </p:nvPicPr>
        <p:blipFill>
          <a:blip r:embed="rId4"/>
          <a:srcRect/>
          <a:stretch>
            <a:fillRect/>
          </a:stretch>
        </p:blipFill>
        <p:spPr bwMode="auto">
          <a:xfrm>
            <a:off x="4071934" y="3857628"/>
            <a:ext cx="3481382" cy="26110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8" name="Picture 4" descr="C:\Users\acer1\Desktop\Проект Моя семья\50.jpg"/>
          <p:cNvPicPr>
            <a:picLocks noChangeAspect="1" noChangeArrowheads="1"/>
          </p:cNvPicPr>
          <p:nvPr/>
        </p:nvPicPr>
        <p:blipFill>
          <a:blip r:embed="rId5"/>
          <a:srcRect/>
          <a:stretch>
            <a:fillRect/>
          </a:stretch>
        </p:blipFill>
        <p:spPr bwMode="auto">
          <a:xfrm>
            <a:off x="285720" y="3857628"/>
            <a:ext cx="3429024" cy="25717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Кудряшка\Рабочий стол\s1200.jpg"/>
          <p:cNvPicPr>
            <a:picLocks noChangeAspect="1" noChangeArrowheads="1"/>
          </p:cNvPicPr>
          <p:nvPr/>
        </p:nvPicPr>
        <p:blipFill>
          <a:blip r:embed="rId2" cstate="print"/>
          <a:srcRect b="3193"/>
          <a:stretch>
            <a:fillRect/>
          </a:stretch>
        </p:blipFill>
        <p:spPr bwMode="auto">
          <a:xfrm>
            <a:off x="0" y="0"/>
            <a:ext cx="9144000" cy="6857999"/>
          </a:xfrm>
          <a:prstGeom prst="rect">
            <a:avLst/>
          </a:prstGeom>
          <a:noFill/>
        </p:spPr>
      </p:pic>
      <p:sp>
        <p:nvSpPr>
          <p:cNvPr id="21505" name="Rectangle 1"/>
          <p:cNvSpPr>
            <a:spLocks noChangeArrowheads="1"/>
          </p:cNvSpPr>
          <p:nvPr/>
        </p:nvSpPr>
        <p:spPr bwMode="auto">
          <a:xfrm>
            <a:off x="1285852" y="285728"/>
            <a:ext cx="6429420" cy="3493264"/>
          </a:xfrm>
          <a:prstGeom prst="rect">
            <a:avLst/>
          </a:prstGeom>
          <a:solidFill>
            <a:schemeClr val="accent5">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b="1" dirty="0" smtClean="0">
                <a:solidFill>
                  <a:srgbClr val="002060"/>
                </a:solidFill>
                <a:latin typeface="Times New Roman" pitchFamily="18" charset="0"/>
                <a:cs typeface="Times New Roman" pitchFamily="18" charset="0"/>
              </a:rPr>
              <a:t>Работа с родителями</a:t>
            </a:r>
            <a:endParaRPr lang="ru-RU" sz="3200" dirty="0" smtClean="0">
              <a:solidFill>
                <a:srgbClr val="002060"/>
              </a:solidFill>
              <a:latin typeface="Times New Roman" pitchFamily="18" charset="0"/>
              <a:cs typeface="Times New Roman" pitchFamily="18" charset="0"/>
            </a:endParaRPr>
          </a:p>
          <a:p>
            <a:r>
              <a:rPr lang="ru-RU" dirty="0" smtClean="0">
                <a:latin typeface="Times New Roman" pitchFamily="18" charset="0"/>
                <a:cs typeface="Times New Roman" pitchFamily="18" charset="0"/>
              </a:rPr>
              <a:t> </a:t>
            </a:r>
          </a:p>
          <a:p>
            <a:r>
              <a:rPr lang="ru-RU" dirty="0" smtClean="0">
                <a:latin typeface="Times New Roman" pitchFamily="18" charset="0"/>
                <a:cs typeface="Times New Roman" pitchFamily="18" charset="0"/>
              </a:rPr>
              <a:t>1.Беседы с родителями и детьми о прошедших выходных днях.</a:t>
            </a:r>
          </a:p>
          <a:p>
            <a:r>
              <a:rPr lang="ru-RU" dirty="0" smtClean="0">
                <a:latin typeface="Times New Roman" pitchFamily="18" charset="0"/>
                <a:cs typeface="Times New Roman" pitchFamily="18" charset="0"/>
              </a:rPr>
              <a:t>2.Сбор фотографий в фотоальбом: «Это я и моя семья»</a:t>
            </a:r>
          </a:p>
          <a:p>
            <a:r>
              <a:rPr lang="ru-RU" dirty="0" smtClean="0">
                <a:latin typeface="Times New Roman" pitchFamily="18" charset="0"/>
                <a:cs typeface="Times New Roman" pitchFamily="18" charset="0"/>
              </a:rPr>
              <a:t>3.Консультации:</a:t>
            </a:r>
          </a:p>
          <a:p>
            <a:r>
              <a:rPr lang="ru-RU" dirty="0" smtClean="0">
                <a:latin typeface="Times New Roman" pitchFamily="18" charset="0"/>
                <a:cs typeface="Times New Roman" pitchFamily="18" charset="0"/>
              </a:rPr>
              <a:t>«Моя семья – моя крепость»,</a:t>
            </a:r>
          </a:p>
          <a:p>
            <a:r>
              <a:rPr lang="ru-RU" dirty="0" smtClean="0">
                <a:latin typeface="Times New Roman" pitchFamily="18" charset="0"/>
                <a:cs typeface="Times New Roman" pitchFamily="18" charset="0"/>
              </a:rPr>
              <a:t>«Здоровая семья – счастливый ребенок».</a:t>
            </a:r>
          </a:p>
          <a:p>
            <a:r>
              <a:rPr lang="ru-RU" dirty="0" smtClean="0">
                <a:latin typeface="Times New Roman" pitchFamily="18" charset="0"/>
                <a:cs typeface="Times New Roman" pitchFamily="18" charset="0"/>
              </a:rPr>
              <a:t>4.Памятка для родителей на тему: «Правила семейного воспитания».</a:t>
            </a:r>
          </a:p>
          <a:p>
            <a:r>
              <a:rPr lang="ru-RU" dirty="0" smtClean="0">
                <a:latin typeface="Times New Roman" pitchFamily="18" charset="0"/>
                <a:cs typeface="Times New Roman" pitchFamily="18" charset="0"/>
              </a:rPr>
              <a:t>5.Совместное пополнение РППС.</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9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pic>
        <p:nvPicPr>
          <p:cNvPr id="4" name="Рисунок 3" descr="C:\Documents and Settings\Кудряшка\Рабочий стол\1063324_2.png"/>
          <p:cNvPicPr/>
          <p:nvPr/>
        </p:nvPicPr>
        <p:blipFill>
          <a:blip r:embed="rId3" cstate="print"/>
          <a:srcRect/>
          <a:stretch>
            <a:fillRect/>
          </a:stretch>
        </p:blipFill>
        <p:spPr bwMode="auto">
          <a:xfrm>
            <a:off x="7358050" y="5000636"/>
            <a:ext cx="1785950" cy="1571612"/>
          </a:xfrm>
          <a:prstGeom prst="rect">
            <a:avLst/>
          </a:prstGeom>
          <a:noFill/>
          <a:ln w="9525">
            <a:noFill/>
            <a:miter lim="800000"/>
            <a:headEnd/>
            <a:tailEnd/>
          </a:ln>
        </p:spPr>
      </p:pic>
      <p:pic>
        <p:nvPicPr>
          <p:cNvPr id="2050" name="Picture 2" descr="C:\Users\acer1\Desktop\Проект Моя семья\3.jpg"/>
          <p:cNvPicPr>
            <a:picLocks noChangeAspect="1" noChangeArrowheads="1"/>
          </p:cNvPicPr>
          <p:nvPr/>
        </p:nvPicPr>
        <p:blipFill>
          <a:blip r:embed="rId4"/>
          <a:srcRect/>
          <a:stretch>
            <a:fillRect/>
          </a:stretch>
        </p:blipFill>
        <p:spPr bwMode="auto">
          <a:xfrm>
            <a:off x="1285852" y="3929066"/>
            <a:ext cx="3338506" cy="25038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1" name="Picture 3" descr="C:\Users\acer1\Desktop\Проект Моя семья\4.jpg"/>
          <p:cNvPicPr>
            <a:picLocks noChangeAspect="1" noChangeArrowheads="1"/>
          </p:cNvPicPr>
          <p:nvPr/>
        </p:nvPicPr>
        <p:blipFill>
          <a:blip r:embed="rId5"/>
          <a:srcRect/>
          <a:stretch>
            <a:fillRect/>
          </a:stretch>
        </p:blipFill>
        <p:spPr bwMode="auto">
          <a:xfrm>
            <a:off x="4929190" y="2928934"/>
            <a:ext cx="2628896" cy="35051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816</TotalTime>
  <Words>666</Words>
  <Application>Microsoft Office PowerPoint</Application>
  <PresentationFormat>Экран (4:3)</PresentationFormat>
  <Paragraphs>82</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Спасибо      за внимание!</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Кудряшка</dc:creator>
  <cp:lastModifiedBy>acer1</cp:lastModifiedBy>
  <cp:revision>87</cp:revision>
  <dcterms:created xsi:type="dcterms:W3CDTF">2019-11-03T02:13:25Z</dcterms:created>
  <dcterms:modified xsi:type="dcterms:W3CDTF">2023-11-30T12:20:20Z</dcterms:modified>
</cp:coreProperties>
</file>