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9" r:id="rId3"/>
    <p:sldId id="257" r:id="rId4"/>
    <p:sldId id="258" r:id="rId5"/>
    <p:sldId id="263" r:id="rId6"/>
    <p:sldId id="260" r:id="rId7"/>
    <p:sldId id="264" r:id="rId8"/>
    <p:sldId id="261" r:id="rId9"/>
    <p:sldId id="262"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12.10.2021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12.10.2021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12.10.2021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12.10.2021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12.10.2021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12.10.2021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12.10.2021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12.10.2021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4C71EC6-210F-42DE-9C53-41977AD35B3D}" type="datetimeFigureOut">
              <a:rPr lang="ru-RU" smtClean="0"/>
              <a:t>12.10.2021</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9B0651-EE4F-4900-A07F-96A6BFA9D0F0}"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s://dic.academic.ru/synonyms/%D1%83%D0%B2%D0%B0%D0%B6%D0%B8%D1%82%D0%B5%D0%BB%D1%8C%D0%BD%D0%BE%D1%81%D1%82%D1%8C" TargetMode="External"/><Relationship Id="rId3" Type="http://schemas.openxmlformats.org/officeDocument/2006/relationships/hyperlink" Target="https://dic.academic.ru/synonyms/%D0%BE%D0%B1%D0%BE%D0%B6%D0%B0%D0%BD%D0%B8%D0%B5" TargetMode="External"/><Relationship Id="rId7" Type="http://schemas.openxmlformats.org/officeDocument/2006/relationships/hyperlink" Target="https://dic.academic.ru/synonyms/%D1%80%D0%B5%D1%81%D0%BF%D0%B5%D0%BA%D1%82" TargetMode="External"/><Relationship Id="rId2" Type="http://schemas.openxmlformats.org/officeDocument/2006/relationships/hyperlink" Target="https://dic.academic.ru/synonyms/%D0%B2%D0%B7%D0%B0%D0%B8%D0%BC%D0%BE%D1%83%D0%B2%D0%B0%D0%B6%D0%B5%D0%BD%D0%B8%D0%B5" TargetMode="External"/><Relationship Id="rId1" Type="http://schemas.openxmlformats.org/officeDocument/2006/relationships/slideLayout" Target="../slideLayouts/slideLayout7.xml"/><Relationship Id="rId6" Type="http://schemas.openxmlformats.org/officeDocument/2006/relationships/hyperlink" Target="https://dic.academic.ru/synonyms/%D0%BF%D1%80%D0%B8%D0%B7%D0%BD%D0%B0%D0%BD%D0%B8%D0%B5" TargetMode="External"/><Relationship Id="rId11" Type="http://schemas.openxmlformats.org/officeDocument/2006/relationships/image" Target="../media/image2.jpeg"/><Relationship Id="rId5" Type="http://schemas.openxmlformats.org/officeDocument/2006/relationships/hyperlink" Target="https://dic.academic.ru/synonyms/%D0%BF%D1%80%D0%B5%D0%BA%D0%BB%D0%BE%D0%BD%D0%B5%D0%BD%D0%B8%D0%B5" TargetMode="External"/><Relationship Id="rId10" Type="http://schemas.openxmlformats.org/officeDocument/2006/relationships/hyperlink" Target="https://dic.academic.ru/antonyms/%D0%BD%D0%B5%D0%BF%D0%BE%D1%87%D1%82%D0%B8%D1%82%D0%B5%D0%BB%D1%8C%D0%BD%D0%BE%D1%81%D1%82%D1%8C" TargetMode="External"/><Relationship Id="rId4" Type="http://schemas.openxmlformats.org/officeDocument/2006/relationships/hyperlink" Target="https://dic.academic.ru/synonyms/%D0%BF%D0%BE%D1%87%D0%B5%D1%82" TargetMode="External"/><Relationship Id="rId9" Type="http://schemas.openxmlformats.org/officeDocument/2006/relationships/hyperlink" Target="https://dic.academic.ru/antonyms/%D0%B4%D0%B5%D1%80%D0%B7%D0%BE%D1%81%D1%82%D1%8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Кластер </a:t>
            </a:r>
            <a:endParaRPr lang="ru-RU" dirty="0"/>
          </a:p>
        </p:txBody>
      </p:sp>
      <p:sp>
        <p:nvSpPr>
          <p:cNvPr id="3" name="Подзаголовок 2"/>
          <p:cNvSpPr>
            <a:spLocks noGrp="1"/>
          </p:cNvSpPr>
          <p:nvPr>
            <p:ph type="subTitle" idx="1"/>
          </p:nvPr>
        </p:nvSpPr>
        <p:spPr/>
        <p:txBody>
          <a:bodyPr/>
          <a:lstStyle/>
          <a:p>
            <a:r>
              <a:rPr lang="ru-RU" dirty="0" smtClean="0">
                <a:solidFill>
                  <a:schemeClr val="bg2">
                    <a:lumMod val="10000"/>
                  </a:schemeClr>
                </a:solidFill>
              </a:rPr>
              <a:t>Уважение к человеку</a:t>
            </a:r>
            <a:endParaRPr lang="ru-RU" dirty="0">
              <a:solidFill>
                <a:schemeClr val="bg2">
                  <a:lumMod val="10000"/>
                </a:schemeClr>
              </a:solidFill>
            </a:endParaRPr>
          </a:p>
        </p:txBody>
      </p:sp>
    </p:spTree>
    <p:extLst>
      <p:ext uri="{BB962C8B-B14F-4D97-AF65-F5344CB8AC3E}">
        <p14:creationId xmlns:p14="http://schemas.microsoft.com/office/powerpoint/2010/main" val="3615558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395536" y="404664"/>
            <a:ext cx="4024064" cy="5760639"/>
          </a:xfrm>
        </p:spPr>
        <p:txBody>
          <a:bodyPr>
            <a:normAutofit fontScale="55000" lnSpcReduction="20000"/>
          </a:bodyPr>
          <a:lstStyle/>
          <a:p>
            <a:r>
              <a:rPr lang="ru-RU" dirty="0"/>
              <a:t>6. Как Вы понимаете значение словосочетания </a:t>
            </a:r>
            <a:r>
              <a:rPr lang="ru-RU" b="1" dirty="0"/>
              <a:t>«УВАЖЕНИЕ К ЛЮДЯМ»? </a:t>
            </a:r>
            <a:r>
              <a:rPr lang="ru-RU" dirty="0"/>
              <a:t>Сформулируйте и прокомментируйте данное Вами определение. Напишите сочинение-рассуждение на тему </a:t>
            </a:r>
            <a:r>
              <a:rPr lang="ru-RU" sz="2900" b="1" dirty="0"/>
              <a:t>«Что значит уважать человека?», </a:t>
            </a:r>
            <a:r>
              <a:rPr lang="ru-RU" dirty="0"/>
              <a:t>взяв в качестве тезиса данное Вами определение. Аргументируя свой тезис, приведите 2 (два) примера-аргумента, подтверждающих Ваши рассуждения: один пример-аргумент приведите из прочитанного текста, а второй  — из Вашего жизненного опыта. Объём сочинения должен составлять не менее 70 слов. Если сочинение представляет собой пересказанный или полностью переписанный исходный текст без каких бы то ни было комментариев, то такая работа оценивается нулём баллов. Сочинение пишите аккуратно, разборчивым почерком.</a:t>
            </a:r>
          </a:p>
          <a:p>
            <a:endParaRPr lang="ru-RU" dirty="0"/>
          </a:p>
        </p:txBody>
      </p:sp>
      <p:sp>
        <p:nvSpPr>
          <p:cNvPr id="4" name="Объект 3"/>
          <p:cNvSpPr>
            <a:spLocks noGrp="1"/>
          </p:cNvSpPr>
          <p:nvPr>
            <p:ph sz="half" idx="2"/>
          </p:nvPr>
        </p:nvSpPr>
        <p:spPr>
          <a:xfrm>
            <a:off x="4648200" y="609600"/>
            <a:ext cx="3657600" cy="5411687"/>
          </a:xfrm>
        </p:spPr>
        <p:txBody>
          <a:bodyPr>
            <a:normAutofit fontScale="55000" lnSpcReduction="20000"/>
          </a:bodyPr>
          <a:lstStyle/>
          <a:p>
            <a:r>
              <a:rPr lang="ru-RU" dirty="0"/>
              <a:t>Вариант 6.1 Как Вы понимаете значение слова «ВЗАИМОПОНИМАНИЕ»? Сформулируйте и прокомментируйте данное Вами определение. Напишите сочинение-рассуждение на тему «Что значит понять другого человека?», взяв в качестве тезиса данное Вами определение. Аргументируя свой тезис, приведите 2 (два) примера-аргумента, подтверждающих Ваши рассуждения: один пример-аргумент приведите из прочитанного текста, а второй  — из Вашего жизненного опыта. Объём сочинения должен составлять не менее 70 слов. Если сочинение представляет собой пересказанный или полностью переписанный исходный текст без каких бы то ни было комментариев, то такая работа оценивается нулём баллов. Сочинение пишите аккуратно, разборчивым почерком.</a:t>
            </a:r>
          </a:p>
          <a:p>
            <a:endParaRPr lang="ru-RU" dirty="0"/>
          </a:p>
        </p:txBody>
      </p:sp>
    </p:spTree>
    <p:extLst>
      <p:ext uri="{BB962C8B-B14F-4D97-AF65-F5344CB8AC3E}">
        <p14:creationId xmlns:p14="http://schemas.microsoft.com/office/powerpoint/2010/main" val="2741467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a:t/>
            </a:r>
            <a:br>
              <a:rPr lang="ru-RU" dirty="0"/>
            </a:br>
            <a:r>
              <a:rPr lang="ru-RU" dirty="0"/>
              <a:t/>
            </a:r>
            <a:br>
              <a:rPr lang="ru-RU" dirty="0"/>
            </a:br>
            <a:r>
              <a:rPr lang="ru-RU" dirty="0"/>
              <a:t>       </a:t>
            </a:r>
            <a:r>
              <a:rPr lang="ru-RU" dirty="0" smtClean="0"/>
              <a:t/>
            </a:r>
            <a:br>
              <a:rPr lang="ru-RU" dirty="0" smtClean="0"/>
            </a:br>
            <a:r>
              <a:rPr lang="ru-RU" dirty="0"/>
              <a:t/>
            </a:r>
            <a:br>
              <a:rPr lang="ru-RU" dirty="0"/>
            </a:br>
            <a:r>
              <a:rPr lang="ru-RU" dirty="0"/>
              <a:t/>
            </a:r>
            <a:br>
              <a:rPr lang="ru-RU" dirty="0"/>
            </a:br>
            <a:r>
              <a:rPr lang="ru-RU" dirty="0"/>
              <a:t>Кластер к сочинению 9.3 по тексту Т</a:t>
            </a:r>
            <a:r>
              <a:rPr lang="ru-RU" dirty="0" smtClean="0"/>
              <a:t>. Устиновой </a:t>
            </a:r>
            <a:endParaRPr lang="ru-RU" dirty="0"/>
          </a:p>
        </p:txBody>
      </p:sp>
      <p:sp>
        <p:nvSpPr>
          <p:cNvPr id="3" name="Текст 2"/>
          <p:cNvSpPr>
            <a:spLocks noGrp="1"/>
          </p:cNvSpPr>
          <p:nvPr>
            <p:ph type="body" idx="1"/>
          </p:nvPr>
        </p:nvSpPr>
        <p:spPr/>
        <p:txBody>
          <a:bodyPr/>
          <a:lstStyle/>
          <a:p>
            <a:r>
              <a:rPr lang="ru-RU" dirty="0"/>
              <a:t>по понятию «Уважение к человеку»</a:t>
            </a:r>
          </a:p>
        </p:txBody>
      </p:sp>
    </p:spTree>
    <p:extLst>
      <p:ext uri="{BB962C8B-B14F-4D97-AF65-F5344CB8AC3E}">
        <p14:creationId xmlns:p14="http://schemas.microsoft.com/office/powerpoint/2010/main" val="271136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3195638" y="3267014"/>
            <a:ext cx="2628442" cy="908844"/>
          </a:xfrm>
          <a:prstGeom prst="rect">
            <a:avLst/>
          </a:prstGeom>
          <a:solidFill>
            <a:srgbClr val="FFCCFF"/>
          </a:solidFill>
          <a:ln w="25400" algn="ctr">
            <a:solidFill>
              <a:srgbClr val="0D0D0D"/>
            </a:solidFill>
            <a:miter lim="800000"/>
            <a:headEnd/>
            <a:tailEnd/>
          </a:ln>
        </p:spPr>
        <p:txBody>
          <a:bodyPr anchor="ctr"/>
          <a:lstStyle/>
          <a:p>
            <a:r>
              <a:rPr lang="ru-RU" sz="1200" dirty="0"/>
              <a:t>одно из важнейших требований нравственности, подразумевающее такое отношение к людям, в котором практически признается достоинство личности</a:t>
            </a:r>
            <a:endParaRPr lang="ru-RU" altLang="ru-RU" sz="1200" b="1" i="1" dirty="0"/>
          </a:p>
        </p:txBody>
      </p:sp>
      <p:sp>
        <p:nvSpPr>
          <p:cNvPr id="19" name="Прямоугольник 18"/>
          <p:cNvSpPr>
            <a:spLocks noChangeArrowheads="1"/>
          </p:cNvSpPr>
          <p:nvPr/>
        </p:nvSpPr>
        <p:spPr bwMode="auto">
          <a:xfrm>
            <a:off x="260747" y="1128713"/>
            <a:ext cx="2739628" cy="1436687"/>
          </a:xfrm>
          <a:prstGeom prst="rect">
            <a:avLst/>
          </a:prstGeom>
          <a:solidFill>
            <a:srgbClr val="99FFCC"/>
          </a:solidFill>
          <a:ln w="25400" algn="ctr">
            <a:solidFill>
              <a:schemeClr val="tx1"/>
            </a:solidFill>
            <a:miter lim="800000"/>
            <a:headEnd/>
            <a:tailEnd/>
          </a:ln>
        </p:spPr>
        <p:txBody>
          <a:bodyPr anchor="ctr"/>
          <a:lstStyle/>
          <a:p>
            <a:pPr algn="ctr"/>
            <a:r>
              <a:rPr lang="ru-RU" sz="1400" dirty="0" smtClean="0"/>
              <a:t>Внимание </a:t>
            </a:r>
            <a:r>
              <a:rPr lang="ru-RU" sz="1400" dirty="0"/>
              <a:t>— признание </a:t>
            </a:r>
            <a:r>
              <a:rPr lang="ru-RU" sz="1400" dirty="0" smtClean="0"/>
              <a:t>— почитание </a:t>
            </a:r>
            <a:r>
              <a:rPr lang="ru-RU" sz="1400" dirty="0"/>
              <a:t>— почтение−почтительность</a:t>
            </a:r>
            <a:r>
              <a:rPr lang="ru-RU" sz="1600" dirty="0" smtClean="0"/>
              <a:t>− </a:t>
            </a:r>
            <a:r>
              <a:rPr lang="ru-RU" sz="1400" dirty="0" smtClean="0">
                <a:hlinkClick r:id="rId2"/>
              </a:rPr>
              <a:t>взаимоуважение</a:t>
            </a:r>
            <a:r>
              <a:rPr lang="ru-RU" sz="1400" dirty="0"/>
              <a:t>−  </a:t>
            </a:r>
            <a:r>
              <a:rPr lang="ru-RU" sz="1400" dirty="0">
                <a:hlinkClick r:id="rId3"/>
              </a:rPr>
              <a:t>обожание</a:t>
            </a:r>
            <a:r>
              <a:rPr lang="ru-RU" sz="1400" dirty="0"/>
              <a:t>− </a:t>
            </a:r>
            <a:r>
              <a:rPr lang="ru-RU" sz="1400" dirty="0">
                <a:hlinkClick r:id="rId4"/>
              </a:rPr>
              <a:t>почёт</a:t>
            </a:r>
            <a:r>
              <a:rPr lang="ru-RU" sz="1400" dirty="0"/>
              <a:t>−</a:t>
            </a:r>
            <a:r>
              <a:rPr lang="ru-RU" sz="1400" dirty="0">
                <a:hlinkClick r:id="rId5"/>
              </a:rPr>
              <a:t>преклонение</a:t>
            </a:r>
            <a:r>
              <a:rPr lang="ru-RU" sz="1400" dirty="0"/>
              <a:t>−</a:t>
            </a:r>
            <a:r>
              <a:rPr lang="ru-RU" sz="1400" dirty="0">
                <a:hlinkClick r:id="rId6"/>
              </a:rPr>
              <a:t>признание</a:t>
            </a:r>
            <a:r>
              <a:rPr lang="ru-RU" sz="1400" dirty="0"/>
              <a:t>−</a:t>
            </a:r>
            <a:r>
              <a:rPr lang="ru-RU" sz="1400" dirty="0">
                <a:hlinkClick r:id="rId7"/>
              </a:rPr>
              <a:t>респект</a:t>
            </a:r>
            <a:r>
              <a:rPr lang="ru-RU" sz="1400" dirty="0"/>
              <a:t>−</a:t>
            </a:r>
            <a:r>
              <a:rPr lang="ru-RU" sz="1400" dirty="0">
                <a:hlinkClick r:id="rId8"/>
              </a:rPr>
              <a:t>уважительность</a:t>
            </a:r>
            <a:endParaRPr lang="ru-RU" altLang="ru-RU" sz="1400" b="1" i="1" dirty="0"/>
          </a:p>
        </p:txBody>
      </p:sp>
      <p:sp>
        <p:nvSpPr>
          <p:cNvPr id="65" name="Прямоугольник 64"/>
          <p:cNvSpPr>
            <a:spLocks noChangeArrowheads="1"/>
          </p:cNvSpPr>
          <p:nvPr/>
        </p:nvSpPr>
        <p:spPr bwMode="auto">
          <a:xfrm>
            <a:off x="6247210" y="1114426"/>
            <a:ext cx="2759869" cy="1417637"/>
          </a:xfrm>
          <a:prstGeom prst="rect">
            <a:avLst/>
          </a:prstGeom>
          <a:solidFill>
            <a:srgbClr val="66FFFF"/>
          </a:solidFill>
          <a:ln w="28575" algn="ctr">
            <a:solidFill>
              <a:schemeClr val="tx1"/>
            </a:solidFill>
            <a:miter lim="800000"/>
            <a:headEnd/>
            <a:tailEnd/>
          </a:ln>
        </p:spPr>
        <p:txBody>
          <a:bodyPr anchor="ctr"/>
          <a:lstStyle/>
          <a:p>
            <a:r>
              <a:rPr lang="ru-RU" sz="1600" dirty="0" smtClean="0"/>
              <a:t>презрение, неуважение</a:t>
            </a:r>
            <a:r>
              <a:rPr lang="ru-RU" sz="1600" dirty="0"/>
              <a:t>, </a:t>
            </a:r>
            <a:endParaRPr lang="ru-RU" sz="1600" dirty="0" smtClean="0"/>
          </a:p>
          <a:p>
            <a:r>
              <a:rPr lang="ru-RU" sz="1600" dirty="0" smtClean="0"/>
              <a:t>пренебрежение</a:t>
            </a:r>
            <a:r>
              <a:rPr lang="ru-RU" sz="1600" dirty="0" smtClean="0">
                <a:hlinkClick r:id="rId9"/>
              </a:rPr>
              <a:t> дерзость</a:t>
            </a:r>
            <a:r>
              <a:rPr lang="ru-RU" sz="1600" dirty="0"/>
              <a:t>, </a:t>
            </a:r>
            <a:r>
              <a:rPr lang="ru-RU" sz="1600" dirty="0">
                <a:hlinkClick r:id="rId10"/>
              </a:rPr>
              <a:t>непочтительность</a:t>
            </a:r>
            <a:r>
              <a:rPr lang="ru-RU" sz="1600" dirty="0"/>
              <a:t>.</a:t>
            </a:r>
            <a:r>
              <a:rPr lang="ru-RU" altLang="ru-RU" sz="1600" b="1" i="1" dirty="0" smtClean="0"/>
              <a:t>.</a:t>
            </a:r>
            <a:endParaRPr lang="ru-RU" altLang="ru-RU" sz="1600" b="1" i="1" dirty="0"/>
          </a:p>
        </p:txBody>
      </p:sp>
      <p:cxnSp>
        <p:nvCxnSpPr>
          <p:cNvPr id="81" name="Прямая со стрелкой 80"/>
          <p:cNvCxnSpPr>
            <a:cxnSpLocks noChangeShapeType="1"/>
          </p:cNvCxnSpPr>
          <p:nvPr/>
        </p:nvCxnSpPr>
        <p:spPr bwMode="auto">
          <a:xfrm flipV="1">
            <a:off x="5620941" y="827088"/>
            <a:ext cx="571500" cy="1738312"/>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30123" name="Rectangle 75"/>
          <p:cNvSpPr>
            <a:spLocks noChangeArrowheads="1"/>
          </p:cNvSpPr>
          <p:nvPr/>
        </p:nvSpPr>
        <p:spPr bwMode="auto">
          <a:xfrm>
            <a:off x="3092237" y="2393278"/>
            <a:ext cx="2821597" cy="700088"/>
          </a:xfrm>
          <a:prstGeom prst="rect">
            <a:avLst/>
          </a:prstGeom>
          <a:solidFill>
            <a:srgbClr val="FF0000"/>
          </a:solidFill>
          <a:ln w="38100">
            <a:solidFill>
              <a:schemeClr val="tx1"/>
            </a:solidFill>
            <a:miter lim="800000"/>
            <a:headEnd/>
            <a:tailEnd/>
          </a:ln>
        </p:spPr>
        <p:txBody>
          <a:bodyPr wrap="none" anchor="ctr"/>
          <a:lstStyle/>
          <a:p>
            <a:pPr algn="ctr"/>
            <a:r>
              <a:rPr lang="ru-RU" sz="2400" dirty="0">
                <a:solidFill>
                  <a:schemeClr val="bg2">
                    <a:lumMod val="10000"/>
                  </a:schemeClr>
                </a:solidFill>
              </a:rPr>
              <a:t>Уважение к человеку</a:t>
            </a:r>
            <a:endParaRPr lang="ru-RU" altLang="ru-RU" sz="2400" b="1" i="1" dirty="0">
              <a:solidFill>
                <a:schemeClr val="bg2">
                  <a:lumMod val="10000"/>
                </a:schemeClr>
              </a:solidFill>
            </a:endParaRPr>
          </a:p>
        </p:txBody>
      </p:sp>
      <p:cxnSp>
        <p:nvCxnSpPr>
          <p:cNvPr id="101" name="Прямая со стрелкой 100"/>
          <p:cNvCxnSpPr>
            <a:cxnSpLocks noChangeShapeType="1"/>
          </p:cNvCxnSpPr>
          <p:nvPr/>
        </p:nvCxnSpPr>
        <p:spPr bwMode="auto">
          <a:xfrm>
            <a:off x="4253325" y="4244578"/>
            <a:ext cx="0" cy="431800"/>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5" name="Прямая со стрелкой 100"/>
          <p:cNvCxnSpPr>
            <a:cxnSpLocks noChangeShapeType="1"/>
          </p:cNvCxnSpPr>
          <p:nvPr/>
        </p:nvCxnSpPr>
        <p:spPr bwMode="auto">
          <a:xfrm>
            <a:off x="4321969" y="3011487"/>
            <a:ext cx="0" cy="28733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1" name="Прямая со стрелкой 100"/>
          <p:cNvCxnSpPr>
            <a:cxnSpLocks noChangeShapeType="1"/>
          </p:cNvCxnSpPr>
          <p:nvPr/>
        </p:nvCxnSpPr>
        <p:spPr bwMode="auto">
          <a:xfrm flipH="1" flipV="1">
            <a:off x="2971800" y="889001"/>
            <a:ext cx="379810" cy="1673225"/>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30168" name="Rectangle 120"/>
          <p:cNvSpPr>
            <a:spLocks noChangeArrowheads="1"/>
          </p:cNvSpPr>
          <p:nvPr/>
        </p:nvSpPr>
        <p:spPr bwMode="auto">
          <a:xfrm>
            <a:off x="250031" y="225425"/>
            <a:ext cx="2809875" cy="615950"/>
          </a:xfrm>
          <a:prstGeom prst="rect">
            <a:avLst/>
          </a:prstGeom>
          <a:solidFill>
            <a:srgbClr val="FFFF00"/>
          </a:solidFill>
          <a:ln w="38100">
            <a:solidFill>
              <a:schemeClr val="tx1"/>
            </a:solidFill>
            <a:miter lim="800000"/>
            <a:headEnd/>
            <a:tailEnd/>
          </a:ln>
        </p:spPr>
        <p:txBody>
          <a:bodyPr wrap="none" anchor="ctr"/>
          <a:lstStyle/>
          <a:p>
            <a:r>
              <a:rPr lang="ru-RU" altLang="ru-RU" sz="2000" i="1" dirty="0" smtClean="0"/>
              <a:t>Синонимы </a:t>
            </a:r>
            <a:endParaRPr lang="ru-RU" altLang="ru-RU" sz="2000" i="1" dirty="0"/>
          </a:p>
        </p:txBody>
      </p:sp>
      <p:sp>
        <p:nvSpPr>
          <p:cNvPr id="130193" name="Rectangle 145"/>
          <p:cNvSpPr>
            <a:spLocks noChangeArrowheads="1"/>
          </p:cNvSpPr>
          <p:nvPr/>
        </p:nvSpPr>
        <p:spPr bwMode="auto">
          <a:xfrm>
            <a:off x="3833815" y="4708526"/>
            <a:ext cx="653789" cy="1982787"/>
          </a:xfrm>
          <a:prstGeom prst="rect">
            <a:avLst/>
          </a:prstGeom>
          <a:solidFill>
            <a:schemeClr val="bg1">
              <a:lumMod val="85000"/>
            </a:schemeClr>
          </a:solidFill>
          <a:ln w="9525">
            <a:solidFill>
              <a:schemeClr val="tx1"/>
            </a:solidFill>
            <a:miter lim="800000"/>
            <a:headEnd/>
            <a:tailEnd/>
          </a:ln>
          <a:extLst/>
        </p:spPr>
        <p:txBody>
          <a:bodyPr rot="10800000" vert="eaVert" wrap="none" anchor="ctr"/>
          <a:lstStyle>
            <a:lvl1pPr eaLnBrk="0" hangingPunct="0">
              <a:defRPr i="1">
                <a:solidFill>
                  <a:schemeClr val="tx1"/>
                </a:solidFill>
                <a:latin typeface="Arial" panose="020B0604020202020204" pitchFamily="34" charset="0"/>
              </a:defRPr>
            </a:lvl1pPr>
            <a:lvl2pPr marL="742950" indent="-285750" eaLnBrk="0" hangingPunct="0">
              <a:defRPr i="1">
                <a:solidFill>
                  <a:schemeClr val="tx1"/>
                </a:solidFill>
                <a:latin typeface="Arial" panose="020B0604020202020204" pitchFamily="34" charset="0"/>
              </a:defRPr>
            </a:lvl2pPr>
            <a:lvl3pPr marL="1143000" indent="-228600" eaLnBrk="0" hangingPunct="0">
              <a:defRPr i="1">
                <a:solidFill>
                  <a:schemeClr val="tx1"/>
                </a:solidFill>
                <a:latin typeface="Arial" panose="020B0604020202020204" pitchFamily="34" charset="0"/>
              </a:defRPr>
            </a:lvl3pPr>
            <a:lvl4pPr marL="1600200" indent="-228600" eaLnBrk="0" hangingPunct="0">
              <a:defRPr i="1">
                <a:solidFill>
                  <a:schemeClr val="tx1"/>
                </a:solidFill>
                <a:latin typeface="Arial" panose="020B0604020202020204" pitchFamily="34" charset="0"/>
              </a:defRPr>
            </a:lvl4pPr>
            <a:lvl5pPr marL="2057400" indent="-228600" eaLnBrk="0" hangingPunct="0">
              <a:defRPr i="1">
                <a:solidFill>
                  <a:schemeClr val="tx1"/>
                </a:solidFill>
                <a:latin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defRPr>
            </a:lvl9pPr>
          </a:lstStyle>
          <a:p>
            <a:pPr algn="ctr" eaLnBrk="1" fontAlgn="auto" hangingPunct="1">
              <a:spcBef>
                <a:spcPts val="0"/>
              </a:spcBef>
              <a:spcAft>
                <a:spcPts val="0"/>
              </a:spcAft>
              <a:defRPr/>
            </a:pPr>
            <a:endParaRPr lang="ru-RU" altLang="ru-RU" sz="1200" dirty="0" smtClean="0">
              <a:cs typeface="+mn-cs"/>
            </a:endParaRPr>
          </a:p>
          <a:p>
            <a:pPr algn="ctr" eaLnBrk="1" fontAlgn="auto" hangingPunct="1">
              <a:spcBef>
                <a:spcPts val="0"/>
              </a:spcBef>
              <a:spcAft>
                <a:spcPts val="0"/>
              </a:spcAft>
              <a:defRPr/>
            </a:pPr>
            <a:r>
              <a:rPr lang="ru-RU" altLang="ru-RU" sz="1100" dirty="0" smtClean="0"/>
              <a:t>форма отношения</a:t>
            </a:r>
          </a:p>
          <a:p>
            <a:pPr algn="ctr" eaLnBrk="1" fontAlgn="auto" hangingPunct="1">
              <a:spcBef>
                <a:spcPts val="0"/>
              </a:spcBef>
              <a:spcAft>
                <a:spcPts val="0"/>
              </a:spcAft>
              <a:defRPr/>
            </a:pPr>
            <a:r>
              <a:rPr lang="ru-RU" altLang="ru-RU" sz="1100" dirty="0" smtClean="0"/>
              <a:t> к окружающим,</a:t>
            </a:r>
          </a:p>
          <a:p>
            <a:pPr algn="ctr" eaLnBrk="1" fontAlgn="auto" hangingPunct="1">
              <a:spcBef>
                <a:spcPts val="0"/>
              </a:spcBef>
              <a:spcAft>
                <a:spcPts val="0"/>
              </a:spcAft>
              <a:defRPr/>
            </a:pPr>
            <a:r>
              <a:rPr lang="ru-RU" sz="1100" i="0" dirty="0" smtClean="0"/>
              <a:t>вежливое</a:t>
            </a:r>
            <a:endParaRPr lang="ru-RU" sz="1100" i="0" dirty="0"/>
          </a:p>
          <a:p>
            <a:pPr algn="ctr" eaLnBrk="1" fontAlgn="auto" hangingPunct="1">
              <a:spcBef>
                <a:spcPts val="0"/>
              </a:spcBef>
              <a:spcAft>
                <a:spcPts val="0"/>
              </a:spcAft>
              <a:defRPr/>
            </a:pPr>
            <a:r>
              <a:rPr lang="ru-RU" sz="1100" i="0" dirty="0"/>
              <a:t>обращению со старшими</a:t>
            </a:r>
            <a:endParaRPr lang="ru-RU" altLang="ru-RU" sz="1100" dirty="0"/>
          </a:p>
          <a:p>
            <a:pPr algn="ctr" eaLnBrk="1" fontAlgn="auto" hangingPunct="1">
              <a:spcBef>
                <a:spcPts val="0"/>
              </a:spcBef>
              <a:spcAft>
                <a:spcPts val="0"/>
              </a:spcAft>
              <a:defRPr/>
            </a:pPr>
            <a:endParaRPr lang="ru-RU" altLang="ru-RU" sz="1600" b="1" dirty="0">
              <a:cs typeface="+mn-cs"/>
            </a:endParaRPr>
          </a:p>
        </p:txBody>
      </p:sp>
      <p:cxnSp>
        <p:nvCxnSpPr>
          <p:cNvPr id="22" name="Прямая со стрелкой 100"/>
          <p:cNvCxnSpPr>
            <a:cxnSpLocks noChangeShapeType="1"/>
          </p:cNvCxnSpPr>
          <p:nvPr/>
        </p:nvCxnSpPr>
        <p:spPr bwMode="auto">
          <a:xfrm flipH="1">
            <a:off x="3833815" y="4244579"/>
            <a:ext cx="419511" cy="463947"/>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3" name="Rectangle 145"/>
          <p:cNvSpPr>
            <a:spLocks noChangeArrowheads="1"/>
          </p:cNvSpPr>
          <p:nvPr/>
        </p:nvSpPr>
        <p:spPr bwMode="auto">
          <a:xfrm>
            <a:off x="3195637" y="4267689"/>
            <a:ext cx="595313" cy="2423625"/>
          </a:xfrm>
          <a:prstGeom prst="rect">
            <a:avLst/>
          </a:prstGeom>
          <a:solidFill>
            <a:srgbClr val="CCECFF"/>
          </a:solidFill>
          <a:ln w="9525">
            <a:solidFill>
              <a:schemeClr val="tx1"/>
            </a:solidFill>
            <a:miter lim="800000"/>
            <a:headEnd/>
            <a:tailEnd/>
          </a:ln>
        </p:spPr>
        <p:txBody>
          <a:bodyPr rot="10800000" vert="eaVert" wrap="none" anchor="ctr"/>
          <a:lstStyle/>
          <a:p>
            <a:pPr algn="ctr"/>
            <a:r>
              <a:rPr lang="ru-RU" altLang="ru-RU" sz="1600" b="1" i="1" dirty="0"/>
              <a:t>способность</a:t>
            </a:r>
          </a:p>
          <a:p>
            <a:pPr algn="ctr"/>
            <a:r>
              <a:rPr lang="ru-RU" altLang="ru-RU" sz="1600" b="1" i="1" dirty="0"/>
              <a:t> </a:t>
            </a:r>
            <a:r>
              <a:rPr lang="ru-RU" altLang="ru-RU" sz="1600" b="1" i="1" dirty="0" smtClean="0"/>
              <a:t>человека, </a:t>
            </a:r>
          </a:p>
          <a:p>
            <a:pPr algn="ctr"/>
            <a:r>
              <a:rPr lang="ru-RU" altLang="ru-RU" sz="1600" b="1" i="1" dirty="0" smtClean="0"/>
              <a:t>качество </a:t>
            </a:r>
            <a:endParaRPr lang="ru-RU" altLang="ru-RU" sz="1600" b="1" i="1" dirty="0"/>
          </a:p>
        </p:txBody>
      </p:sp>
      <p:sp>
        <p:nvSpPr>
          <p:cNvPr id="6" name="Прямоугольник 64"/>
          <p:cNvSpPr>
            <a:spLocks noChangeArrowheads="1"/>
          </p:cNvSpPr>
          <p:nvPr/>
        </p:nvSpPr>
        <p:spPr bwMode="auto">
          <a:xfrm>
            <a:off x="6192442" y="188913"/>
            <a:ext cx="2430065" cy="638175"/>
          </a:xfrm>
          <a:prstGeom prst="rect">
            <a:avLst/>
          </a:prstGeom>
          <a:solidFill>
            <a:srgbClr val="FFFF00"/>
          </a:solidFill>
          <a:ln w="28575" algn="ctr">
            <a:solidFill>
              <a:schemeClr val="tx1"/>
            </a:solidFill>
            <a:miter lim="800000"/>
            <a:headEnd/>
            <a:tailEnd/>
          </a:ln>
        </p:spPr>
        <p:txBody>
          <a:bodyPr anchor="ctr"/>
          <a:lstStyle/>
          <a:p>
            <a:pPr algn="ctr"/>
            <a:r>
              <a:rPr lang="ru-RU" sz="2000" b="1" dirty="0"/>
              <a:t>Антонимы</a:t>
            </a:r>
            <a:endParaRPr lang="ru-RU" altLang="ru-RU" sz="1400" i="1" dirty="0"/>
          </a:p>
        </p:txBody>
      </p:sp>
      <p:cxnSp>
        <p:nvCxnSpPr>
          <p:cNvPr id="35" name="Прямая со стрелкой 34"/>
          <p:cNvCxnSpPr>
            <a:cxnSpLocks noChangeShapeType="1"/>
          </p:cNvCxnSpPr>
          <p:nvPr/>
        </p:nvCxnSpPr>
        <p:spPr bwMode="auto">
          <a:xfrm flipH="1" flipV="1">
            <a:off x="4169569" y="2244725"/>
            <a:ext cx="8335" cy="28733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37" name="Rectangle 132"/>
          <p:cNvSpPr>
            <a:spLocks noChangeArrowheads="1"/>
          </p:cNvSpPr>
          <p:nvPr/>
        </p:nvSpPr>
        <p:spPr bwMode="auto">
          <a:xfrm>
            <a:off x="3421857" y="1820863"/>
            <a:ext cx="1916906" cy="407987"/>
          </a:xfrm>
          <a:prstGeom prst="rect">
            <a:avLst/>
          </a:prstGeom>
          <a:solidFill>
            <a:srgbClr val="FFFF00"/>
          </a:solidFill>
          <a:ln w="28575">
            <a:solidFill>
              <a:schemeClr val="tx1"/>
            </a:solidFill>
            <a:miter lim="800000"/>
            <a:headEnd/>
            <a:tailEnd/>
          </a:ln>
        </p:spPr>
        <p:txBody>
          <a:bodyPr wrap="none" anchor="ctr"/>
          <a:lstStyle/>
          <a:p>
            <a:pPr algn="ctr"/>
            <a:r>
              <a:rPr lang="ru-RU" altLang="ru-RU" sz="1600" b="1" i="1"/>
              <a:t>Как завоевать?</a:t>
            </a:r>
          </a:p>
        </p:txBody>
      </p:sp>
      <p:cxnSp>
        <p:nvCxnSpPr>
          <p:cNvPr id="39" name="Прямая со стрелкой 38"/>
          <p:cNvCxnSpPr>
            <a:cxnSpLocks noChangeShapeType="1"/>
          </p:cNvCxnSpPr>
          <p:nvPr/>
        </p:nvCxnSpPr>
        <p:spPr bwMode="auto">
          <a:xfrm flipH="1" flipV="1">
            <a:off x="4161235" y="1509714"/>
            <a:ext cx="8334" cy="288925"/>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3" name="Прямоугольник 12"/>
          <p:cNvSpPr/>
          <p:nvPr/>
        </p:nvSpPr>
        <p:spPr>
          <a:xfrm>
            <a:off x="3190875" y="225424"/>
            <a:ext cx="2722960" cy="1428751"/>
          </a:xfrm>
          <a:prstGeom prst="rect">
            <a:avLst/>
          </a:prstGeom>
          <a:solidFill>
            <a:srgbClr val="CCFF66"/>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dirty="0">
                <a:solidFill>
                  <a:schemeClr val="tx1"/>
                </a:solidFill>
              </a:rPr>
              <a:t>Поступками, поведением, успехами в спорте, учебе, проявлением сильных сторон характера, доброжелательным отношением и т.д.</a:t>
            </a:r>
          </a:p>
        </p:txBody>
      </p:sp>
      <p:cxnSp>
        <p:nvCxnSpPr>
          <p:cNvPr id="41" name="Прямая со стрелкой 100"/>
          <p:cNvCxnSpPr>
            <a:cxnSpLocks noChangeShapeType="1"/>
          </p:cNvCxnSpPr>
          <p:nvPr/>
        </p:nvCxnSpPr>
        <p:spPr bwMode="auto">
          <a:xfrm>
            <a:off x="7360444" y="841375"/>
            <a:ext cx="0" cy="28733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20" name="Прямоугольник 19"/>
          <p:cNvSpPr/>
          <p:nvPr/>
        </p:nvSpPr>
        <p:spPr>
          <a:xfrm>
            <a:off x="6247210" y="4769095"/>
            <a:ext cx="2786063" cy="1922218"/>
          </a:xfrm>
          <a:prstGeom prst="rect">
            <a:avLst/>
          </a:prstGeom>
          <a:solidFill>
            <a:srgbClr val="CCCC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400" dirty="0">
                <a:solidFill>
                  <a:schemeClr val="bg2">
                    <a:lumMod val="10000"/>
                  </a:schemeClr>
                </a:solidFill>
              </a:rPr>
              <a:t>Уважать - это считаться с интересами окружающих нас людей. Необходимость уважать других людей неразрывно связана с самой необходимостью общаться с другими людьми, жить в социуме, в ладу с окружающими.</a:t>
            </a:r>
          </a:p>
        </p:txBody>
      </p:sp>
      <p:sp>
        <p:nvSpPr>
          <p:cNvPr id="45" name="Прямоугольник 64"/>
          <p:cNvSpPr>
            <a:spLocks noChangeArrowheads="1"/>
          </p:cNvSpPr>
          <p:nvPr/>
        </p:nvSpPr>
        <p:spPr bwMode="auto">
          <a:xfrm>
            <a:off x="6243318" y="4194420"/>
            <a:ext cx="2759869" cy="574675"/>
          </a:xfrm>
          <a:prstGeom prst="rect">
            <a:avLst/>
          </a:prstGeom>
          <a:solidFill>
            <a:srgbClr val="FFFF00"/>
          </a:solidFill>
          <a:ln w="28575" algn="ctr">
            <a:solidFill>
              <a:schemeClr val="tx1"/>
            </a:solidFill>
            <a:miter lim="800000"/>
            <a:headEnd/>
            <a:tailEnd/>
          </a:ln>
        </p:spPr>
        <p:txBody>
          <a:bodyPr anchor="ctr"/>
          <a:lstStyle/>
          <a:p>
            <a:pPr algn="ctr"/>
            <a:r>
              <a:rPr lang="ru-RU" sz="1600" dirty="0" smtClean="0"/>
              <a:t>Зачем </a:t>
            </a:r>
            <a:r>
              <a:rPr lang="ru-RU" sz="1600" dirty="0"/>
              <a:t>нужно уважать других людей?</a:t>
            </a:r>
            <a:endParaRPr lang="ru-RU" altLang="ru-RU" sz="1600" i="1" dirty="0"/>
          </a:p>
        </p:txBody>
      </p:sp>
      <p:cxnSp>
        <p:nvCxnSpPr>
          <p:cNvPr id="46" name="Прямая со стрелкой 100"/>
          <p:cNvCxnSpPr>
            <a:cxnSpLocks noChangeShapeType="1"/>
          </p:cNvCxnSpPr>
          <p:nvPr/>
        </p:nvCxnSpPr>
        <p:spPr bwMode="auto">
          <a:xfrm>
            <a:off x="7606354" y="4676379"/>
            <a:ext cx="595" cy="334169"/>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42" name="Прямая со стрелкой 100"/>
          <p:cNvCxnSpPr>
            <a:cxnSpLocks noChangeShapeType="1"/>
          </p:cNvCxnSpPr>
          <p:nvPr/>
        </p:nvCxnSpPr>
        <p:spPr bwMode="auto">
          <a:xfrm>
            <a:off x="1579960" y="841375"/>
            <a:ext cx="0" cy="28733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43" name="Rectangle 120"/>
          <p:cNvSpPr>
            <a:spLocks noChangeArrowheads="1"/>
          </p:cNvSpPr>
          <p:nvPr/>
        </p:nvSpPr>
        <p:spPr bwMode="auto">
          <a:xfrm>
            <a:off x="260747" y="4227513"/>
            <a:ext cx="2809875" cy="615950"/>
          </a:xfrm>
          <a:prstGeom prst="rect">
            <a:avLst/>
          </a:prstGeom>
          <a:solidFill>
            <a:srgbClr val="FFFF00"/>
          </a:solidFill>
          <a:ln w="38100">
            <a:solidFill>
              <a:schemeClr val="tx1"/>
            </a:solidFill>
            <a:miter lim="800000"/>
            <a:headEnd/>
            <a:tailEnd/>
          </a:ln>
        </p:spPr>
        <p:txBody>
          <a:bodyPr wrap="none" anchor="ctr"/>
          <a:lstStyle/>
          <a:p>
            <a:r>
              <a:rPr lang="ru-RU" sz="1600" dirty="0"/>
              <a:t>Как можно проявлять уважение</a:t>
            </a:r>
            <a:r>
              <a:rPr lang="ru-RU" sz="2000" dirty="0"/>
              <a:t>?</a:t>
            </a:r>
            <a:r>
              <a:rPr lang="ru-RU" altLang="ru-RU" sz="2000" i="1" dirty="0" smtClean="0"/>
              <a:t>…</a:t>
            </a:r>
            <a:endParaRPr lang="ru-RU" altLang="ru-RU" sz="2000" i="1" dirty="0"/>
          </a:p>
        </p:txBody>
      </p:sp>
      <p:sp>
        <p:nvSpPr>
          <p:cNvPr id="44" name="Прямоугольник 43"/>
          <p:cNvSpPr/>
          <p:nvPr/>
        </p:nvSpPr>
        <p:spPr>
          <a:xfrm>
            <a:off x="101204" y="4926012"/>
            <a:ext cx="2958703" cy="1931989"/>
          </a:xfrm>
          <a:prstGeom prst="rect">
            <a:avLst/>
          </a:prstGeom>
          <a:solidFill>
            <a:srgbClr val="FFCCCC"/>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400" dirty="0" smtClean="0">
                <a:solidFill>
                  <a:schemeClr val="bg2">
                    <a:lumMod val="10000"/>
                  </a:schemeClr>
                </a:solidFill>
              </a:rPr>
              <a:t>Выражать </a:t>
            </a:r>
            <a:r>
              <a:rPr lang="ru-RU" sz="1400" dirty="0">
                <a:solidFill>
                  <a:schemeClr val="bg2">
                    <a:lumMod val="10000"/>
                  </a:schemeClr>
                </a:solidFill>
              </a:rPr>
              <a:t>благодарность</a:t>
            </a:r>
            <a:r>
              <a:rPr lang="ru-RU" sz="1400" dirty="0"/>
              <a:t>, </a:t>
            </a:r>
            <a:r>
              <a:rPr lang="ru-RU" sz="1400" dirty="0" smtClean="0">
                <a:solidFill>
                  <a:schemeClr val="bg2">
                    <a:lumMod val="10000"/>
                  </a:schemeClr>
                </a:solidFill>
              </a:rPr>
              <a:t>делать   комплименты, проявлять </a:t>
            </a:r>
            <a:r>
              <a:rPr lang="ru-RU" sz="1400" dirty="0">
                <a:solidFill>
                  <a:schemeClr val="bg2">
                    <a:lumMod val="10000"/>
                  </a:schemeClr>
                </a:solidFill>
              </a:rPr>
              <a:t>заботу, оказывать помощь, дарить подарки, уделять время, проявлять внимание, уметь слушать, проявлять интерес, учиться ставить себя на место других, смягчать свои высказывания</a:t>
            </a:r>
            <a:r>
              <a:rPr lang="ru-RU" sz="1600" dirty="0" smtClean="0">
                <a:solidFill>
                  <a:schemeClr val="bg2">
                    <a:lumMod val="10000"/>
                  </a:schemeClr>
                </a:solidFill>
              </a:rPr>
              <a:t>.</a:t>
            </a:r>
            <a:endParaRPr lang="ru-RU" sz="1600" dirty="0">
              <a:solidFill>
                <a:schemeClr val="bg2">
                  <a:lumMod val="10000"/>
                </a:schemeClr>
              </a:solidFill>
            </a:endParaRPr>
          </a:p>
        </p:txBody>
      </p:sp>
      <p:cxnSp>
        <p:nvCxnSpPr>
          <p:cNvPr id="47" name="Прямая со стрелкой 100"/>
          <p:cNvCxnSpPr>
            <a:cxnSpLocks noChangeShapeType="1"/>
          </p:cNvCxnSpPr>
          <p:nvPr/>
        </p:nvCxnSpPr>
        <p:spPr bwMode="auto">
          <a:xfrm>
            <a:off x="1479947" y="4803775"/>
            <a:ext cx="0" cy="287338"/>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pic>
        <p:nvPicPr>
          <p:cNvPr id="50204" name="Рисунок 5"/>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442439" y="4756944"/>
            <a:ext cx="804771" cy="1409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145"/>
          <p:cNvSpPr>
            <a:spLocks noChangeArrowheads="1"/>
          </p:cNvSpPr>
          <p:nvPr/>
        </p:nvSpPr>
        <p:spPr bwMode="auto">
          <a:xfrm>
            <a:off x="4487603" y="4708892"/>
            <a:ext cx="320141" cy="1982788"/>
          </a:xfrm>
          <a:prstGeom prst="rect">
            <a:avLst/>
          </a:prstGeom>
          <a:solidFill>
            <a:schemeClr val="bg1">
              <a:lumMod val="85000"/>
            </a:schemeClr>
          </a:solidFill>
          <a:ln w="9525">
            <a:solidFill>
              <a:schemeClr val="tx1"/>
            </a:solidFill>
            <a:miter lim="800000"/>
            <a:headEnd/>
            <a:tailEnd/>
          </a:ln>
          <a:extLst/>
        </p:spPr>
        <p:txBody>
          <a:bodyPr rot="10800000" vert="eaVert" wrap="none" anchor="ctr"/>
          <a:lstStyle>
            <a:lvl1pPr eaLnBrk="0" hangingPunct="0">
              <a:defRPr i="1">
                <a:solidFill>
                  <a:schemeClr val="tx1"/>
                </a:solidFill>
                <a:latin typeface="Arial" panose="020B0604020202020204" pitchFamily="34" charset="0"/>
              </a:defRPr>
            </a:lvl1pPr>
            <a:lvl2pPr marL="742950" indent="-285750" eaLnBrk="0" hangingPunct="0">
              <a:defRPr i="1">
                <a:solidFill>
                  <a:schemeClr val="tx1"/>
                </a:solidFill>
                <a:latin typeface="Arial" panose="020B0604020202020204" pitchFamily="34" charset="0"/>
              </a:defRPr>
            </a:lvl2pPr>
            <a:lvl3pPr marL="1143000" indent="-228600" eaLnBrk="0" hangingPunct="0">
              <a:defRPr i="1">
                <a:solidFill>
                  <a:schemeClr val="tx1"/>
                </a:solidFill>
                <a:latin typeface="Arial" panose="020B0604020202020204" pitchFamily="34" charset="0"/>
              </a:defRPr>
            </a:lvl3pPr>
            <a:lvl4pPr marL="1600200" indent="-228600" eaLnBrk="0" hangingPunct="0">
              <a:defRPr i="1">
                <a:solidFill>
                  <a:schemeClr val="tx1"/>
                </a:solidFill>
                <a:latin typeface="Arial" panose="020B0604020202020204" pitchFamily="34" charset="0"/>
              </a:defRPr>
            </a:lvl4pPr>
            <a:lvl5pPr marL="2057400" indent="-228600" eaLnBrk="0" hangingPunct="0">
              <a:defRPr i="1">
                <a:solidFill>
                  <a:schemeClr val="tx1"/>
                </a:solidFill>
                <a:latin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defRPr>
            </a:lvl9pPr>
          </a:lstStyle>
          <a:p>
            <a:pPr algn="ctr" eaLnBrk="1" fontAlgn="auto" hangingPunct="1">
              <a:spcBef>
                <a:spcPts val="0"/>
              </a:spcBef>
              <a:spcAft>
                <a:spcPts val="0"/>
              </a:spcAft>
              <a:defRPr/>
            </a:pPr>
            <a:r>
              <a:rPr lang="ru-RU" altLang="ru-RU" sz="1600" b="1" dirty="0" smtClean="0">
                <a:cs typeface="+mn-cs"/>
              </a:rPr>
              <a:t>чувство</a:t>
            </a:r>
            <a:endParaRPr lang="ru-RU" altLang="ru-RU" sz="1600" b="1" dirty="0">
              <a:cs typeface="+mn-cs"/>
            </a:endParaRPr>
          </a:p>
        </p:txBody>
      </p:sp>
      <p:cxnSp>
        <p:nvCxnSpPr>
          <p:cNvPr id="30" name="Прямая со стрелкой 29"/>
          <p:cNvCxnSpPr>
            <a:cxnSpLocks noChangeShapeType="1"/>
          </p:cNvCxnSpPr>
          <p:nvPr/>
        </p:nvCxnSpPr>
        <p:spPr bwMode="auto">
          <a:xfrm>
            <a:off x="4288951" y="4267750"/>
            <a:ext cx="441814" cy="466236"/>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31" name="Прямоугольник 30"/>
          <p:cNvSpPr>
            <a:spLocks noChangeArrowheads="1"/>
          </p:cNvSpPr>
          <p:nvPr/>
        </p:nvSpPr>
        <p:spPr bwMode="auto">
          <a:xfrm>
            <a:off x="260748" y="2744117"/>
            <a:ext cx="2831489" cy="1379843"/>
          </a:xfrm>
          <a:prstGeom prst="rect">
            <a:avLst/>
          </a:prstGeom>
          <a:solidFill>
            <a:srgbClr val="FFCCFF"/>
          </a:solidFill>
          <a:ln w="25400" algn="ctr">
            <a:solidFill>
              <a:srgbClr val="0D0D0D"/>
            </a:solidFill>
            <a:miter lim="800000"/>
            <a:headEnd/>
            <a:tailEnd/>
          </a:ln>
        </p:spPr>
        <p:txBody>
          <a:bodyPr anchor="ctr"/>
          <a:lstStyle/>
          <a:p>
            <a:r>
              <a:rPr lang="ru-RU" sz="1200" b="1" dirty="0"/>
              <a:t>Толковый словарь Ушакова</a:t>
            </a:r>
            <a:endParaRPr lang="ru-RU" sz="1200" dirty="0"/>
          </a:p>
          <a:p>
            <a:r>
              <a:rPr lang="ru-RU" sz="1200" dirty="0"/>
              <a:t>Уважение− Почтительное отношение, основанное на признании чьих-н. достоинств. Достоин уважения кто-н. Питать у. к кому-н. Сделать </a:t>
            </a:r>
            <a:r>
              <a:rPr lang="ru-RU" sz="1200" dirty="0" smtClean="0"/>
              <a:t>что-н</a:t>
            </a:r>
            <a:r>
              <a:rPr lang="ru-RU" sz="1200" dirty="0"/>
              <a:t>. из уважения (в знак уважения). Пользоваться общим уважением. Взаимное у.</a:t>
            </a:r>
          </a:p>
        </p:txBody>
      </p:sp>
      <p:sp>
        <p:nvSpPr>
          <p:cNvPr id="32" name="Прямоугольник 31"/>
          <p:cNvSpPr>
            <a:spLocks noChangeArrowheads="1"/>
          </p:cNvSpPr>
          <p:nvPr/>
        </p:nvSpPr>
        <p:spPr bwMode="auto">
          <a:xfrm>
            <a:off x="5994065" y="2743322"/>
            <a:ext cx="2930128" cy="1443282"/>
          </a:xfrm>
          <a:prstGeom prst="rect">
            <a:avLst/>
          </a:prstGeom>
          <a:solidFill>
            <a:srgbClr val="FFCCFF"/>
          </a:solidFill>
          <a:ln w="25400" algn="ctr">
            <a:solidFill>
              <a:srgbClr val="0D0D0D"/>
            </a:solidFill>
            <a:miter lim="800000"/>
            <a:headEnd/>
            <a:tailEnd/>
          </a:ln>
        </p:spPr>
        <p:txBody>
          <a:bodyPr anchor="ctr"/>
          <a:lstStyle/>
          <a:p>
            <a:r>
              <a:rPr lang="ru-RU" sz="1200" b="1" dirty="0"/>
              <a:t>Словарь Ожегова</a:t>
            </a:r>
            <a:endParaRPr lang="ru-RU" sz="1200" dirty="0"/>
          </a:p>
          <a:p>
            <a:r>
              <a:rPr lang="ru-RU" sz="1200" dirty="0"/>
              <a:t>Уважение −Чувство, основанное на признании чьих л. достоинств, заслуг, качеств; почтение. Пользоваться всеобщим уважением. □ Управляющий сказал мне: Держу вас только из уважения к вашему почтенному батюшке, а то бы вы у меня давно полетели.</a:t>
            </a:r>
          </a:p>
        </p:txBody>
      </p:sp>
      <p:cxnSp>
        <p:nvCxnSpPr>
          <p:cNvPr id="33" name="Прямая со стрелкой 102"/>
          <p:cNvCxnSpPr>
            <a:cxnSpLocks noChangeShapeType="1"/>
          </p:cNvCxnSpPr>
          <p:nvPr/>
        </p:nvCxnSpPr>
        <p:spPr bwMode="auto">
          <a:xfrm flipH="1">
            <a:off x="5458650" y="4123960"/>
            <a:ext cx="1070829" cy="923561"/>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6" name="Прямая со стрелкой 102"/>
          <p:cNvCxnSpPr>
            <a:cxnSpLocks noChangeShapeType="1"/>
          </p:cNvCxnSpPr>
          <p:nvPr/>
        </p:nvCxnSpPr>
        <p:spPr bwMode="auto">
          <a:xfrm>
            <a:off x="2459008" y="3764879"/>
            <a:ext cx="1034286" cy="1161134"/>
          </a:xfrm>
          <a:prstGeom prst="straightConnector1">
            <a:avLst/>
          </a:prstGeom>
          <a:noFill/>
          <a:ln w="381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40" name="Rectangle 145"/>
          <p:cNvSpPr>
            <a:spLocks noChangeArrowheads="1"/>
          </p:cNvSpPr>
          <p:nvPr/>
        </p:nvSpPr>
        <p:spPr bwMode="auto">
          <a:xfrm>
            <a:off x="4822444" y="4233252"/>
            <a:ext cx="619995" cy="2458734"/>
          </a:xfrm>
          <a:prstGeom prst="rect">
            <a:avLst/>
          </a:prstGeom>
          <a:solidFill>
            <a:schemeClr val="bg1">
              <a:lumMod val="85000"/>
            </a:schemeClr>
          </a:solidFill>
          <a:ln w="9525">
            <a:solidFill>
              <a:schemeClr val="tx1"/>
            </a:solidFill>
            <a:miter lim="800000"/>
            <a:headEnd/>
            <a:tailEnd/>
          </a:ln>
          <a:extLst/>
        </p:spPr>
        <p:txBody>
          <a:bodyPr rot="10800000" vert="eaVert" wrap="none" anchor="ctr"/>
          <a:lstStyle>
            <a:lvl1pPr eaLnBrk="0" hangingPunct="0">
              <a:defRPr i="1">
                <a:solidFill>
                  <a:schemeClr val="tx1"/>
                </a:solidFill>
                <a:latin typeface="Arial" panose="020B0604020202020204" pitchFamily="34" charset="0"/>
              </a:defRPr>
            </a:lvl1pPr>
            <a:lvl2pPr marL="742950" indent="-285750" eaLnBrk="0" hangingPunct="0">
              <a:defRPr i="1">
                <a:solidFill>
                  <a:schemeClr val="tx1"/>
                </a:solidFill>
                <a:latin typeface="Arial" panose="020B0604020202020204" pitchFamily="34" charset="0"/>
              </a:defRPr>
            </a:lvl2pPr>
            <a:lvl3pPr marL="1143000" indent="-228600" eaLnBrk="0" hangingPunct="0">
              <a:defRPr i="1">
                <a:solidFill>
                  <a:schemeClr val="tx1"/>
                </a:solidFill>
                <a:latin typeface="Arial" panose="020B0604020202020204" pitchFamily="34" charset="0"/>
              </a:defRPr>
            </a:lvl3pPr>
            <a:lvl4pPr marL="1600200" indent="-228600" eaLnBrk="0" hangingPunct="0">
              <a:defRPr i="1">
                <a:solidFill>
                  <a:schemeClr val="tx1"/>
                </a:solidFill>
                <a:latin typeface="Arial" panose="020B0604020202020204" pitchFamily="34" charset="0"/>
              </a:defRPr>
            </a:lvl4pPr>
            <a:lvl5pPr marL="2057400" indent="-228600" eaLnBrk="0" hangingPunct="0">
              <a:defRPr i="1">
                <a:solidFill>
                  <a:schemeClr val="tx1"/>
                </a:solidFill>
                <a:latin typeface="Arial" panose="020B0604020202020204" pitchFamily="34" charset="0"/>
              </a:defRPr>
            </a:lvl5pPr>
            <a:lvl6pPr marL="2514600" indent="-228600" eaLnBrk="0" fontAlgn="base" hangingPunct="0">
              <a:spcBef>
                <a:spcPct val="0"/>
              </a:spcBef>
              <a:spcAft>
                <a:spcPct val="0"/>
              </a:spcAft>
              <a:defRPr i="1">
                <a:solidFill>
                  <a:schemeClr val="tx1"/>
                </a:solidFill>
                <a:latin typeface="Arial" panose="020B0604020202020204" pitchFamily="34" charset="0"/>
              </a:defRPr>
            </a:lvl6pPr>
            <a:lvl7pPr marL="2971800" indent="-228600" eaLnBrk="0" fontAlgn="base" hangingPunct="0">
              <a:spcBef>
                <a:spcPct val="0"/>
              </a:spcBef>
              <a:spcAft>
                <a:spcPct val="0"/>
              </a:spcAft>
              <a:defRPr i="1">
                <a:solidFill>
                  <a:schemeClr val="tx1"/>
                </a:solidFill>
                <a:latin typeface="Arial" panose="020B0604020202020204" pitchFamily="34" charset="0"/>
              </a:defRPr>
            </a:lvl7pPr>
            <a:lvl8pPr marL="3429000" indent="-228600" eaLnBrk="0" fontAlgn="base" hangingPunct="0">
              <a:spcBef>
                <a:spcPct val="0"/>
              </a:spcBef>
              <a:spcAft>
                <a:spcPct val="0"/>
              </a:spcAft>
              <a:defRPr i="1">
                <a:solidFill>
                  <a:schemeClr val="tx1"/>
                </a:solidFill>
                <a:latin typeface="Arial" panose="020B0604020202020204" pitchFamily="34" charset="0"/>
              </a:defRPr>
            </a:lvl8pPr>
            <a:lvl9pPr marL="3886200" indent="-228600" eaLnBrk="0" fontAlgn="base" hangingPunct="0">
              <a:spcBef>
                <a:spcPct val="0"/>
              </a:spcBef>
              <a:spcAft>
                <a:spcPct val="0"/>
              </a:spcAft>
              <a:defRPr i="1">
                <a:solidFill>
                  <a:schemeClr val="tx1"/>
                </a:solidFill>
                <a:latin typeface="Arial" panose="020B0604020202020204" pitchFamily="34" charset="0"/>
              </a:defRPr>
            </a:lvl9pPr>
          </a:lstStyle>
          <a:p>
            <a:pPr algn="ctr" eaLnBrk="1" fontAlgn="auto" hangingPunct="1">
              <a:spcBef>
                <a:spcPts val="0"/>
              </a:spcBef>
              <a:spcAft>
                <a:spcPts val="0"/>
              </a:spcAft>
              <a:defRPr/>
            </a:pPr>
            <a:r>
              <a:rPr lang="ru-RU" sz="1200" i="0" dirty="0"/>
              <a:t>способность к взаимоуважению, </a:t>
            </a:r>
            <a:endParaRPr lang="ru-RU" sz="1200" i="0" dirty="0" smtClean="0"/>
          </a:p>
          <a:p>
            <a:pPr algn="ctr" eaLnBrk="1" fontAlgn="auto" hangingPunct="1">
              <a:spcBef>
                <a:spcPts val="0"/>
              </a:spcBef>
              <a:spcAft>
                <a:spcPts val="0"/>
              </a:spcAft>
              <a:defRPr/>
            </a:pPr>
            <a:r>
              <a:rPr lang="ru-RU" sz="1200" i="0" dirty="0" smtClean="0"/>
              <a:t>самоуважению</a:t>
            </a:r>
            <a:r>
              <a:rPr lang="ru-RU" sz="1200" i="0" dirty="0"/>
              <a:t>, </a:t>
            </a:r>
            <a:endParaRPr lang="ru-RU" sz="1200" i="0" dirty="0" smtClean="0"/>
          </a:p>
          <a:p>
            <a:pPr algn="ctr" eaLnBrk="1" fontAlgn="auto" hangingPunct="1">
              <a:spcBef>
                <a:spcPts val="0"/>
              </a:spcBef>
              <a:spcAft>
                <a:spcPts val="0"/>
              </a:spcAft>
              <a:defRPr/>
            </a:pPr>
            <a:r>
              <a:rPr lang="ru-RU" sz="1200" i="0" dirty="0" smtClean="0"/>
              <a:t>уважению </a:t>
            </a:r>
            <a:r>
              <a:rPr lang="ru-RU" sz="1200" i="0" dirty="0"/>
              <a:t>окружающего </a:t>
            </a:r>
            <a:endParaRPr lang="ru-RU" sz="1200" i="0" dirty="0" smtClean="0"/>
          </a:p>
          <a:p>
            <a:pPr algn="ctr" eaLnBrk="1" fontAlgn="auto" hangingPunct="1">
              <a:spcBef>
                <a:spcPts val="0"/>
              </a:spcBef>
              <a:spcAft>
                <a:spcPts val="0"/>
              </a:spcAft>
              <a:defRPr/>
            </a:pPr>
            <a:r>
              <a:rPr lang="ru-RU" sz="1200" i="0" dirty="0" smtClean="0"/>
              <a:t>нас </a:t>
            </a:r>
            <a:r>
              <a:rPr lang="ru-RU" sz="1200" i="0" dirty="0"/>
              <a:t>мира в целом.</a:t>
            </a:r>
            <a:endParaRPr lang="ru-RU" altLang="ru-RU" sz="1200" b="1" dirty="0">
              <a:cs typeface="+mn-cs"/>
            </a:endParaRPr>
          </a:p>
        </p:txBody>
      </p:sp>
    </p:spTree>
    <p:extLst>
      <p:ext uri="{BB962C8B-B14F-4D97-AF65-F5344CB8AC3E}">
        <p14:creationId xmlns:p14="http://schemas.microsoft.com/office/powerpoint/2010/main" val="374296225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30123"/>
                                        </p:tgtEl>
                                        <p:attrNameLst>
                                          <p:attrName>style.visibility</p:attrName>
                                        </p:attrNameLst>
                                      </p:cBhvr>
                                      <p:to>
                                        <p:strVal val="visible"/>
                                      </p:to>
                                    </p:set>
                                    <p:anim calcmode="lin" valueType="num">
                                      <p:cBhvr>
                                        <p:cTn id="7" dur="1000" fill="hold"/>
                                        <p:tgtEl>
                                          <p:spTgt spid="130123"/>
                                        </p:tgtEl>
                                        <p:attrNameLst>
                                          <p:attrName>ppt_w</p:attrName>
                                        </p:attrNameLst>
                                      </p:cBhvr>
                                      <p:tavLst>
                                        <p:tav tm="0">
                                          <p:val>
                                            <p:strVal val="#ppt_w+.3"/>
                                          </p:val>
                                        </p:tav>
                                        <p:tav tm="100000">
                                          <p:val>
                                            <p:strVal val="#ppt_w"/>
                                          </p:val>
                                        </p:tav>
                                      </p:tavLst>
                                    </p:anim>
                                    <p:anim calcmode="lin" valueType="num">
                                      <p:cBhvr>
                                        <p:cTn id="8" dur="1000" fill="hold"/>
                                        <p:tgtEl>
                                          <p:spTgt spid="130123"/>
                                        </p:tgtEl>
                                        <p:attrNameLst>
                                          <p:attrName>ppt_h</p:attrName>
                                        </p:attrNameLst>
                                      </p:cBhvr>
                                      <p:tavLst>
                                        <p:tav tm="0">
                                          <p:val>
                                            <p:strVal val="#ppt_h"/>
                                          </p:val>
                                        </p:tav>
                                        <p:tav tm="100000">
                                          <p:val>
                                            <p:strVal val="#ppt_h"/>
                                          </p:val>
                                        </p:tav>
                                      </p:tavLst>
                                    </p:anim>
                                    <p:animEffect transition="in" filter="fade">
                                      <p:cBhvr>
                                        <p:cTn id="9" dur="1000"/>
                                        <p:tgtEl>
                                          <p:spTgt spid="13012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strVal val="#ppt_w+.3"/>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Effect transition="in" filter="fade">
                                      <p:cBhvr>
                                        <p:cTn id="23" dur="1000"/>
                                        <p:tgtEl>
                                          <p:spTgt spid="4"/>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0" presetClass="entr" presetSubtype="0" decel="10000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1000" fill="hold"/>
                                        <p:tgtEl>
                                          <p:spTgt spid="22"/>
                                        </p:tgtEl>
                                        <p:attrNameLst>
                                          <p:attrName>ppt_w</p:attrName>
                                        </p:attrNameLst>
                                      </p:cBhvr>
                                      <p:tavLst>
                                        <p:tav tm="0">
                                          <p:val>
                                            <p:strVal val="#ppt_w+.3"/>
                                          </p:val>
                                        </p:tav>
                                        <p:tav tm="100000">
                                          <p:val>
                                            <p:strVal val="#ppt_w"/>
                                          </p:val>
                                        </p:tav>
                                      </p:tavLst>
                                    </p:anim>
                                    <p:anim calcmode="lin" valueType="num">
                                      <p:cBhvr>
                                        <p:cTn id="29" dur="1000" fill="hold"/>
                                        <p:tgtEl>
                                          <p:spTgt spid="22"/>
                                        </p:tgtEl>
                                        <p:attrNameLst>
                                          <p:attrName>ppt_h</p:attrName>
                                        </p:attrNameLst>
                                      </p:cBhvr>
                                      <p:tavLst>
                                        <p:tav tm="0">
                                          <p:val>
                                            <p:strVal val="#ppt_h"/>
                                          </p:val>
                                        </p:tav>
                                        <p:tav tm="100000">
                                          <p:val>
                                            <p:strVal val="#ppt_h"/>
                                          </p:val>
                                        </p:tav>
                                      </p:tavLst>
                                    </p:anim>
                                    <p:animEffect transition="in" filter="fade">
                                      <p:cBhvr>
                                        <p:cTn id="30" dur="1000"/>
                                        <p:tgtEl>
                                          <p:spTgt spid="22"/>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barn(inVertical)">
                                      <p:cBhvr>
                                        <p:cTn id="35" dur="500"/>
                                        <p:tgtEl>
                                          <p:spTgt spid="23"/>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6" presetClass="entr" presetSubtype="21" fill="hold" nodeType="clickEffect">
                                  <p:stCondLst>
                                    <p:cond delay="0"/>
                                  </p:stCondLst>
                                  <p:childTnLst>
                                    <p:set>
                                      <p:cBhvr>
                                        <p:cTn id="39" dur="1" fill="hold">
                                          <p:stCondLst>
                                            <p:cond delay="0"/>
                                          </p:stCondLst>
                                        </p:cTn>
                                        <p:tgtEl>
                                          <p:spTgt spid="101"/>
                                        </p:tgtEl>
                                        <p:attrNameLst>
                                          <p:attrName>style.visibility</p:attrName>
                                        </p:attrNameLst>
                                      </p:cBhvr>
                                      <p:to>
                                        <p:strVal val="visible"/>
                                      </p:to>
                                    </p:set>
                                    <p:animEffect transition="in" filter="barn(inVertical)">
                                      <p:cBhvr>
                                        <p:cTn id="40" dur="500"/>
                                        <p:tgtEl>
                                          <p:spTgt spid="101"/>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130193"/>
                                        </p:tgtEl>
                                        <p:attrNameLst>
                                          <p:attrName>style.visibility</p:attrName>
                                        </p:attrNameLst>
                                      </p:cBhvr>
                                      <p:to>
                                        <p:strVal val="visible"/>
                                      </p:to>
                                    </p:set>
                                    <p:animEffect transition="in" filter="barn(inVertical)">
                                      <p:cBhvr>
                                        <p:cTn id="45" dur="500"/>
                                        <p:tgtEl>
                                          <p:spTgt spid="130193"/>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6" presetClass="entr" presetSubtype="21" fill="hold" nodeType="click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barn(inVertical)">
                                      <p:cBhvr>
                                        <p:cTn id="50" dur="500"/>
                                        <p:tgtEl>
                                          <p:spTgt spid="35"/>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barn(inVertical)">
                                      <p:cBhvr>
                                        <p:cTn id="55" dur="500"/>
                                        <p:tgtEl>
                                          <p:spTgt spid="37"/>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6" presetClass="entr" presetSubtype="21" fill="hold" nodeType="click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barn(inVertical)">
                                      <p:cBhvr>
                                        <p:cTn id="60" dur="500"/>
                                        <p:tgtEl>
                                          <p:spTgt spid="39"/>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16" presetClass="entr" presetSubtype="21" fill="hold" grpId="0" nodeType="click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barn(inVertical)">
                                      <p:cBhvr>
                                        <p:cTn id="65" dur="500"/>
                                        <p:tgtEl>
                                          <p:spTgt spid="13"/>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16" presetClass="entr" presetSubtype="21" fill="hold" nodeType="click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barn(inVertical)">
                                      <p:cBhvr>
                                        <p:cTn id="70" dur="500"/>
                                        <p:tgtEl>
                                          <p:spTgt spid="81"/>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barn(inVertical)">
                                      <p:cBhvr>
                                        <p:cTn id="75" dur="500"/>
                                        <p:tgtEl>
                                          <p:spTgt spid="6"/>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16" presetClass="entr" presetSubtype="21" fill="hold" nodeType="click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barn(inVertical)">
                                      <p:cBhvr>
                                        <p:cTn id="80" dur="500"/>
                                        <p:tgtEl>
                                          <p:spTgt spid="41"/>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16" presetClass="entr" presetSubtype="21" fill="hold" grpId="0" nodeType="clickEffect">
                                  <p:stCondLst>
                                    <p:cond delay="0"/>
                                  </p:stCondLst>
                                  <p:childTnLst>
                                    <p:set>
                                      <p:cBhvr>
                                        <p:cTn id="84" dur="1" fill="hold">
                                          <p:stCondLst>
                                            <p:cond delay="0"/>
                                          </p:stCondLst>
                                        </p:cTn>
                                        <p:tgtEl>
                                          <p:spTgt spid="65"/>
                                        </p:tgtEl>
                                        <p:attrNameLst>
                                          <p:attrName>style.visibility</p:attrName>
                                        </p:attrNameLst>
                                      </p:cBhvr>
                                      <p:to>
                                        <p:strVal val="visible"/>
                                      </p:to>
                                    </p:set>
                                    <p:animEffect transition="in" filter="barn(inVertical)">
                                      <p:cBhvr>
                                        <p:cTn id="85" dur="500"/>
                                        <p:tgtEl>
                                          <p:spTgt spid="65"/>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16" presetClass="entr" presetSubtype="21" fill="hold" grpId="0" nodeType="click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barn(inVertical)">
                                      <p:cBhvr>
                                        <p:cTn id="90" dur="500"/>
                                        <p:tgtEl>
                                          <p:spTgt spid="45"/>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16" presetClass="entr" presetSubtype="21" fill="hold" nodeType="click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barn(inVertical)">
                                      <p:cBhvr>
                                        <p:cTn id="95" dur="500"/>
                                        <p:tgtEl>
                                          <p:spTgt spid="46"/>
                                        </p:tgtEl>
                                      </p:cBhvr>
                                    </p:animEffect>
                                  </p:childTnLst>
                                </p:cTn>
                              </p:par>
                            </p:childTnLst>
                          </p:cTn>
                        </p:par>
                      </p:childTnLst>
                    </p:cTn>
                  </p:par>
                  <p:par>
                    <p:cTn id="96" fill="hold" nodeType="clickPar">
                      <p:stCondLst>
                        <p:cond delay="indefinite"/>
                      </p:stCondLst>
                      <p:childTnLst>
                        <p:par>
                          <p:cTn id="97" fill="hold" nodeType="withGroup">
                            <p:stCondLst>
                              <p:cond delay="0"/>
                            </p:stCondLst>
                            <p:childTnLst>
                              <p:par>
                                <p:cTn id="98" presetID="16" presetClass="entr" presetSubtype="21" fill="hold" grpId="0" nodeType="click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barn(inVertical)">
                                      <p:cBhvr>
                                        <p:cTn id="100" dur="500"/>
                                        <p:tgtEl>
                                          <p:spTgt spid="20"/>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16" presetClass="entr" presetSubtype="21" fill="hold" nodeType="clickEffect">
                                  <p:stCondLst>
                                    <p:cond delay="0"/>
                                  </p:stCondLst>
                                  <p:childTnLst>
                                    <p:set>
                                      <p:cBhvr>
                                        <p:cTn id="104" dur="1" fill="hold">
                                          <p:stCondLst>
                                            <p:cond delay="0"/>
                                          </p:stCondLst>
                                        </p:cTn>
                                        <p:tgtEl>
                                          <p:spTgt spid="11"/>
                                        </p:tgtEl>
                                        <p:attrNameLst>
                                          <p:attrName>style.visibility</p:attrName>
                                        </p:attrNameLst>
                                      </p:cBhvr>
                                      <p:to>
                                        <p:strVal val="visible"/>
                                      </p:to>
                                    </p:set>
                                    <p:animEffect transition="in" filter="barn(inVertical)">
                                      <p:cBhvr>
                                        <p:cTn id="105" dur="500"/>
                                        <p:tgtEl>
                                          <p:spTgt spid="11"/>
                                        </p:tgtEl>
                                      </p:cBhvr>
                                    </p:animEffect>
                                  </p:childTnLst>
                                </p:cTn>
                              </p:par>
                            </p:childTnLst>
                          </p:cTn>
                        </p:par>
                      </p:childTnLst>
                    </p:cTn>
                  </p:par>
                  <p:par>
                    <p:cTn id="106" fill="hold" nodeType="clickPar">
                      <p:stCondLst>
                        <p:cond delay="indefinite"/>
                      </p:stCondLst>
                      <p:childTnLst>
                        <p:par>
                          <p:cTn id="107" fill="hold" nodeType="withGroup">
                            <p:stCondLst>
                              <p:cond delay="0"/>
                            </p:stCondLst>
                            <p:childTnLst>
                              <p:par>
                                <p:cTn id="108" presetID="16" presetClass="entr" presetSubtype="21" fill="hold" grpId="0" nodeType="clickEffect">
                                  <p:stCondLst>
                                    <p:cond delay="0"/>
                                  </p:stCondLst>
                                  <p:childTnLst>
                                    <p:set>
                                      <p:cBhvr>
                                        <p:cTn id="109" dur="1" fill="hold">
                                          <p:stCondLst>
                                            <p:cond delay="0"/>
                                          </p:stCondLst>
                                        </p:cTn>
                                        <p:tgtEl>
                                          <p:spTgt spid="130168"/>
                                        </p:tgtEl>
                                        <p:attrNameLst>
                                          <p:attrName>style.visibility</p:attrName>
                                        </p:attrNameLst>
                                      </p:cBhvr>
                                      <p:to>
                                        <p:strVal val="visible"/>
                                      </p:to>
                                    </p:set>
                                    <p:animEffect transition="in" filter="barn(inVertical)">
                                      <p:cBhvr>
                                        <p:cTn id="110" dur="500"/>
                                        <p:tgtEl>
                                          <p:spTgt spid="130168"/>
                                        </p:tgtEl>
                                      </p:cBhvr>
                                    </p:animEffec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16" presetClass="entr" presetSubtype="21" fill="hold" nodeType="click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barn(inVertical)">
                                      <p:cBhvr>
                                        <p:cTn id="115" dur="500"/>
                                        <p:tgtEl>
                                          <p:spTgt spid="42"/>
                                        </p:tgtEl>
                                      </p:cBhvr>
                                    </p:animEffect>
                                  </p:childTnLst>
                                </p:cTn>
                              </p:par>
                            </p:childTnLst>
                          </p:cTn>
                        </p:par>
                      </p:childTnLst>
                    </p:cTn>
                  </p:par>
                  <p:par>
                    <p:cTn id="116" fill="hold" nodeType="clickPar">
                      <p:stCondLst>
                        <p:cond delay="indefinite"/>
                      </p:stCondLst>
                      <p:childTnLst>
                        <p:par>
                          <p:cTn id="117" fill="hold" nodeType="withGroup">
                            <p:stCondLst>
                              <p:cond delay="0"/>
                            </p:stCondLst>
                            <p:childTnLst>
                              <p:par>
                                <p:cTn id="118" presetID="16" presetClass="entr" presetSubtype="21" fill="hold" grpId="0" nodeType="clickEffect">
                                  <p:stCondLst>
                                    <p:cond delay="0"/>
                                  </p:stCondLst>
                                  <p:childTnLst>
                                    <p:set>
                                      <p:cBhvr>
                                        <p:cTn id="119" dur="1" fill="hold">
                                          <p:stCondLst>
                                            <p:cond delay="0"/>
                                          </p:stCondLst>
                                        </p:cTn>
                                        <p:tgtEl>
                                          <p:spTgt spid="19"/>
                                        </p:tgtEl>
                                        <p:attrNameLst>
                                          <p:attrName>style.visibility</p:attrName>
                                        </p:attrNameLst>
                                      </p:cBhvr>
                                      <p:to>
                                        <p:strVal val="visible"/>
                                      </p:to>
                                    </p:set>
                                    <p:animEffect transition="in" filter="barn(inVertical)">
                                      <p:cBhvr>
                                        <p:cTn id="120" dur="500"/>
                                        <p:tgtEl>
                                          <p:spTgt spid="19"/>
                                        </p:tgtEl>
                                      </p:cBhvr>
                                    </p:animEffect>
                                  </p:childTnLst>
                                </p:cTn>
                              </p:par>
                            </p:childTnLst>
                          </p:cTn>
                        </p:par>
                      </p:childTnLst>
                    </p:cTn>
                  </p:par>
                  <p:par>
                    <p:cTn id="121" fill="hold" nodeType="clickPar">
                      <p:stCondLst>
                        <p:cond delay="indefinite"/>
                      </p:stCondLst>
                      <p:childTnLst>
                        <p:par>
                          <p:cTn id="122" fill="hold" nodeType="withGroup">
                            <p:stCondLst>
                              <p:cond delay="0"/>
                            </p:stCondLst>
                            <p:childTnLst>
                              <p:par>
                                <p:cTn id="123" presetID="16" presetClass="entr" presetSubtype="21" fill="hold" grpId="0" nodeType="clickEffect">
                                  <p:stCondLst>
                                    <p:cond delay="0"/>
                                  </p:stCondLst>
                                  <p:childTnLst>
                                    <p:set>
                                      <p:cBhvr>
                                        <p:cTn id="124" dur="1" fill="hold">
                                          <p:stCondLst>
                                            <p:cond delay="0"/>
                                          </p:stCondLst>
                                        </p:cTn>
                                        <p:tgtEl>
                                          <p:spTgt spid="43"/>
                                        </p:tgtEl>
                                        <p:attrNameLst>
                                          <p:attrName>style.visibility</p:attrName>
                                        </p:attrNameLst>
                                      </p:cBhvr>
                                      <p:to>
                                        <p:strVal val="visible"/>
                                      </p:to>
                                    </p:set>
                                    <p:animEffect transition="in" filter="barn(inVertical)">
                                      <p:cBhvr>
                                        <p:cTn id="125" dur="500"/>
                                        <p:tgtEl>
                                          <p:spTgt spid="43"/>
                                        </p:tgtEl>
                                      </p:cBhvr>
                                    </p:animEffect>
                                  </p:childTnLst>
                                </p:cTn>
                              </p:par>
                            </p:childTnLst>
                          </p:cTn>
                        </p:par>
                      </p:childTnLst>
                    </p:cTn>
                  </p:par>
                  <p:par>
                    <p:cTn id="126" fill="hold" nodeType="clickPar">
                      <p:stCondLst>
                        <p:cond delay="indefinite"/>
                      </p:stCondLst>
                      <p:childTnLst>
                        <p:par>
                          <p:cTn id="127" fill="hold" nodeType="withGroup">
                            <p:stCondLst>
                              <p:cond delay="0"/>
                            </p:stCondLst>
                            <p:childTnLst>
                              <p:par>
                                <p:cTn id="128" presetID="16" presetClass="entr" presetSubtype="21" fill="hold" nodeType="clickEffect">
                                  <p:stCondLst>
                                    <p:cond delay="0"/>
                                  </p:stCondLst>
                                  <p:childTnLst>
                                    <p:set>
                                      <p:cBhvr>
                                        <p:cTn id="129" dur="1" fill="hold">
                                          <p:stCondLst>
                                            <p:cond delay="0"/>
                                          </p:stCondLst>
                                        </p:cTn>
                                        <p:tgtEl>
                                          <p:spTgt spid="47"/>
                                        </p:tgtEl>
                                        <p:attrNameLst>
                                          <p:attrName>style.visibility</p:attrName>
                                        </p:attrNameLst>
                                      </p:cBhvr>
                                      <p:to>
                                        <p:strVal val="visible"/>
                                      </p:to>
                                    </p:set>
                                    <p:animEffect transition="in" filter="barn(inVertical)">
                                      <p:cBhvr>
                                        <p:cTn id="130" dur="500"/>
                                        <p:tgtEl>
                                          <p:spTgt spid="47"/>
                                        </p:tgtEl>
                                      </p:cBhvr>
                                    </p:animEffec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16" presetClass="entr" presetSubtype="21" fill="hold" grpId="0" nodeType="clickEffect">
                                  <p:stCondLst>
                                    <p:cond delay="0"/>
                                  </p:stCondLst>
                                  <p:childTnLst>
                                    <p:set>
                                      <p:cBhvr>
                                        <p:cTn id="134" dur="1" fill="hold">
                                          <p:stCondLst>
                                            <p:cond delay="0"/>
                                          </p:stCondLst>
                                        </p:cTn>
                                        <p:tgtEl>
                                          <p:spTgt spid="44"/>
                                        </p:tgtEl>
                                        <p:attrNameLst>
                                          <p:attrName>style.visibility</p:attrName>
                                        </p:attrNameLst>
                                      </p:cBhvr>
                                      <p:to>
                                        <p:strVal val="visible"/>
                                      </p:to>
                                    </p:set>
                                    <p:animEffect transition="in" filter="barn(inVertical)">
                                      <p:cBhvr>
                                        <p:cTn id="135" dur="500"/>
                                        <p:tgtEl>
                                          <p:spTgt spid="44"/>
                                        </p:tgtEl>
                                      </p:cBhvr>
                                    </p:animEffect>
                                  </p:childTnLst>
                                </p:cTn>
                              </p:par>
                            </p:childTnLst>
                          </p:cTn>
                        </p:par>
                      </p:childTnLst>
                    </p:cTn>
                  </p:par>
                  <p:par>
                    <p:cTn id="136" fill="hold">
                      <p:stCondLst>
                        <p:cond delay="indefinite"/>
                      </p:stCondLst>
                      <p:childTnLst>
                        <p:par>
                          <p:cTn id="137" fill="hold">
                            <p:stCondLst>
                              <p:cond delay="0"/>
                            </p:stCondLst>
                            <p:childTnLst>
                              <p:par>
                                <p:cTn id="138" presetID="16" presetClass="entr" presetSubtype="21" fill="hold" grpId="0" nodeType="click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barn(inVertical)">
                                      <p:cBhvr>
                                        <p:cTn id="140" dur="500"/>
                                        <p:tgtEl>
                                          <p:spTgt spid="29"/>
                                        </p:tgtEl>
                                      </p:cBhvr>
                                    </p:animEffect>
                                  </p:childTnLst>
                                </p:cTn>
                              </p:par>
                            </p:childTnLst>
                          </p:cTn>
                        </p:par>
                      </p:childTnLst>
                    </p:cTn>
                  </p:par>
                  <p:par>
                    <p:cTn id="141" fill="hold">
                      <p:stCondLst>
                        <p:cond delay="indefinite"/>
                      </p:stCondLst>
                      <p:childTnLst>
                        <p:par>
                          <p:cTn id="142" fill="hold">
                            <p:stCondLst>
                              <p:cond delay="0"/>
                            </p:stCondLst>
                            <p:childTnLst>
                              <p:par>
                                <p:cTn id="143" presetID="16" presetClass="entr" presetSubtype="21" fill="hold" nodeType="click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barn(inVertical)">
                                      <p:cBhvr>
                                        <p:cTn id="145" dur="500"/>
                                        <p:tgtEl>
                                          <p:spTgt spid="30"/>
                                        </p:tgtEl>
                                      </p:cBhvr>
                                    </p:animEffect>
                                  </p:childTnLst>
                                </p:cTn>
                              </p:par>
                            </p:childTnLst>
                          </p:cTn>
                        </p:par>
                      </p:childTnLst>
                    </p:cTn>
                  </p:par>
                  <p:par>
                    <p:cTn id="146" fill="hold">
                      <p:stCondLst>
                        <p:cond delay="indefinite"/>
                      </p:stCondLst>
                      <p:childTnLst>
                        <p:par>
                          <p:cTn id="147" fill="hold">
                            <p:stCondLst>
                              <p:cond delay="0"/>
                            </p:stCondLst>
                            <p:childTnLst>
                              <p:par>
                                <p:cTn id="148" presetID="50" presetClass="entr" presetSubtype="0" decel="100000" fill="hold" grpId="0" nodeType="clickEffect">
                                  <p:stCondLst>
                                    <p:cond delay="0"/>
                                  </p:stCondLst>
                                  <p:childTnLst>
                                    <p:set>
                                      <p:cBhvr>
                                        <p:cTn id="149" dur="1" fill="hold">
                                          <p:stCondLst>
                                            <p:cond delay="0"/>
                                          </p:stCondLst>
                                        </p:cTn>
                                        <p:tgtEl>
                                          <p:spTgt spid="31"/>
                                        </p:tgtEl>
                                        <p:attrNameLst>
                                          <p:attrName>style.visibility</p:attrName>
                                        </p:attrNameLst>
                                      </p:cBhvr>
                                      <p:to>
                                        <p:strVal val="visible"/>
                                      </p:to>
                                    </p:set>
                                    <p:anim calcmode="lin" valueType="num">
                                      <p:cBhvr>
                                        <p:cTn id="150" dur="1000" fill="hold"/>
                                        <p:tgtEl>
                                          <p:spTgt spid="31"/>
                                        </p:tgtEl>
                                        <p:attrNameLst>
                                          <p:attrName>ppt_w</p:attrName>
                                        </p:attrNameLst>
                                      </p:cBhvr>
                                      <p:tavLst>
                                        <p:tav tm="0">
                                          <p:val>
                                            <p:strVal val="#ppt_w+.3"/>
                                          </p:val>
                                        </p:tav>
                                        <p:tav tm="100000">
                                          <p:val>
                                            <p:strVal val="#ppt_w"/>
                                          </p:val>
                                        </p:tav>
                                      </p:tavLst>
                                    </p:anim>
                                    <p:anim calcmode="lin" valueType="num">
                                      <p:cBhvr>
                                        <p:cTn id="151" dur="1000" fill="hold"/>
                                        <p:tgtEl>
                                          <p:spTgt spid="31"/>
                                        </p:tgtEl>
                                        <p:attrNameLst>
                                          <p:attrName>ppt_h</p:attrName>
                                        </p:attrNameLst>
                                      </p:cBhvr>
                                      <p:tavLst>
                                        <p:tav tm="0">
                                          <p:val>
                                            <p:strVal val="#ppt_h"/>
                                          </p:val>
                                        </p:tav>
                                        <p:tav tm="100000">
                                          <p:val>
                                            <p:strVal val="#ppt_h"/>
                                          </p:val>
                                        </p:tav>
                                      </p:tavLst>
                                    </p:anim>
                                    <p:animEffect transition="in" filter="fade">
                                      <p:cBhvr>
                                        <p:cTn id="152" dur="1000"/>
                                        <p:tgtEl>
                                          <p:spTgt spid="31"/>
                                        </p:tgtEl>
                                      </p:cBhvr>
                                    </p:animEffect>
                                  </p:childTnLst>
                                </p:cTn>
                              </p:par>
                            </p:childTnLst>
                          </p:cTn>
                        </p:par>
                      </p:childTnLst>
                    </p:cTn>
                  </p:par>
                  <p:par>
                    <p:cTn id="153" fill="hold">
                      <p:stCondLst>
                        <p:cond delay="indefinite"/>
                      </p:stCondLst>
                      <p:childTnLst>
                        <p:par>
                          <p:cTn id="154" fill="hold">
                            <p:stCondLst>
                              <p:cond delay="0"/>
                            </p:stCondLst>
                            <p:childTnLst>
                              <p:par>
                                <p:cTn id="155" presetID="50" presetClass="entr" presetSubtype="0" decel="100000" fill="hold" grpId="0" nodeType="clickEffect">
                                  <p:stCondLst>
                                    <p:cond delay="0"/>
                                  </p:stCondLst>
                                  <p:childTnLst>
                                    <p:set>
                                      <p:cBhvr>
                                        <p:cTn id="156" dur="1" fill="hold">
                                          <p:stCondLst>
                                            <p:cond delay="0"/>
                                          </p:stCondLst>
                                        </p:cTn>
                                        <p:tgtEl>
                                          <p:spTgt spid="32"/>
                                        </p:tgtEl>
                                        <p:attrNameLst>
                                          <p:attrName>style.visibility</p:attrName>
                                        </p:attrNameLst>
                                      </p:cBhvr>
                                      <p:to>
                                        <p:strVal val="visible"/>
                                      </p:to>
                                    </p:set>
                                    <p:anim calcmode="lin" valueType="num">
                                      <p:cBhvr>
                                        <p:cTn id="157" dur="1000" fill="hold"/>
                                        <p:tgtEl>
                                          <p:spTgt spid="32"/>
                                        </p:tgtEl>
                                        <p:attrNameLst>
                                          <p:attrName>ppt_w</p:attrName>
                                        </p:attrNameLst>
                                      </p:cBhvr>
                                      <p:tavLst>
                                        <p:tav tm="0">
                                          <p:val>
                                            <p:strVal val="#ppt_w+.3"/>
                                          </p:val>
                                        </p:tav>
                                        <p:tav tm="100000">
                                          <p:val>
                                            <p:strVal val="#ppt_w"/>
                                          </p:val>
                                        </p:tav>
                                      </p:tavLst>
                                    </p:anim>
                                    <p:anim calcmode="lin" valueType="num">
                                      <p:cBhvr>
                                        <p:cTn id="158" dur="1000" fill="hold"/>
                                        <p:tgtEl>
                                          <p:spTgt spid="32"/>
                                        </p:tgtEl>
                                        <p:attrNameLst>
                                          <p:attrName>ppt_h</p:attrName>
                                        </p:attrNameLst>
                                      </p:cBhvr>
                                      <p:tavLst>
                                        <p:tav tm="0">
                                          <p:val>
                                            <p:strVal val="#ppt_h"/>
                                          </p:val>
                                        </p:tav>
                                        <p:tav tm="100000">
                                          <p:val>
                                            <p:strVal val="#ppt_h"/>
                                          </p:val>
                                        </p:tav>
                                      </p:tavLst>
                                    </p:anim>
                                    <p:animEffect transition="in" filter="fade">
                                      <p:cBhvr>
                                        <p:cTn id="159" dur="1000"/>
                                        <p:tgtEl>
                                          <p:spTgt spid="32"/>
                                        </p:tgtEl>
                                      </p:cBhvr>
                                    </p:animEffect>
                                  </p:childTnLst>
                                </p:cTn>
                              </p:par>
                            </p:childTnLst>
                          </p:cTn>
                        </p:par>
                      </p:childTnLst>
                    </p:cTn>
                  </p:par>
                  <p:par>
                    <p:cTn id="160" fill="hold">
                      <p:stCondLst>
                        <p:cond delay="indefinite"/>
                      </p:stCondLst>
                      <p:childTnLst>
                        <p:par>
                          <p:cTn id="161" fill="hold">
                            <p:stCondLst>
                              <p:cond delay="0"/>
                            </p:stCondLst>
                            <p:childTnLst>
                              <p:par>
                                <p:cTn id="162" presetID="16" presetClass="entr" presetSubtype="21" fill="hold" nodeType="clickEffect">
                                  <p:stCondLst>
                                    <p:cond delay="0"/>
                                  </p:stCondLst>
                                  <p:childTnLst>
                                    <p:set>
                                      <p:cBhvr>
                                        <p:cTn id="163" dur="1" fill="hold">
                                          <p:stCondLst>
                                            <p:cond delay="0"/>
                                          </p:stCondLst>
                                        </p:cTn>
                                        <p:tgtEl>
                                          <p:spTgt spid="33"/>
                                        </p:tgtEl>
                                        <p:attrNameLst>
                                          <p:attrName>style.visibility</p:attrName>
                                        </p:attrNameLst>
                                      </p:cBhvr>
                                      <p:to>
                                        <p:strVal val="visible"/>
                                      </p:to>
                                    </p:set>
                                    <p:animEffect transition="in" filter="barn(inVertical)">
                                      <p:cBhvr>
                                        <p:cTn id="164" dur="500"/>
                                        <p:tgtEl>
                                          <p:spTgt spid="33"/>
                                        </p:tgtEl>
                                      </p:cBhvr>
                                    </p:animEffect>
                                  </p:childTnLst>
                                </p:cTn>
                              </p:par>
                            </p:childTnLst>
                          </p:cTn>
                        </p:par>
                      </p:childTnLst>
                    </p:cTn>
                  </p:par>
                  <p:par>
                    <p:cTn id="165" fill="hold">
                      <p:stCondLst>
                        <p:cond delay="indefinite"/>
                      </p:stCondLst>
                      <p:childTnLst>
                        <p:par>
                          <p:cTn id="166" fill="hold">
                            <p:stCondLst>
                              <p:cond delay="0"/>
                            </p:stCondLst>
                            <p:childTnLst>
                              <p:par>
                                <p:cTn id="167" presetID="16" presetClass="entr" presetSubtype="21" fill="hold" nodeType="clickEffect">
                                  <p:stCondLst>
                                    <p:cond delay="0"/>
                                  </p:stCondLst>
                                  <p:childTnLst>
                                    <p:set>
                                      <p:cBhvr>
                                        <p:cTn id="168" dur="1" fill="hold">
                                          <p:stCondLst>
                                            <p:cond delay="0"/>
                                          </p:stCondLst>
                                        </p:cTn>
                                        <p:tgtEl>
                                          <p:spTgt spid="36"/>
                                        </p:tgtEl>
                                        <p:attrNameLst>
                                          <p:attrName>style.visibility</p:attrName>
                                        </p:attrNameLst>
                                      </p:cBhvr>
                                      <p:to>
                                        <p:strVal val="visible"/>
                                      </p:to>
                                    </p:set>
                                    <p:animEffect transition="in" filter="barn(inVertical)">
                                      <p:cBhvr>
                                        <p:cTn id="169" dur="500"/>
                                        <p:tgtEl>
                                          <p:spTgt spid="36"/>
                                        </p:tgtEl>
                                      </p:cBhvr>
                                    </p:animEffect>
                                  </p:childTnLst>
                                </p:cTn>
                              </p:par>
                            </p:childTnLst>
                          </p:cTn>
                        </p:par>
                      </p:childTnLst>
                    </p:cTn>
                  </p:par>
                  <p:par>
                    <p:cTn id="170" fill="hold">
                      <p:stCondLst>
                        <p:cond delay="indefinite"/>
                      </p:stCondLst>
                      <p:childTnLst>
                        <p:par>
                          <p:cTn id="171" fill="hold">
                            <p:stCondLst>
                              <p:cond delay="0"/>
                            </p:stCondLst>
                            <p:childTnLst>
                              <p:par>
                                <p:cTn id="172" presetID="16" presetClass="entr" presetSubtype="21" fill="hold" grpId="0" nodeType="clickEffect">
                                  <p:stCondLst>
                                    <p:cond delay="0"/>
                                  </p:stCondLst>
                                  <p:childTnLst>
                                    <p:set>
                                      <p:cBhvr>
                                        <p:cTn id="173" dur="1" fill="hold">
                                          <p:stCondLst>
                                            <p:cond delay="0"/>
                                          </p:stCondLst>
                                        </p:cTn>
                                        <p:tgtEl>
                                          <p:spTgt spid="40"/>
                                        </p:tgtEl>
                                        <p:attrNameLst>
                                          <p:attrName>style.visibility</p:attrName>
                                        </p:attrNameLst>
                                      </p:cBhvr>
                                      <p:to>
                                        <p:strVal val="visible"/>
                                      </p:to>
                                    </p:set>
                                    <p:animEffect transition="in" filter="barn(inVertical)">
                                      <p:cBhvr>
                                        <p:cTn id="17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65" grpId="0" animBg="1"/>
      <p:bldP spid="130123" grpId="0" animBg="1"/>
      <p:bldP spid="130168" grpId="0" animBg="1"/>
      <p:bldP spid="130193" grpId="0" animBg="1"/>
      <p:bldP spid="23" grpId="0" animBg="1"/>
      <p:bldP spid="6" grpId="0" animBg="1"/>
      <p:bldP spid="37" grpId="0" animBg="1"/>
      <p:bldP spid="13" grpId="0" animBg="1"/>
      <p:bldP spid="20" grpId="0" animBg="1"/>
      <p:bldP spid="45" grpId="0" animBg="1"/>
      <p:bldP spid="43" grpId="0" animBg="1"/>
      <p:bldP spid="44" grpId="0" animBg="1"/>
      <p:bldP spid="29" grpId="0" animBg="1"/>
      <p:bldP spid="31" grpId="0" animBg="1"/>
      <p:bldP spid="32" grpId="0" animBg="1"/>
      <p:bldP spid="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762000" y="476672"/>
            <a:ext cx="7543800" cy="5688632"/>
          </a:xfrm>
        </p:spPr>
        <p:txBody>
          <a:bodyPr>
            <a:normAutofit fontScale="70000" lnSpcReduction="20000"/>
          </a:bodyPr>
          <a:lstStyle/>
          <a:p>
            <a:pPr marL="0" indent="0">
              <a:buNone/>
            </a:pPr>
            <a:r>
              <a:rPr lang="ru-RU" dirty="0" smtClean="0"/>
              <a:t>                            Исходный текст </a:t>
            </a:r>
          </a:p>
          <a:p>
            <a:pPr marL="0" indent="0">
              <a:buNone/>
            </a:pPr>
            <a:r>
              <a:rPr lang="ru-RU" dirty="0" smtClean="0"/>
              <a:t> </a:t>
            </a:r>
            <a:r>
              <a:rPr lang="ru-RU" dirty="0"/>
              <a:t>–  (1) Почему ты решила поступать в театральный, Джессика?</a:t>
            </a:r>
          </a:p>
          <a:p>
            <a:r>
              <a:rPr lang="ru-RU" dirty="0"/>
              <a:t>(2) Та стрельнула в бабку глазами, поёжилась, положила ложку и, глядя в пол, тихо-тихо проговорила, что хочет быть актрисой.</a:t>
            </a:r>
          </a:p>
          <a:p>
            <a:r>
              <a:rPr lang="ru-RU" dirty="0"/>
              <a:t>–  (3) Ты любишь театр?</a:t>
            </a:r>
          </a:p>
          <a:p>
            <a:r>
              <a:rPr lang="ru-RU" dirty="0"/>
              <a:t>(4) Джессика совсем поникла и прошептала, что любит кино.</a:t>
            </a:r>
          </a:p>
          <a:p>
            <a:r>
              <a:rPr lang="ru-RU" dirty="0"/>
              <a:t>– (5) Какое же кино ты любишь? (6) Иностранное или отечественное?</a:t>
            </a:r>
          </a:p>
          <a:p>
            <a:r>
              <a:rPr lang="ru-RU" dirty="0"/>
              <a:t>(7) Джессика умоляюще посмотрела на Настю – спасай.</a:t>
            </a:r>
          </a:p>
          <a:p>
            <a:r>
              <a:rPr lang="ru-RU" dirty="0"/>
              <a:t>– (8) Ба, ты не смотришь кино, которые мы любим.</a:t>
            </a:r>
          </a:p>
          <a:p>
            <a:r>
              <a:rPr lang="ru-RU" dirty="0"/>
              <a:t>–  (9) Вполне возможно, и все же?..</a:t>
            </a:r>
          </a:p>
          <a:p>
            <a:r>
              <a:rPr lang="ru-RU" dirty="0"/>
              <a:t>(10) Настя закатила глаза.</a:t>
            </a:r>
          </a:p>
          <a:p>
            <a:r>
              <a:rPr lang="ru-RU" dirty="0"/>
              <a:t>– (11) Мы любим настоящее кино! – закричала она. – (12) Настоящее! (13) «Низкие игры», к примеру! (14) Ты, небось, даже не слыхала! (15)«Утопия», «</a:t>
            </a:r>
            <a:r>
              <a:rPr lang="ru-RU" dirty="0" err="1"/>
              <a:t>Баттл</a:t>
            </a:r>
            <a:r>
              <a:rPr lang="ru-RU" dirty="0"/>
              <a:t> он Реймс», «Паук Рембрандта»!</a:t>
            </a:r>
          </a:p>
          <a:p>
            <a:r>
              <a:rPr lang="ru-RU" dirty="0"/>
              <a:t>– (16) Я «Игру престолов» сильно люблю, – еле слышно призналась Джессика. </a:t>
            </a:r>
          </a:p>
          <a:p>
            <a:r>
              <a:rPr lang="ru-RU" dirty="0"/>
              <a:t>– (17) Ну, разумеется, – не моргнув глазом согласилась бабка. – (18) Великое произведение искусства.</a:t>
            </a:r>
          </a:p>
          <a:p>
            <a:r>
              <a:rPr lang="ru-RU" dirty="0"/>
              <a:t>– (18) А ты не знаешь, и не говори! (19) Ты хоть одну серию смотрела?!</a:t>
            </a:r>
          </a:p>
          <a:p>
            <a:r>
              <a:rPr lang="ru-RU" dirty="0"/>
              <a:t>– (20) Я посмотрела две, – проинформировала Марина Тимофеевна, и обе начинающие артистки уставились на нее в изумлении. – (21) Очень много голых людей и очень много коней. (22) Я быстро заскучала.</a:t>
            </a:r>
          </a:p>
          <a:p>
            <a:endParaRPr lang="ru-RU" dirty="0"/>
          </a:p>
        </p:txBody>
      </p:sp>
    </p:spTree>
    <p:extLst>
      <p:ext uri="{BB962C8B-B14F-4D97-AF65-F5344CB8AC3E}">
        <p14:creationId xmlns:p14="http://schemas.microsoft.com/office/powerpoint/2010/main" val="1565157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62000" y="685800"/>
            <a:ext cx="7543800" cy="5407496"/>
          </a:xfrm>
        </p:spPr>
        <p:txBody>
          <a:bodyPr>
            <a:normAutofit fontScale="70000" lnSpcReduction="20000"/>
          </a:bodyPr>
          <a:lstStyle/>
          <a:p>
            <a:r>
              <a:rPr lang="ru-RU" dirty="0"/>
              <a:t>– (23) Ещё бы! (24) Это для молодых кино! (24) Для </a:t>
            </a:r>
            <a:r>
              <a:rPr lang="ru-RU" dirty="0" err="1"/>
              <a:t>мо</a:t>
            </a:r>
            <a:r>
              <a:rPr lang="ru-RU" dirty="0"/>
              <a:t>-</a:t>
            </a:r>
            <a:r>
              <a:rPr lang="ru-RU" dirty="0" err="1"/>
              <a:t>ло</a:t>
            </a:r>
            <a:r>
              <a:rPr lang="ru-RU" dirty="0"/>
              <a:t>-дых!</a:t>
            </a:r>
          </a:p>
          <a:p>
            <a:r>
              <a:rPr lang="ru-RU" dirty="0"/>
              <a:t>– (25) И бедных, – подхватила бабка. – (26) Для молодых и бедных.</a:t>
            </a:r>
          </a:p>
          <a:p>
            <a:r>
              <a:rPr lang="ru-RU" dirty="0"/>
              <a:t>– (27) При чём тут бедность?</a:t>
            </a:r>
          </a:p>
          <a:p>
            <a:r>
              <a:rPr lang="ru-RU" dirty="0"/>
              <a:t>– (28) Джессика, чай или кофе?.. (29) Или, может быть, кипяченого молока?.. – не дождавшись ответа, Марина Тимофеевна налила гостье чаю с молоком и стала неторопливо расправлять закатанные рукава рубашки. – (30) Видите ли, девочки, бедный человек не может позволить себе почти ничего, только ежедневную, изнурительную, очень скучную работу за мизерное жалование. (31) У него нет возможности думать, читать, созерцать… сады Ватикана!.. (32) Ему некогда и нет сил. (33) Он должен работать и кормить детей. (34) Но человек так устроен, что не может прожить без отвлечения и развлечения. (35) Даже в сталинских лагерях была самодеятельность! (36) И зэки пели и плясали, спектакли ставили, это исторический факт.</a:t>
            </a:r>
          </a:p>
          <a:p>
            <a:r>
              <a:rPr lang="ru-RU" dirty="0"/>
              <a:t>– (37) Ба, куда тебя понесло?! (38) Лагеря какие-то, зэки!.. (39) Что такое?!</a:t>
            </a:r>
          </a:p>
          <a:p>
            <a:r>
              <a:rPr lang="ru-RU" dirty="0"/>
              <a:t>– (40) Человек умирает от скуки на работе, и, если он еще будет умирать от скуки вне работы, вскоре трудиться станет некому. (41) Для того чтобы рабы не вымерли совсем, повелители придумали кино, которое вам так нравится! (42) Много красивых и уродливых людей, уродство отлично развлекает, пейзажи, приключения. (43) Лошади скачут. (44) Иные миры угрожают нашему миру. (45) Наш мир угрожает большой любви. (46) Можно много интересного придумать и показать красиво!..</a:t>
            </a:r>
          </a:p>
          <a:p>
            <a:r>
              <a:rPr lang="ru-RU" dirty="0"/>
              <a:t>– (47) Повелители? – переспросила Настя, нахмурившись.</a:t>
            </a:r>
          </a:p>
          <a:p>
            <a:endParaRPr lang="ru-RU" dirty="0"/>
          </a:p>
        </p:txBody>
      </p:sp>
    </p:spTree>
    <p:extLst>
      <p:ext uri="{BB962C8B-B14F-4D97-AF65-F5344CB8AC3E}">
        <p14:creationId xmlns:p14="http://schemas.microsoft.com/office/powerpoint/2010/main" val="2868653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762000" y="404664"/>
            <a:ext cx="7543800" cy="5832648"/>
          </a:xfrm>
        </p:spPr>
        <p:txBody>
          <a:bodyPr>
            <a:normAutofit fontScale="62500" lnSpcReduction="20000"/>
          </a:bodyPr>
          <a:lstStyle/>
          <a:p>
            <a:r>
              <a:rPr lang="ru-RU" dirty="0"/>
              <a:t>– (48) Ну, конечно, – безмятежно отозвалась бабка. – (49) Те, кто повелевает вами и правит миром. (50) Они говорят вам, как любить, куда смотреть, во что одеваться и что есть. (51) Вы же не можете себе позволить жить! (52) Вы можете только смотреть придуманную жизнь. (53) В кино или в </a:t>
            </a:r>
            <a:r>
              <a:rPr lang="ru-RU" dirty="0" err="1"/>
              <a:t>Инстаграме</a:t>
            </a:r>
            <a:r>
              <a:rPr lang="ru-RU" dirty="0"/>
              <a:t>, там тоже всё придумано, ни слова правды. (54) А вам нравится, разумеется, потому что это… весело.</a:t>
            </a:r>
          </a:p>
          <a:p>
            <a:r>
              <a:rPr lang="ru-RU" dirty="0"/>
              <a:t>– (55) Нам – это кому?</a:t>
            </a:r>
          </a:p>
          <a:p>
            <a:r>
              <a:rPr lang="ru-RU" dirty="0"/>
              <a:t>(56) Бабка подняла брови:</a:t>
            </a:r>
          </a:p>
          <a:p>
            <a:r>
              <a:rPr lang="ru-RU" dirty="0"/>
              <a:t>– Молодым и бедным. (60) Мы же о вас говорим.</a:t>
            </a:r>
          </a:p>
          <a:p>
            <a:r>
              <a:rPr lang="ru-RU" dirty="0"/>
              <a:t>– (61) А тебе, значит, кино никакое не нужно, Интернет тоже не нужен, потому что ты богатая и старая!</a:t>
            </a:r>
          </a:p>
          <a:p>
            <a:r>
              <a:rPr lang="ru-RU" dirty="0"/>
              <a:t>– (62) Ну да, – согласилась Марина Тимофеевна, и Настя вытаращила глаза.</a:t>
            </a:r>
          </a:p>
          <a:p>
            <a:r>
              <a:rPr lang="ru-RU" dirty="0"/>
              <a:t>– (63) Да у тебя пенсия двадцать </a:t>
            </a:r>
            <a:r>
              <a:rPr lang="ru-RU" dirty="0" err="1"/>
              <a:t>тыщ</a:t>
            </a:r>
            <a:r>
              <a:rPr lang="ru-RU" dirty="0"/>
              <a:t>, миллионерша! – в поисках поддержки Настя оглянулась на Джессику, но вид у той был перепуганный, никакой поддержки не получилось! – (64) Ты всю жизнь в музее просидела, никем не стала, даже знакомств никаких не завела!..</a:t>
            </a:r>
          </a:p>
          <a:p>
            <a:r>
              <a:rPr lang="ru-RU" dirty="0"/>
              <a:t>– (65) Тем не менее, у меня есть всё, чтобы жить счастливо, – не дрогнув, отрезала Марина Тимофеевна. – (66) Именно жить, а не коротать время за компьютером или у телевизора.</a:t>
            </a:r>
          </a:p>
          <a:p>
            <a:r>
              <a:rPr lang="ru-RU" dirty="0"/>
              <a:t>(67) Настя, которую сильно задело упоминание каких-то там «повелителей», злилась всерьез. (68) Она свободный человек! (69) Она выросла, когда все оковы уже пали, мир стал един, у каждого человека появилось право на собственное мнение и возможность его высказать! (70) Повелители!.. (71) Да она в сто раз свободней бабки, которая, кажется, диссертацию защитила только с третьей попытки, потому что идеологически диссертация чему-то там не соответствовала</a:t>
            </a:r>
            <a:r>
              <a:rPr lang="ru-RU" dirty="0" smtClean="0"/>
              <a:t>!</a:t>
            </a:r>
            <a:endParaRPr lang="ru-RU" dirty="0"/>
          </a:p>
        </p:txBody>
      </p:sp>
    </p:spTree>
    <p:extLst>
      <p:ext uri="{BB962C8B-B14F-4D97-AF65-F5344CB8AC3E}">
        <p14:creationId xmlns:p14="http://schemas.microsoft.com/office/powerpoint/2010/main" val="989318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62000" y="404664"/>
            <a:ext cx="7543800" cy="5760640"/>
          </a:xfrm>
        </p:spPr>
        <p:txBody>
          <a:bodyPr>
            <a:normAutofit fontScale="70000" lnSpcReduction="20000"/>
          </a:bodyPr>
          <a:lstStyle/>
          <a:p>
            <a:r>
              <a:rPr lang="ru-RU" dirty="0"/>
              <a:t>–(72) Мы можем смотреть то, что захотим, и делать то, что считаем нужным, – начала она. – (73) В отличие от вас! (74) Вы ходили по струнке и в школьной форме!</a:t>
            </a:r>
          </a:p>
          <a:p>
            <a:r>
              <a:rPr lang="ru-RU" dirty="0"/>
              <a:t>(75) Бабка засмеялась:</a:t>
            </a:r>
          </a:p>
          <a:p>
            <a:r>
              <a:rPr lang="ru-RU" dirty="0"/>
              <a:t>– Ну, разумеется, школьная форма – символ рабства.</a:t>
            </a:r>
          </a:p>
          <a:p>
            <a:r>
              <a:rPr lang="ru-RU" dirty="0"/>
              <a:t>– (76) Вот именно, дорогая бабушка!</a:t>
            </a:r>
          </a:p>
          <a:p>
            <a:r>
              <a:rPr lang="ru-RU" dirty="0"/>
              <a:t>– (77) Форма – это просто форма, – и она снова засмеялась. – (78) У вас ведь тоже форма, только вы этого не замечаете, бедные. (79) Вы ходите в джинсах и толстовках, и они все одинаковые. (80) Да вы сейчас друг на друга посмотрите, девочки!..</a:t>
            </a:r>
          </a:p>
          <a:p>
            <a:r>
              <a:rPr lang="ru-RU" dirty="0"/>
              <a:t>– (81) Ну и что? – запальчиво сказала Настя. – (82) Ну, джинсы, ну, толстовки! (83) Нам так нравится!</a:t>
            </a:r>
          </a:p>
          <a:p>
            <a:r>
              <a:rPr lang="ru-RU" dirty="0"/>
              <a:t>– (84) Вот именно, – заключила Марина Тимофеевна. – (85) Вам нравится. (86) Кошке тоже нравятся диван и лоток, к которым ее определили хозяева. (87) Она даже не догадывается, что есть сад, трава, забор, птичка, на которую можно поохотиться, и соседская собака, которую нужно остерегаться! (88) И это жизнь, девочки! (89) А диван и лоток – рабство, хотя есть корм и поролоновая игрушечка. (90) К сожалению, массовая культура в современном мире – поролоновая игрушечка для безмозглых кошек…</a:t>
            </a:r>
          </a:p>
          <a:p>
            <a:r>
              <a:rPr lang="ru-RU" dirty="0"/>
              <a:t>(По Т.В. Устиновой*)</a:t>
            </a:r>
          </a:p>
          <a:p>
            <a:r>
              <a:rPr lang="ru-RU" b="1" i="1" dirty="0"/>
              <a:t>*Татьяна Витальевна Устинова </a:t>
            </a:r>
            <a:r>
              <a:rPr lang="ru-RU" i="1" dirty="0"/>
              <a:t>(род. в 1968 г.) -</a:t>
            </a:r>
            <a:r>
              <a:rPr lang="ru-RU" b="1" i="1" dirty="0"/>
              <a:t> </a:t>
            </a:r>
            <a:r>
              <a:rPr lang="ru-RU" i="1" dirty="0"/>
              <a:t>российская писательница-прозаик, автор детективных романов, сценарист, переводчик и телеведущая</a:t>
            </a:r>
            <a:endParaRPr lang="ru-RU" dirty="0"/>
          </a:p>
          <a:p>
            <a:endParaRPr lang="ru-RU" dirty="0"/>
          </a:p>
        </p:txBody>
      </p:sp>
    </p:spTree>
    <p:extLst>
      <p:ext uri="{BB962C8B-B14F-4D97-AF65-F5344CB8AC3E}">
        <p14:creationId xmlns:p14="http://schemas.microsoft.com/office/powerpoint/2010/main" val="63039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762000" y="476672"/>
            <a:ext cx="7543800" cy="5688632"/>
          </a:xfrm>
        </p:spPr>
        <p:txBody>
          <a:bodyPr>
            <a:normAutofit fontScale="85000" lnSpcReduction="20000"/>
          </a:bodyPr>
          <a:lstStyle/>
          <a:p>
            <a:pPr marL="0" lvl="0" indent="0">
              <a:buNone/>
            </a:pPr>
            <a:r>
              <a:rPr lang="ru-RU" dirty="0" smtClean="0"/>
              <a:t>             1. </a:t>
            </a:r>
            <a:r>
              <a:rPr lang="ru-RU" b="1" i="1" dirty="0" smtClean="0"/>
              <a:t>Анализ </a:t>
            </a:r>
            <a:r>
              <a:rPr lang="ru-RU" b="1" i="1" dirty="0"/>
              <a:t>содержания текста.</a:t>
            </a:r>
            <a:endParaRPr lang="ru-RU" dirty="0"/>
          </a:p>
          <a:p>
            <a:r>
              <a:rPr lang="ru-RU" i="1" dirty="0"/>
              <a:t>Какие из высказываний соответствуют содержанию текста? Укажите номера ответов.</a:t>
            </a:r>
            <a:endParaRPr lang="ru-RU" dirty="0"/>
          </a:p>
          <a:p>
            <a:r>
              <a:rPr lang="ru-RU" dirty="0"/>
              <a:t>1) Пенсия Марины Тимофеевны была 20 тысяч.</a:t>
            </a:r>
          </a:p>
          <a:p>
            <a:r>
              <a:rPr lang="ru-RU" dirty="0"/>
              <a:t>2) Настя считала себя свободным человеком, так как могла делать то, что считала нужным.</a:t>
            </a:r>
          </a:p>
          <a:p>
            <a:r>
              <a:rPr lang="ru-RU" dirty="0"/>
              <a:t>3) По мнению Марины Тимофеевны, в современном кино всё придумано, и она больше доверяет </a:t>
            </a:r>
            <a:r>
              <a:rPr lang="ru-RU" dirty="0" err="1"/>
              <a:t>Инстаграм</a:t>
            </a:r>
            <a:r>
              <a:rPr lang="ru-RU" dirty="0"/>
              <a:t>.</a:t>
            </a:r>
          </a:p>
          <a:p>
            <a:r>
              <a:rPr lang="ru-RU" dirty="0"/>
              <a:t>4) По словам Настиной  бабушки, «Игра престолов» - кино для молодых и бедных.</a:t>
            </a:r>
          </a:p>
          <a:p>
            <a:r>
              <a:rPr lang="ru-RU" dirty="0"/>
              <a:t>5)  Подруга Насти Джессика собиралась поступать в Литературный институт. </a:t>
            </a:r>
          </a:p>
          <a:p>
            <a:pPr marL="0" indent="0">
              <a:buNone/>
            </a:pPr>
            <a:r>
              <a:rPr lang="ru-RU" b="1" i="1" dirty="0"/>
              <a:t> </a:t>
            </a:r>
            <a:r>
              <a:rPr lang="ru-RU" b="1" i="1" dirty="0" smtClean="0"/>
              <a:t>              </a:t>
            </a:r>
            <a:r>
              <a:rPr lang="ru-RU" b="1" i="1" dirty="0"/>
              <a:t>2.   Анализ средств выразительности.</a:t>
            </a:r>
            <a:endParaRPr lang="ru-RU" dirty="0"/>
          </a:p>
          <a:p>
            <a:r>
              <a:rPr lang="ru-RU" dirty="0"/>
              <a:t>Укажите номера предложений, в которых средством выразительности </a:t>
            </a:r>
            <a:r>
              <a:rPr lang="ru-RU" dirty="0" smtClean="0"/>
              <a:t>речи   является </a:t>
            </a:r>
            <a:r>
              <a:rPr lang="ru-RU" b="1" dirty="0"/>
              <a:t>фразеологизм</a:t>
            </a:r>
            <a:r>
              <a:rPr lang="ru-RU" dirty="0"/>
              <a:t>.</a:t>
            </a:r>
          </a:p>
          <a:p>
            <a:pPr marL="0" lvl="0" indent="0">
              <a:buNone/>
            </a:pPr>
            <a:r>
              <a:rPr lang="ru-RU" b="1" i="1" dirty="0" smtClean="0"/>
              <a:t>                3. Лексический </a:t>
            </a:r>
            <a:r>
              <a:rPr lang="ru-RU" b="1" i="1" dirty="0"/>
              <a:t>анализ.</a:t>
            </a:r>
            <a:endParaRPr lang="ru-RU" dirty="0"/>
          </a:p>
          <a:p>
            <a:r>
              <a:rPr lang="ru-RU" dirty="0"/>
              <a:t>Найдите </a:t>
            </a:r>
            <a:r>
              <a:rPr lang="ru-RU" b="1" dirty="0"/>
              <a:t>в тексте </a:t>
            </a:r>
            <a:r>
              <a:rPr lang="ru-RU" dirty="0"/>
              <a:t>антоним к слову БЕДНЫЙ (предложение 30).</a:t>
            </a:r>
          </a:p>
          <a:p>
            <a:pPr marL="0" indent="0">
              <a:buNone/>
            </a:pPr>
            <a:r>
              <a:rPr lang="ru-RU" dirty="0" smtClean="0"/>
              <a:t>    Выпишите </a:t>
            </a:r>
            <a:r>
              <a:rPr lang="ru-RU" dirty="0"/>
              <a:t>этот антоним.</a:t>
            </a:r>
          </a:p>
          <a:p>
            <a:endParaRPr lang="ru-RU" dirty="0"/>
          </a:p>
        </p:txBody>
      </p:sp>
    </p:spTree>
    <p:extLst>
      <p:ext uri="{BB962C8B-B14F-4D97-AF65-F5344CB8AC3E}">
        <p14:creationId xmlns:p14="http://schemas.microsoft.com/office/powerpoint/2010/main" val="595011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762000" y="404664"/>
            <a:ext cx="3657600" cy="5760640"/>
          </a:xfrm>
        </p:spPr>
        <p:txBody>
          <a:bodyPr>
            <a:normAutofit fontScale="47500" lnSpcReduction="20000"/>
          </a:bodyPr>
          <a:lstStyle/>
          <a:p>
            <a:pPr marL="514350" lvl="0" indent="-514350">
              <a:buAutoNum type="arabicPeriod" startAt="4"/>
            </a:pPr>
            <a:r>
              <a:rPr lang="ru-RU" sz="3400" dirty="0" smtClean="0"/>
              <a:t>Прочитайте </a:t>
            </a:r>
            <a:r>
              <a:rPr lang="ru-RU" sz="3400" dirty="0"/>
              <a:t>стихотворение Вячеслава </a:t>
            </a:r>
            <a:r>
              <a:rPr lang="ru-RU" sz="3400" dirty="0" err="1"/>
              <a:t>Яшкова</a:t>
            </a:r>
            <a:r>
              <a:rPr lang="ru-RU" sz="3400" dirty="0"/>
              <a:t>. К чему призывает поэт? Сопоставьте текст фрагмента и текст стихотворения. </a:t>
            </a:r>
            <a:endParaRPr lang="ru-RU" sz="3400" dirty="0" smtClean="0"/>
          </a:p>
          <a:p>
            <a:pPr marL="0" lvl="0" indent="0">
              <a:buNone/>
            </a:pPr>
            <a:endParaRPr lang="ru-RU" sz="3400" dirty="0"/>
          </a:p>
          <a:p>
            <a:r>
              <a:rPr lang="ru-RU" sz="3400" dirty="0"/>
              <a:t>Есть в каждом то, за что он может</a:t>
            </a:r>
            <a:br>
              <a:rPr lang="ru-RU" sz="3400" dirty="0"/>
            </a:br>
            <a:r>
              <a:rPr lang="ru-RU" sz="3400" dirty="0"/>
              <a:t>Быть уважаем и любим.</a:t>
            </a:r>
            <a:br>
              <a:rPr lang="ru-RU" sz="3400" dirty="0"/>
            </a:br>
            <a:r>
              <a:rPr lang="ru-RU" sz="3400" dirty="0"/>
              <a:t>Ведь мы себя не уважаем</a:t>
            </a:r>
            <a:br>
              <a:rPr lang="ru-RU" sz="3400" dirty="0"/>
            </a:br>
            <a:r>
              <a:rPr lang="ru-RU" sz="3400" dirty="0"/>
              <a:t>Неуважением к другим.</a:t>
            </a:r>
            <a:br>
              <a:rPr lang="ru-RU" sz="3400" dirty="0"/>
            </a:br>
            <a:r>
              <a:rPr lang="ru-RU" sz="3400" dirty="0"/>
              <a:t/>
            </a:r>
            <a:br>
              <a:rPr lang="ru-RU" sz="3400" dirty="0"/>
            </a:br>
            <a:r>
              <a:rPr lang="ru-RU" sz="3400" dirty="0"/>
              <a:t>Жить интересней уважая</a:t>
            </a:r>
            <a:br>
              <a:rPr lang="ru-RU" sz="3400" dirty="0"/>
            </a:br>
            <a:r>
              <a:rPr lang="ru-RU" sz="3400" dirty="0"/>
              <a:t>Все то, что есть вокруг тебя.</a:t>
            </a:r>
            <a:br>
              <a:rPr lang="ru-RU" sz="3400" dirty="0"/>
            </a:br>
            <a:r>
              <a:rPr lang="ru-RU" sz="3400" dirty="0"/>
              <a:t>Зло, хамство, грубость – это глупость,</a:t>
            </a:r>
            <a:br>
              <a:rPr lang="ru-RU" sz="3400" dirty="0"/>
            </a:br>
            <a:r>
              <a:rPr lang="ru-RU" sz="3400" dirty="0"/>
              <a:t>Неуважение себя.</a:t>
            </a:r>
            <a:br>
              <a:rPr lang="ru-RU" sz="3400" dirty="0"/>
            </a:br>
            <a:r>
              <a:rPr lang="ru-RU" sz="3400" dirty="0"/>
              <a:t/>
            </a:r>
            <a:br>
              <a:rPr lang="ru-RU" sz="3400" dirty="0"/>
            </a:br>
            <a:r>
              <a:rPr lang="ru-RU" sz="3400" dirty="0"/>
              <a:t>Не оскорбляй неуваженьем</a:t>
            </a:r>
            <a:br>
              <a:rPr lang="ru-RU" sz="3400" dirty="0"/>
            </a:br>
            <a:r>
              <a:rPr lang="ru-RU" sz="3400" dirty="0"/>
              <a:t>Любую живность на Земле,</a:t>
            </a:r>
            <a:br>
              <a:rPr lang="ru-RU" sz="3400" dirty="0"/>
            </a:br>
            <a:r>
              <a:rPr lang="ru-RU" sz="3400" dirty="0"/>
              <a:t>Ты даже мелкую букашку</a:t>
            </a:r>
            <a:br>
              <a:rPr lang="ru-RU" sz="3400" dirty="0"/>
            </a:br>
            <a:r>
              <a:rPr lang="ru-RU" sz="3400" dirty="0"/>
              <a:t>Не в силах распознать вполне.</a:t>
            </a:r>
            <a:br>
              <a:rPr lang="ru-RU" sz="3400" dirty="0"/>
            </a:br>
            <a:r>
              <a:rPr lang="ru-RU" sz="3400" dirty="0"/>
              <a:t/>
            </a:r>
            <a:br>
              <a:rPr lang="ru-RU" sz="3400" dirty="0"/>
            </a:br>
            <a:r>
              <a:rPr lang="ru-RU" sz="3400" dirty="0"/>
              <a:t>Пусть слаб соперник – собеседник,</a:t>
            </a:r>
            <a:br>
              <a:rPr lang="ru-RU" sz="3400" dirty="0"/>
            </a:br>
            <a:r>
              <a:rPr lang="ru-RU" sz="3400" dirty="0"/>
              <a:t>Шагов достойных ожидай.</a:t>
            </a:r>
            <a:br>
              <a:rPr lang="ru-RU" sz="3400" dirty="0"/>
            </a:br>
            <a:r>
              <a:rPr lang="ru-RU" sz="3400" dirty="0"/>
              <a:t>Ведь чем-то все-таки он лучше,</a:t>
            </a:r>
            <a:br>
              <a:rPr lang="ru-RU" sz="3400" dirty="0"/>
            </a:br>
            <a:r>
              <a:rPr lang="ru-RU" sz="3400" dirty="0"/>
              <a:t>Добро и ум предвосхищай.</a:t>
            </a:r>
            <a:r>
              <a:rPr lang="ru-RU" sz="2900" dirty="0"/>
              <a:t/>
            </a:r>
            <a:br>
              <a:rPr lang="ru-RU" sz="2900" dirty="0"/>
            </a:br>
            <a:r>
              <a:rPr lang="ru-RU" dirty="0"/>
              <a:t/>
            </a:r>
            <a:br>
              <a:rPr lang="ru-RU" dirty="0"/>
            </a:br>
            <a:endParaRPr lang="ru-RU" dirty="0"/>
          </a:p>
        </p:txBody>
      </p:sp>
      <p:sp>
        <p:nvSpPr>
          <p:cNvPr id="5" name="Объект 4"/>
          <p:cNvSpPr>
            <a:spLocks noGrp="1"/>
          </p:cNvSpPr>
          <p:nvPr>
            <p:ph sz="half" idx="2"/>
          </p:nvPr>
        </p:nvSpPr>
        <p:spPr>
          <a:xfrm>
            <a:off x="4648200" y="476672"/>
            <a:ext cx="3657600" cy="5760640"/>
          </a:xfrm>
        </p:spPr>
        <p:txBody>
          <a:bodyPr>
            <a:normAutofit fontScale="47500" lnSpcReduction="20000"/>
          </a:bodyPr>
          <a:lstStyle/>
          <a:p>
            <a:r>
              <a:rPr lang="ru-RU" sz="3400" dirty="0"/>
              <a:t>И если плод твоих усилий</a:t>
            </a:r>
            <a:br>
              <a:rPr lang="ru-RU" sz="3400" dirty="0"/>
            </a:br>
            <a:r>
              <a:rPr lang="ru-RU" sz="3400" dirty="0"/>
              <a:t>Вкушать еще не суждено,</a:t>
            </a:r>
            <a:br>
              <a:rPr lang="ru-RU" sz="3400" dirty="0"/>
            </a:br>
            <a:r>
              <a:rPr lang="ru-RU" sz="3400" dirty="0"/>
              <a:t>Все сохранится в подсознанье,</a:t>
            </a:r>
            <a:br>
              <a:rPr lang="ru-RU" sz="3400" dirty="0"/>
            </a:br>
            <a:r>
              <a:rPr lang="ru-RU" sz="3400" dirty="0"/>
              <a:t>Туда посеяно зерно.</a:t>
            </a:r>
            <a:br>
              <a:rPr lang="ru-RU" sz="3400" dirty="0"/>
            </a:br>
            <a:r>
              <a:rPr lang="ru-RU" sz="3400" dirty="0"/>
              <a:t/>
            </a:r>
            <a:br>
              <a:rPr lang="ru-RU" sz="3400" dirty="0"/>
            </a:br>
            <a:r>
              <a:rPr lang="ru-RU" sz="3400" dirty="0"/>
              <a:t>В минуты разочарований</a:t>
            </a:r>
            <a:br>
              <a:rPr lang="ru-RU" sz="3400" dirty="0"/>
            </a:br>
            <a:r>
              <a:rPr lang="ru-RU" sz="3400" dirty="0"/>
              <a:t>Смири пыл чувства своего,</a:t>
            </a:r>
            <a:br>
              <a:rPr lang="ru-RU" sz="3400" dirty="0"/>
            </a:br>
            <a:r>
              <a:rPr lang="ru-RU" sz="3400" dirty="0"/>
              <a:t>Знай, проявить ты был не в силах</a:t>
            </a:r>
            <a:br>
              <a:rPr lang="ru-RU" sz="3400" dirty="0"/>
            </a:br>
            <a:r>
              <a:rPr lang="ru-RU" sz="3400" dirty="0"/>
              <a:t>Благих возможностей его.</a:t>
            </a:r>
            <a:br>
              <a:rPr lang="ru-RU" sz="3400" dirty="0"/>
            </a:br>
            <a:r>
              <a:rPr lang="ru-RU" sz="3400" dirty="0"/>
              <a:t/>
            </a:r>
            <a:br>
              <a:rPr lang="ru-RU" sz="3400" dirty="0"/>
            </a:br>
            <a:r>
              <a:rPr lang="ru-RU" sz="3400" dirty="0"/>
              <a:t>Блеснувший случай мимолетный</a:t>
            </a:r>
            <a:br>
              <a:rPr lang="ru-RU" sz="3400" dirty="0"/>
            </a:br>
            <a:r>
              <a:rPr lang="ru-RU" sz="3400" dirty="0"/>
              <a:t>Смог искру мысли подарить.</a:t>
            </a:r>
            <a:br>
              <a:rPr lang="ru-RU" sz="3400" dirty="0"/>
            </a:br>
            <a:r>
              <a:rPr lang="ru-RU" sz="3400" dirty="0"/>
              <a:t>Сочти её закономерной,</a:t>
            </a:r>
            <a:br>
              <a:rPr lang="ru-RU" sz="3400" dirty="0"/>
            </a:br>
            <a:r>
              <a:rPr lang="ru-RU" sz="3400" dirty="0"/>
              <a:t>Чтоб душу вспышкой озарить.</a:t>
            </a:r>
            <a:br>
              <a:rPr lang="ru-RU" sz="3400" dirty="0"/>
            </a:br>
            <a:r>
              <a:rPr lang="ru-RU" sz="3400" dirty="0"/>
              <a:t/>
            </a:r>
            <a:br>
              <a:rPr lang="ru-RU" sz="3400" dirty="0"/>
            </a:br>
            <a:r>
              <a:rPr lang="ru-RU" sz="3400" dirty="0"/>
              <a:t>Друзья! Во всем, во всех пытайтесь</a:t>
            </a:r>
            <a:br>
              <a:rPr lang="ru-RU" sz="3400" dirty="0"/>
            </a:br>
            <a:r>
              <a:rPr lang="ru-RU" sz="3400" dirty="0"/>
              <a:t>Дух доброй воли распознать.</a:t>
            </a:r>
            <a:br>
              <a:rPr lang="ru-RU" sz="3400" dirty="0"/>
            </a:br>
            <a:r>
              <a:rPr lang="ru-RU" sz="3400" dirty="0"/>
              <a:t>Ум, почву мысли, уваженьем</a:t>
            </a:r>
            <a:br>
              <a:rPr lang="ru-RU" sz="3400" dirty="0"/>
            </a:br>
            <a:r>
              <a:rPr lang="ru-RU" sz="3400" dirty="0"/>
              <a:t>Всегда стремитесь удобрять</a:t>
            </a:r>
          </a:p>
          <a:p>
            <a:pPr marL="0" indent="0">
              <a:buNone/>
            </a:pPr>
            <a:r>
              <a:rPr lang="ru-RU" sz="3400" dirty="0"/>
              <a:t> </a:t>
            </a:r>
          </a:p>
          <a:p>
            <a:pPr marL="0" lvl="0" indent="0">
              <a:buNone/>
            </a:pPr>
            <a:r>
              <a:rPr lang="ru-RU" sz="3400" dirty="0" smtClean="0"/>
              <a:t>5. Приведите другие примеры из художественных произведений</a:t>
            </a:r>
          </a:p>
          <a:p>
            <a:endParaRPr lang="ru-RU" dirty="0"/>
          </a:p>
        </p:txBody>
      </p:sp>
    </p:spTree>
    <p:extLst>
      <p:ext uri="{BB962C8B-B14F-4D97-AF65-F5344CB8AC3E}">
        <p14:creationId xmlns:p14="http://schemas.microsoft.com/office/powerpoint/2010/main" val="4622842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27</TotalTime>
  <Words>1748</Words>
  <Application>Microsoft Office PowerPoint</Application>
  <PresentationFormat>Экран (4:3)</PresentationFormat>
  <Paragraphs>94</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NewsPrint</vt:lpstr>
      <vt:lpstr>Кластер </vt:lpstr>
      <vt:lpstr>             Кластер к сочинению 9.3 по тексту Т. Устиновой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Кластер </dc:title>
  <dc:creator>Вера Белокрылова</dc:creator>
  <cp:lastModifiedBy>Вера Белокрылова</cp:lastModifiedBy>
  <cp:revision>5</cp:revision>
  <dcterms:created xsi:type="dcterms:W3CDTF">2021-10-12T15:04:33Z</dcterms:created>
  <dcterms:modified xsi:type="dcterms:W3CDTF">2021-10-12T15:58:57Z</dcterms:modified>
</cp:coreProperties>
</file>