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339" r:id="rId2"/>
    <p:sldId id="340" r:id="rId3"/>
    <p:sldId id="343" r:id="rId4"/>
    <p:sldId id="258" r:id="rId5"/>
    <p:sldId id="273" r:id="rId6"/>
    <p:sldId id="283" r:id="rId7"/>
    <p:sldId id="341" r:id="rId8"/>
    <p:sldId id="345" r:id="rId9"/>
    <p:sldId id="346" r:id="rId10"/>
    <p:sldId id="347" r:id="rId11"/>
    <p:sldId id="342" r:id="rId12"/>
    <p:sldId id="344" r:id="rId13"/>
    <p:sldId id="349" r:id="rId14"/>
    <p:sldId id="27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D1820D"/>
    <a:srgbClr val="683B16"/>
    <a:srgbClr val="F6BD1E"/>
    <a:srgbClr val="020444"/>
    <a:srgbClr val="FF5D5D"/>
    <a:srgbClr val="F9CAB5"/>
    <a:srgbClr val="F4A480"/>
    <a:srgbClr val="7F7F7F"/>
    <a:srgbClr val="301B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504" autoAdjust="0"/>
    <p:restoredTop sz="94667" autoAdjust="0"/>
  </p:normalViewPr>
  <p:slideViewPr>
    <p:cSldViewPr>
      <p:cViewPr>
        <p:scale>
          <a:sx n="60" d="100"/>
          <a:sy n="60" d="100"/>
        </p:scale>
        <p:origin x="-3084" y="-11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722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82EB11-56BE-4CA5-8593-CD1FD7601082}" type="datetimeFigureOut">
              <a:rPr lang="ru-RU" smtClean="0"/>
              <a:pPr/>
              <a:t>08.01.2026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874D13-ECAD-47F8-B24D-F38B2BC3FA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4581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http://lebahku.files.wordpress.com/2010/01/lebah1.jpg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874D13-ECAD-47F8-B24D-F38B2BC3FAAF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http://www.wpclipart.com/animals/bugs/bee/beehive_T.png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874D13-ECAD-47F8-B24D-F38B2BC3FAAF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http://www.wpclipart.com/animals/bugs/bee/beehive_T.png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874D13-ECAD-47F8-B24D-F38B2BC3FAAF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http://www.clker.com/cliparts/0/d/1/4/11949840191345709125honey.svg.hi.png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874D13-ECAD-47F8-B24D-F38B2BC3FAAF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http://www.clker.com/cliparts/0/d/1/4/11949840191345709125honey.svg.hi.png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874D13-ECAD-47F8-B24D-F38B2BC3FAAF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http://www.clker.com/cliparts/0/d/1/4/11949840191345709125honey.svg.hi.png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874D13-ECAD-47F8-B24D-F38B2BC3FAAF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http://www.clker.com/cliparts/0/d/1/4/11949840191345709125honey.svg.hi.png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874D13-ECAD-47F8-B24D-F38B2BC3FAAF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CC935-E988-4B7B-9F5A-1191E201AEDC}" type="datetimeFigureOut">
              <a:rPr lang="ru-RU" smtClean="0"/>
              <a:pPr/>
              <a:t>08.01.2026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2E48F-7665-4B01-9315-C47A1B59AC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CC935-E988-4B7B-9F5A-1191E201AEDC}" type="datetimeFigureOut">
              <a:rPr lang="ru-RU" smtClean="0"/>
              <a:pPr/>
              <a:t>08.01.2026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2E48F-7665-4B01-9315-C47A1B59AC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CC935-E988-4B7B-9F5A-1191E201AEDC}" type="datetimeFigureOut">
              <a:rPr lang="ru-RU" smtClean="0"/>
              <a:pPr/>
              <a:t>08.01.2026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2E48F-7665-4B01-9315-C47A1B59AC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CC935-E988-4B7B-9F5A-1191E201AEDC}" type="datetimeFigureOut">
              <a:rPr lang="ru-RU" smtClean="0"/>
              <a:pPr/>
              <a:t>08.01.2026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2E48F-7665-4B01-9315-C47A1B59AC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CC935-E988-4B7B-9F5A-1191E201AEDC}" type="datetimeFigureOut">
              <a:rPr lang="ru-RU" smtClean="0"/>
              <a:pPr/>
              <a:t>08.01.2026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2E48F-7665-4B01-9315-C47A1B59AC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CC935-E988-4B7B-9F5A-1191E201AEDC}" type="datetimeFigureOut">
              <a:rPr lang="ru-RU" smtClean="0"/>
              <a:pPr/>
              <a:t>08.01.2026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2E48F-7665-4B01-9315-C47A1B59AC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CC935-E988-4B7B-9F5A-1191E201AEDC}" type="datetimeFigureOut">
              <a:rPr lang="ru-RU" smtClean="0"/>
              <a:pPr/>
              <a:t>08.01.2026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2E48F-7665-4B01-9315-C47A1B59AC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CC935-E988-4B7B-9F5A-1191E201AEDC}" type="datetimeFigureOut">
              <a:rPr lang="ru-RU" smtClean="0"/>
              <a:pPr/>
              <a:t>08.01.2026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2E48F-7665-4B01-9315-C47A1B59AC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CC935-E988-4B7B-9F5A-1191E201AEDC}" type="datetimeFigureOut">
              <a:rPr lang="ru-RU" smtClean="0"/>
              <a:pPr/>
              <a:t>08.01.2026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2E48F-7665-4B01-9315-C47A1B59AC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CC935-E988-4B7B-9F5A-1191E201AEDC}" type="datetimeFigureOut">
              <a:rPr lang="ru-RU" smtClean="0"/>
              <a:pPr/>
              <a:t>08.01.2026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2E48F-7665-4B01-9315-C47A1B59AC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CC935-E988-4B7B-9F5A-1191E201AEDC}" type="datetimeFigureOut">
              <a:rPr lang="ru-RU" smtClean="0"/>
              <a:pPr/>
              <a:t>08.01.2026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2E48F-7665-4B01-9315-C47A1B59AC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6000">
              <a:srgbClr val="FFFF00"/>
            </a:gs>
            <a:gs pos="50000">
              <a:srgbClr val="FFC000"/>
            </a:gs>
            <a:gs pos="100000">
              <a:schemeClr val="accent6">
                <a:lumMod val="75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DCC935-E988-4B7B-9F5A-1191E201AEDC}" type="datetimeFigureOut">
              <a:rPr lang="ru-RU" smtClean="0"/>
              <a:pPr/>
              <a:t>08.01.2026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92E48F-7665-4B01-9315-C47A1B59AC1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sh dir="u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6.png"/><Relationship Id="rId7" Type="http://schemas.openxmlformats.org/officeDocument/2006/relationships/image" Target="../media/image1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microsoft.com/office/2007/relationships/hdphoto" Target="../media/hdphoto1.wdp"/><Relationship Id="rId4" Type="http://schemas.openxmlformats.org/officeDocument/2006/relationships/image" Target="../media/image17.png"/><Relationship Id="rId9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1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3158BFCF-9FF6-4E59-983E-7970ABFC8A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31530"/>
            <a:ext cx="5029200" cy="6826469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EF01B00E-983B-48E8-BA9C-D067EB0A8EC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3436" t="6803" r="2279" b="11156"/>
          <a:stretch/>
        </p:blipFill>
        <p:spPr>
          <a:xfrm>
            <a:off x="5029201" y="533400"/>
            <a:ext cx="4114799" cy="5626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7159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g0.liveinternet.ru/images/foto/b/2/apps/1/442/1442302_e5653f430749.jpg"/>
          <p:cNvPicPr>
            <a:picLocks noChangeAspect="1" noChangeArrowheads="1"/>
          </p:cNvPicPr>
          <p:nvPr/>
        </p:nvPicPr>
        <p:blipFill>
          <a:blip r:embed="rId2" cstate="screen"/>
          <a:srcRect t="-1"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1079" y="201800"/>
            <a:ext cx="1905000" cy="1404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>
                        <a14:foregroundMark x1="73925" y1="2890" x2="76344" y2="10212"/>
                        <a14:foregroundMark x1="93548" y1="74952" x2="90054" y2="71291"/>
                        <a14:foregroundMark x1="81183" y1="10983" x2="86828" y2="3102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6485" y="3733800"/>
            <a:ext cx="1480229" cy="20651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799" y="176951"/>
            <a:ext cx="4646489" cy="33079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3330210"/>
            <a:ext cx="2530147" cy="34026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84"/>
          <a:stretch/>
        </p:blipFill>
        <p:spPr bwMode="auto">
          <a:xfrm>
            <a:off x="179992" y="1988563"/>
            <a:ext cx="2162175" cy="47442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8" name="Группа 3"/>
          <p:cNvGrpSpPr/>
          <p:nvPr/>
        </p:nvGrpSpPr>
        <p:grpSpPr>
          <a:xfrm flipH="1">
            <a:off x="7086598" y="4360692"/>
            <a:ext cx="2453901" cy="2372130"/>
            <a:chOff x="642910" y="1714488"/>
            <a:chExt cx="3609423" cy="4357718"/>
          </a:xfrm>
        </p:grpSpPr>
        <p:sp>
          <p:nvSpPr>
            <p:cNvPr id="9" name="Овал 8"/>
            <p:cNvSpPr/>
            <p:nvPr/>
          </p:nvSpPr>
          <p:spPr>
            <a:xfrm>
              <a:off x="1857356" y="3286124"/>
              <a:ext cx="1000132" cy="57150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" name="Picture 2" descr="http://nifiga-sebe.ru/uploads/posts/2009-02/thumbs/1235200920_pchela3.jpg"/>
            <p:cNvPicPr>
              <a:picLocks noChangeAspect="1" noChangeArrowheads="1"/>
            </p:cNvPicPr>
            <p:nvPr/>
          </p:nvPicPr>
          <p:blipFill>
            <a:blip r:embed="rId9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42910" y="1714488"/>
              <a:ext cx="3609423" cy="4357718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222371094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 descr="http://www.clker.com/cliparts/0/d/1/4/11949840191345709125honey.svg.hi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8755" y="152400"/>
            <a:ext cx="5346700" cy="5115010"/>
          </a:xfrm>
          <a:prstGeom prst="rect">
            <a:avLst/>
          </a:prstGeom>
          <a:noFill/>
        </p:spPr>
      </p:pic>
      <p:pic>
        <p:nvPicPr>
          <p:cNvPr id="3" name="Picture 2" descr="http://pchelka2014.narod2.ru/pchela2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flipH="1">
            <a:off x="107910" y="1905000"/>
            <a:ext cx="3473490" cy="5089334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3429000" y="1267361"/>
            <a:ext cx="5257800" cy="1442544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Arial" pitchFamily="34" charset="0"/>
                <a:cs typeface="Arial" pitchFamily="34" charset="0"/>
              </a:rPr>
              <a:t>1 гектар 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= 1 </a:t>
            </a:r>
            <a:r>
              <a:rPr lang="ru-RU" sz="3200" dirty="0">
                <a:latin typeface="Arial" pitchFamily="34" charset="0"/>
                <a:cs typeface="Arial" pitchFamily="34" charset="0"/>
              </a:rPr>
              <a:t>000 000 Квадратных дециметров</a:t>
            </a:r>
          </a:p>
        </p:txBody>
      </p:sp>
    </p:spTree>
    <p:extLst>
      <p:ext uri="{BB962C8B-B14F-4D97-AF65-F5344CB8AC3E}">
        <p14:creationId xmlns:p14="http://schemas.microsoft.com/office/powerpoint/2010/main" val="8744008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img0.liveinternet.ru/images/foto/b/2/apps/1/442/1442302_e5653f430749.jpg"/>
          <p:cNvPicPr>
            <a:picLocks noChangeAspect="1" noChangeArrowheads="1"/>
          </p:cNvPicPr>
          <p:nvPr/>
        </p:nvPicPr>
        <p:blipFill>
          <a:blip r:embed="rId2" cstate="screen"/>
          <a:srcRect t="-1"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57200" y="914400"/>
            <a:ext cx="2590800" cy="110799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6600" dirty="0" smtClean="0">
                <a:latin typeface="Arial" pitchFamily="34" charset="0"/>
                <a:cs typeface="Arial" pitchFamily="34" charset="0"/>
              </a:rPr>
              <a:t>Цель:</a:t>
            </a:r>
            <a:endParaRPr lang="ru-RU" sz="6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65786" y="986878"/>
            <a:ext cx="2858814" cy="76944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Arial" pitchFamily="34" charset="0"/>
                <a:cs typeface="Arial" pitchFamily="34" charset="0"/>
              </a:rPr>
              <a:t>научиться</a:t>
            </a:r>
            <a:endParaRPr lang="ru-RU" sz="4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6766" y="2345121"/>
            <a:ext cx="3069020" cy="76741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atin typeface="Arial" pitchFamily="34" charset="0"/>
                <a:cs typeface="Arial" pitchFamily="34" charset="0"/>
              </a:rPr>
              <a:t>закрепить</a:t>
            </a:r>
            <a:endParaRPr lang="ru-RU" sz="4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781800" y="986878"/>
            <a:ext cx="914400" cy="76944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>
                <a:solidFill>
                  <a:schemeClr val="dk1"/>
                </a:solidFill>
                <a:latin typeface="Arial" pitchFamily="34" charset="0"/>
                <a:cs typeface="Arial" pitchFamily="34" charset="0"/>
              </a:rPr>
              <a:t>и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962400" y="2358481"/>
            <a:ext cx="2115207" cy="76944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400" dirty="0">
                <a:latin typeface="Arial" pitchFamily="34" charset="0"/>
                <a:cs typeface="Arial" pitchFamily="34" charset="0"/>
              </a:rPr>
              <a:t>умение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319345" y="2389570"/>
            <a:ext cx="2703785" cy="76944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400" dirty="0">
                <a:latin typeface="Arial" pitchFamily="34" charset="0"/>
                <a:cs typeface="Arial" pitchFamily="34" charset="0"/>
              </a:rPr>
              <a:t>находить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96766" y="3739744"/>
            <a:ext cx="2803634" cy="76944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Arial" pitchFamily="34" charset="0"/>
                <a:cs typeface="Arial" pitchFamily="34" charset="0"/>
              </a:rPr>
              <a:t>площади</a:t>
            </a:r>
            <a:endParaRPr lang="ru-RU" sz="4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77607" y="3755292"/>
            <a:ext cx="627993" cy="76944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400" dirty="0">
                <a:latin typeface="Arial" pitchFamily="34" charset="0"/>
                <a:cs typeface="Arial" pitchFamily="34" charset="0"/>
              </a:rPr>
              <a:t>в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11772" y="5029200"/>
            <a:ext cx="3276599" cy="76944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400" dirty="0">
                <a:latin typeface="Arial" pitchFamily="34" charset="0"/>
                <a:cs typeface="Arial" pitchFamily="34" charset="0"/>
              </a:rPr>
              <a:t>квадратных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534103" y="3739279"/>
            <a:ext cx="1952297" cy="76944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400" dirty="0">
                <a:solidFill>
                  <a:schemeClr val="dk1"/>
                </a:solidFill>
                <a:latin typeface="Arial" pitchFamily="34" charset="0"/>
                <a:cs typeface="Arial" pitchFamily="34" charset="0"/>
              </a:rPr>
              <a:t>фигур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779579" y="5039710"/>
            <a:ext cx="3352800" cy="76944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dirty="0">
                <a:solidFill>
                  <a:schemeClr val="dk1"/>
                </a:solidFill>
                <a:latin typeface="Arial" pitchFamily="34" charset="0"/>
                <a:cs typeface="Arial" pitchFamily="34" charset="0"/>
              </a:rPr>
              <a:t>дециметрах</a:t>
            </a:r>
          </a:p>
        </p:txBody>
      </p:sp>
    </p:spTree>
    <p:extLst>
      <p:ext uri="{BB962C8B-B14F-4D97-AF65-F5344CB8AC3E}">
        <p14:creationId xmlns:p14="http://schemas.microsoft.com/office/powerpoint/2010/main" val="21705672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g0.liveinternet.ru/images/foto/b/2/apps/1/442/1442302_e5653f430749.jpg"/>
          <p:cNvPicPr>
            <a:picLocks noChangeAspect="1" noChangeArrowheads="1"/>
          </p:cNvPicPr>
          <p:nvPr/>
        </p:nvPicPr>
        <p:blipFill>
          <a:blip r:embed="rId2" cstate="screen"/>
          <a:srcRect t="-1"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57200" y="228600"/>
            <a:ext cx="8077200" cy="16764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Домашнее задание:</a:t>
            </a:r>
          </a:p>
          <a:p>
            <a:pPr algn="ctr"/>
            <a:r>
              <a:rPr lang="ru-RU" sz="2800" dirty="0" err="1" smtClean="0">
                <a:latin typeface="Arial" pitchFamily="34" charset="0"/>
                <a:cs typeface="Arial" pitchFamily="34" charset="0"/>
              </a:rPr>
              <a:t>Стр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 .66 повторить правило, упражнение 6, решить задание на карточке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284"/>
          <a:stretch/>
        </p:blipFill>
        <p:spPr bwMode="auto">
          <a:xfrm>
            <a:off x="685800" y="2389011"/>
            <a:ext cx="6400800" cy="43481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 descr="http://pchelka2014.narod2.ru/pchela2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590540" y="4563076"/>
            <a:ext cx="1549239" cy="226993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53796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 descr="http://www.clker.com/cliparts/0/d/1/4/11949840191345709125honey.svg.hi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8755" y="152400"/>
            <a:ext cx="5346700" cy="5115010"/>
          </a:xfrm>
          <a:prstGeom prst="rect">
            <a:avLst/>
          </a:prstGeom>
          <a:noFill/>
        </p:spPr>
      </p:pic>
      <p:pic>
        <p:nvPicPr>
          <p:cNvPr id="3" name="Picture 2" descr="http://pchelka2014.narod2.ru/pchela2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flipH="1">
            <a:off x="107910" y="1905000"/>
            <a:ext cx="3473490" cy="5089334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3581400" y="1183728"/>
            <a:ext cx="5257800" cy="1442544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Спасибо, что заглянули в гости! До скорых встреч!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8C774618-6491-409E-81F6-58056E50A1B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91" t="2050" r="1978" b="2773"/>
          <a:stretch/>
        </p:blipFill>
        <p:spPr>
          <a:xfrm>
            <a:off x="0" y="15765"/>
            <a:ext cx="9144000" cy="6837553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981200" y="609600"/>
            <a:ext cx="56388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>
                <a:solidFill>
                  <a:schemeClr val="bg1"/>
                </a:solidFill>
                <a:latin typeface="Segoe Script" panose="030B0504020000000003" pitchFamily="66" charset="0"/>
              </a:rPr>
              <a:t>20 </a:t>
            </a:r>
            <a:r>
              <a:rPr lang="ru-RU" sz="4000" dirty="0" smtClean="0">
                <a:solidFill>
                  <a:schemeClr val="bg1"/>
                </a:solidFill>
                <a:latin typeface="Segoe Script" panose="030B0504020000000003" pitchFamily="66" charset="0"/>
              </a:rPr>
              <a:t>октября.</a:t>
            </a:r>
            <a:endParaRPr lang="ru-RU" sz="4000" dirty="0">
              <a:solidFill>
                <a:schemeClr val="bg1"/>
              </a:solidFill>
              <a:latin typeface="Segoe Script" panose="030B0504020000000003" pitchFamily="66" charset="0"/>
            </a:endParaRPr>
          </a:p>
          <a:p>
            <a:pPr algn="ctr"/>
            <a:r>
              <a:rPr lang="ru-RU" sz="4000" dirty="0">
                <a:solidFill>
                  <a:schemeClr val="bg1"/>
                </a:solidFill>
                <a:latin typeface="Segoe Script" panose="030B0504020000000003" pitchFamily="66" charset="0"/>
              </a:rPr>
              <a:t>Классная </a:t>
            </a:r>
            <a:r>
              <a:rPr lang="ru-RU" sz="4000" dirty="0" smtClean="0">
                <a:solidFill>
                  <a:schemeClr val="bg1"/>
                </a:solidFill>
                <a:latin typeface="Segoe Script" panose="030B0504020000000003" pitchFamily="66" charset="0"/>
              </a:rPr>
              <a:t>работа.</a:t>
            </a:r>
            <a:endParaRPr lang="ru-RU" sz="4000" dirty="0">
              <a:solidFill>
                <a:schemeClr val="bg1"/>
              </a:solidFill>
              <a:latin typeface="Segoe Script" panose="030B0504020000000003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860927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img0.liveinternet.ru/images/foto/b/2/apps/1/442/1442302_e5653f430749.jpg"/>
          <p:cNvPicPr>
            <a:picLocks noChangeAspect="1" noChangeArrowheads="1"/>
          </p:cNvPicPr>
          <p:nvPr/>
        </p:nvPicPr>
        <p:blipFill>
          <a:blip r:embed="rId2" cstate="screen"/>
          <a:srcRect t="-1"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26982" y="299545"/>
            <a:ext cx="8290034" cy="110799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6600" dirty="0" smtClean="0">
                <a:latin typeface="Arial" pitchFamily="34" charset="0"/>
                <a:cs typeface="Arial" pitchFamily="34" charset="0"/>
              </a:rPr>
              <a:t>Гимнастика для ума</a:t>
            </a:r>
            <a:endParaRPr lang="ru-RU" sz="6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1897117"/>
            <a:ext cx="4038600" cy="43434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571500" indent="-571500">
              <a:buFont typeface="Arial" pitchFamily="34" charset="0"/>
              <a:buChar char="•"/>
            </a:pPr>
            <a:r>
              <a:rPr lang="ru-RU" sz="3600" b="1" dirty="0">
                <a:latin typeface="Arial" pitchFamily="34" charset="0"/>
                <a:cs typeface="Arial" pitchFamily="34" charset="0"/>
              </a:rPr>
              <a:t>(6 + 2) · </a:t>
            </a: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4 =</a:t>
            </a:r>
            <a:endParaRPr lang="ru-RU" sz="3600" dirty="0">
              <a:latin typeface="Arial" pitchFamily="34" charset="0"/>
              <a:cs typeface="Arial" pitchFamily="34" charset="0"/>
            </a:endParaRPr>
          </a:p>
          <a:p>
            <a:pPr marL="571500" indent="-571500">
              <a:buFont typeface="Arial" pitchFamily="34" charset="0"/>
              <a:buChar char="•"/>
            </a:pPr>
            <a:r>
              <a:rPr lang="ru-RU" sz="3600" b="1" dirty="0">
                <a:latin typeface="Arial" pitchFamily="34" charset="0"/>
                <a:cs typeface="Arial" pitchFamily="34" charset="0"/>
              </a:rPr>
              <a:t>(13 – 8) · </a:t>
            </a: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7 =</a:t>
            </a:r>
            <a:endParaRPr lang="ru-RU" sz="3600" dirty="0">
              <a:latin typeface="Arial" pitchFamily="34" charset="0"/>
              <a:cs typeface="Arial" pitchFamily="34" charset="0"/>
            </a:endParaRPr>
          </a:p>
          <a:p>
            <a:pPr marL="571500" indent="-571500">
              <a:buFont typeface="Arial" pitchFamily="34" charset="0"/>
              <a:buChar char="•"/>
            </a:pPr>
            <a:r>
              <a:rPr lang="ru-RU" sz="3600" b="1" dirty="0">
                <a:latin typeface="Arial" pitchFamily="34" charset="0"/>
                <a:cs typeface="Arial" pitchFamily="34" charset="0"/>
              </a:rPr>
              <a:t>68 – 60 + </a:t>
            </a: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12 =</a:t>
            </a:r>
            <a:endParaRPr lang="ru-RU" sz="3600" dirty="0">
              <a:latin typeface="Arial" pitchFamily="34" charset="0"/>
              <a:cs typeface="Arial" pitchFamily="34" charset="0"/>
            </a:endParaRPr>
          </a:p>
          <a:p>
            <a:pPr marL="571500" indent="-571500">
              <a:buFont typeface="Arial" pitchFamily="34" charset="0"/>
              <a:buChar char="•"/>
            </a:pPr>
            <a:r>
              <a:rPr lang="ru-RU" sz="3600" b="1" dirty="0">
                <a:latin typeface="Arial" pitchFamily="34" charset="0"/>
                <a:cs typeface="Arial" pitchFamily="34" charset="0"/>
              </a:rPr>
              <a:t>36 : 6 + </a:t>
            </a: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4 =</a:t>
            </a:r>
            <a:endParaRPr lang="ru-RU" sz="3600" dirty="0">
              <a:latin typeface="Arial" pitchFamily="34" charset="0"/>
              <a:cs typeface="Arial" pitchFamily="34" charset="0"/>
            </a:endParaRPr>
          </a:p>
          <a:p>
            <a:pPr marL="571500" indent="-571500">
              <a:buFont typeface="Arial" pitchFamily="34" charset="0"/>
              <a:buChar char="•"/>
            </a:pPr>
            <a:r>
              <a:rPr lang="ru-RU" sz="3600" b="1" dirty="0">
                <a:latin typeface="Arial" pitchFamily="34" charset="0"/>
                <a:cs typeface="Arial" pitchFamily="34" charset="0"/>
              </a:rPr>
              <a:t>(18 – 18) · </a:t>
            </a: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10 =</a:t>
            </a:r>
            <a:endParaRPr lang="ru-RU" sz="3600" dirty="0">
              <a:latin typeface="Arial" pitchFamily="34" charset="0"/>
              <a:cs typeface="Arial" pitchFamily="34" charset="0"/>
            </a:endParaRPr>
          </a:p>
          <a:p>
            <a:pPr marL="571500" indent="-571500">
              <a:buFont typeface="Arial" pitchFamily="34" charset="0"/>
              <a:buChar char="•"/>
            </a:pPr>
            <a:r>
              <a:rPr lang="ru-RU" sz="3600" b="1" dirty="0">
                <a:latin typeface="Arial" pitchFamily="34" charset="0"/>
                <a:cs typeface="Arial" pitchFamily="34" charset="0"/>
              </a:rPr>
              <a:t>(29 – 28) · </a:t>
            </a: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4 =</a:t>
            </a:r>
            <a:endParaRPr lang="ru-RU" sz="3600" dirty="0">
              <a:latin typeface="Arial" pitchFamily="34" charset="0"/>
              <a:cs typeface="Arial" pitchFamily="34" charset="0"/>
            </a:endParaRPr>
          </a:p>
          <a:p>
            <a:pPr marL="571500" indent="-571500">
              <a:buFont typeface="Arial" pitchFamily="34" charset="0"/>
              <a:buChar char="•"/>
            </a:pPr>
            <a:r>
              <a:rPr lang="ru-RU" sz="3600" b="1" dirty="0">
                <a:latin typeface="Arial" pitchFamily="34" charset="0"/>
                <a:cs typeface="Arial" pitchFamily="34" charset="0"/>
              </a:rPr>
              <a:t>(70 – 40) : </a:t>
            </a: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5 =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6982080"/>
              </p:ext>
            </p:extLst>
          </p:nvPr>
        </p:nvGraphicFramePr>
        <p:xfrm>
          <a:off x="4191000" y="3124200"/>
          <a:ext cx="4724398" cy="1409700"/>
        </p:xfrm>
        <a:graphic>
          <a:graphicData uri="http://schemas.openxmlformats.org/drawingml/2006/table">
            <a:tbl>
              <a:tblPr>
                <a:tableStyleId>{10A1B5D5-9B99-4C35-A422-299274C87663}</a:tableStyleId>
              </a:tblPr>
              <a:tblGrid>
                <a:gridCol w="674914"/>
                <a:gridCol w="674914"/>
                <a:gridCol w="674914"/>
                <a:gridCol w="674914"/>
                <a:gridCol w="674914"/>
                <a:gridCol w="674914"/>
                <a:gridCol w="674914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4000" smtClean="0">
                          <a:effectLst/>
                        </a:rPr>
                        <a:t>0</a:t>
                      </a:r>
                      <a:endParaRPr lang="ru-RU" sz="4000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>
                          <a:effectLst/>
                        </a:rPr>
                        <a:t>4</a:t>
                      </a:r>
                      <a:endParaRPr lang="ru-RU" sz="4000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>
                          <a:effectLst/>
                        </a:rPr>
                        <a:t>6</a:t>
                      </a:r>
                      <a:endParaRPr lang="ru-RU" sz="4000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>
                          <a:effectLst/>
                        </a:rPr>
                        <a:t>10</a:t>
                      </a:r>
                      <a:endParaRPr lang="ru-RU" sz="4000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>
                          <a:effectLst/>
                        </a:rPr>
                        <a:t>20</a:t>
                      </a:r>
                      <a:endParaRPr lang="ru-RU" sz="4000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>
                          <a:effectLst/>
                        </a:rPr>
                        <a:t>32</a:t>
                      </a:r>
                      <a:endParaRPr lang="ru-RU" sz="4000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>
                          <a:effectLst/>
                        </a:rPr>
                        <a:t>35</a:t>
                      </a:r>
                      <a:endParaRPr lang="ru-RU" sz="4000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>
                          <a:effectLst/>
                        </a:rPr>
                        <a:t>а</a:t>
                      </a:r>
                      <a:endParaRPr lang="ru-RU" sz="4000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>
                          <a:effectLst/>
                        </a:rPr>
                        <a:t>д</a:t>
                      </a:r>
                      <a:endParaRPr lang="ru-RU" sz="4000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>
                          <a:effectLst/>
                        </a:rPr>
                        <a:t>ь</a:t>
                      </a:r>
                      <a:endParaRPr lang="ru-RU" sz="4000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>
                          <a:effectLst/>
                        </a:rPr>
                        <a:t>щ</a:t>
                      </a:r>
                      <a:endParaRPr lang="ru-RU" sz="4000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>
                          <a:effectLst/>
                        </a:rPr>
                        <a:t>о</a:t>
                      </a:r>
                      <a:endParaRPr lang="ru-RU" sz="4000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>
                          <a:effectLst/>
                        </a:rPr>
                        <a:t>п</a:t>
                      </a:r>
                      <a:endParaRPr lang="ru-RU" sz="4000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effectLst/>
                        </a:rPr>
                        <a:t>л</a:t>
                      </a:r>
                      <a:endParaRPr lang="ru-RU" sz="4000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457200" y="34940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038600" y="2971800"/>
            <a:ext cx="5100145" cy="173158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latin typeface="Arial" pitchFamily="34" charset="0"/>
                <a:cs typeface="Arial" pitchFamily="34" charset="0"/>
              </a:rPr>
              <a:t>ПЛОЩАДЬ</a:t>
            </a:r>
            <a:endParaRPr lang="ru-RU" sz="72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54966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Рисунок 20" descr="пчелки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8" name="Шестиугольник 27"/>
          <p:cNvSpPr/>
          <p:nvPr/>
        </p:nvSpPr>
        <p:spPr>
          <a:xfrm>
            <a:off x="1271032" y="1500250"/>
            <a:ext cx="6715172" cy="5072098"/>
          </a:xfrm>
          <a:prstGeom prst="hexagon">
            <a:avLst/>
          </a:prstGeom>
          <a:gradFill>
            <a:gsLst>
              <a:gs pos="0">
                <a:srgbClr val="FFC000"/>
              </a:gs>
              <a:gs pos="50000">
                <a:srgbClr val="FFFF00"/>
              </a:gs>
              <a:gs pos="100000">
                <a:srgbClr val="F6BD1E"/>
              </a:gs>
            </a:gsLst>
            <a:path path="shape">
              <a:fillToRect l="50000" t="50000" r="50000" b="50000"/>
            </a:path>
          </a:gradFill>
          <a:ln>
            <a:solidFill>
              <a:srgbClr val="D182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rgbClr val="683B16"/>
                </a:solidFill>
                <a:latin typeface="Comic Sans MS" pitchFamily="66" charset="0"/>
              </a:rPr>
              <a:t>«В гостях </a:t>
            </a:r>
          </a:p>
          <a:p>
            <a:pPr algn="ctr"/>
            <a:r>
              <a:rPr lang="ru-RU" sz="5400" dirty="0">
                <a:solidFill>
                  <a:srgbClr val="683B16"/>
                </a:solidFill>
                <a:latin typeface="Comic Sans MS" pitchFamily="66" charset="0"/>
              </a:rPr>
              <a:t>у</a:t>
            </a:r>
            <a:r>
              <a:rPr lang="ru-RU" sz="5400" dirty="0" smtClean="0">
                <a:solidFill>
                  <a:srgbClr val="683B16"/>
                </a:solidFill>
                <a:latin typeface="Comic Sans MS" pitchFamily="66" charset="0"/>
              </a:rPr>
              <a:t> пчёлки Майи»</a:t>
            </a:r>
          </a:p>
        </p:txBody>
      </p:sp>
      <p:pic>
        <p:nvPicPr>
          <p:cNvPr id="23" name="Рисунок 22" descr="clipart_28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 rot="20156847">
            <a:off x="6791802" y="677637"/>
            <a:ext cx="2267772" cy="2400310"/>
          </a:xfrm>
          <a:prstGeom prst="rect">
            <a:avLst/>
          </a:prstGeom>
        </p:spPr>
      </p:pic>
      <p:pic>
        <p:nvPicPr>
          <p:cNvPr id="24" name="Рисунок 23" descr="clipart_28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 rot="1725487" flipH="1">
            <a:off x="124615" y="615290"/>
            <a:ext cx="2172464" cy="2723454"/>
          </a:xfrm>
          <a:prstGeom prst="rect">
            <a:avLst/>
          </a:prstGeom>
        </p:spPr>
      </p:pic>
      <p:pic>
        <p:nvPicPr>
          <p:cNvPr id="25" name="Picture 2" descr="http://activerain.com/image_store/uploads/5/3/9/2/7/ar129463428072935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rot="7041621">
            <a:off x="6645757" y="4667056"/>
            <a:ext cx="2535090" cy="1459585"/>
          </a:xfrm>
          <a:prstGeom prst="rect">
            <a:avLst/>
          </a:prstGeom>
          <a:noFill/>
        </p:spPr>
      </p:pic>
      <p:pic>
        <p:nvPicPr>
          <p:cNvPr id="26" name="Picture 2" descr="http://activerain.com/image_store/uploads/5/3/9/2/7/ar129463428072935.pn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 rot="14624231" flipH="1">
            <a:off x="50815" y="4775150"/>
            <a:ext cx="2652485" cy="1762338"/>
          </a:xfrm>
          <a:prstGeom prst="rect">
            <a:avLst/>
          </a:prstGeom>
          <a:noFill/>
        </p:spPr>
      </p:pic>
      <p:pic>
        <p:nvPicPr>
          <p:cNvPr id="27" name="Picture 2" descr="http://activerain.com/image_store/uploads/5/3/9/2/7/ar129463428072935.pn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3203848" y="117824"/>
            <a:ext cx="3024336" cy="160289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img0.liveinternet.ru/images/foto/b/2/apps/1/442/1442302_e5653f430749.jpg"/>
          <p:cNvPicPr>
            <a:picLocks noChangeAspect="1" noChangeArrowheads="1"/>
          </p:cNvPicPr>
          <p:nvPr/>
        </p:nvPicPr>
        <p:blipFill>
          <a:blip r:embed="rId3" cstate="screen"/>
          <a:srcRect t="-1"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pic>
        <p:nvPicPr>
          <p:cNvPr id="15" name="Picture 2" descr="http://pchelka2014.narod2.ru/pchela2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flipH="1">
            <a:off x="1979712" y="2060848"/>
            <a:ext cx="3473490" cy="508933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ttp://img0.liveinternet.ru/images/foto/b/2/apps/1/442/1442302_e5653f430749.jpg"/>
          <p:cNvPicPr>
            <a:picLocks noChangeAspect="1" noChangeArrowheads="1"/>
          </p:cNvPicPr>
          <p:nvPr/>
        </p:nvPicPr>
        <p:blipFill>
          <a:blip r:embed="rId3" cstate="screen"/>
          <a:srcRect t="-1"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pic>
        <p:nvPicPr>
          <p:cNvPr id="9" name="Picture 4" descr="http://grupecopii.files.wordpress.com/2010/02/beehive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635896" y="3284984"/>
            <a:ext cx="2924324" cy="2909702"/>
          </a:xfrm>
          <a:prstGeom prst="rect">
            <a:avLst/>
          </a:prstGeom>
          <a:noFill/>
        </p:spPr>
      </p:pic>
      <p:pic>
        <p:nvPicPr>
          <p:cNvPr id="2" name="Picture 2" descr="http://pchelka2014.narod2.ru/pchela2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flipH="1">
            <a:off x="2843808" y="764704"/>
            <a:ext cx="3473490" cy="5089334"/>
          </a:xfrm>
          <a:prstGeom prst="rect">
            <a:avLst/>
          </a:prstGeom>
          <a:noFill/>
        </p:spPr>
      </p:pic>
      <p:grpSp>
        <p:nvGrpSpPr>
          <p:cNvPr id="3" name="Группа 9"/>
          <p:cNvGrpSpPr/>
          <p:nvPr/>
        </p:nvGrpSpPr>
        <p:grpSpPr>
          <a:xfrm>
            <a:off x="2483768" y="1817440"/>
            <a:ext cx="5544616" cy="5040560"/>
            <a:chOff x="2411760" y="2492896"/>
            <a:chExt cx="3810000" cy="3429000"/>
          </a:xfrm>
        </p:grpSpPr>
        <p:sp>
          <p:nvSpPr>
            <p:cNvPr id="8" name="Параллелограмм 7"/>
            <p:cNvSpPr/>
            <p:nvPr/>
          </p:nvSpPr>
          <p:spPr>
            <a:xfrm flipH="1">
              <a:off x="3779912" y="2924944"/>
              <a:ext cx="1440160" cy="360040"/>
            </a:xfrm>
            <a:prstGeom prst="parallelogram">
              <a:avLst>
                <a:gd name="adj" fmla="val 205384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4" name="Группа 8"/>
            <p:cNvGrpSpPr/>
            <p:nvPr/>
          </p:nvGrpSpPr>
          <p:grpSpPr>
            <a:xfrm>
              <a:off x="2411760" y="2492896"/>
              <a:ext cx="3810000" cy="3429000"/>
              <a:chOff x="2411760" y="2492896"/>
              <a:chExt cx="3810000" cy="3429000"/>
            </a:xfrm>
          </p:grpSpPr>
          <p:sp>
            <p:nvSpPr>
              <p:cNvPr id="7" name="Куб 6"/>
              <p:cNvSpPr/>
              <p:nvPr/>
            </p:nvSpPr>
            <p:spPr>
              <a:xfrm flipH="1">
                <a:off x="3491880" y="2996952"/>
                <a:ext cx="1656184" cy="2304256"/>
              </a:xfrm>
              <a:prstGeom prst="cube">
                <a:avLst>
                  <a:gd name="adj" fmla="val 28030"/>
                </a:avLst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2056" name="Picture 8" descr="http://www.wpclipart.com/animals/bugs/bee/beehive_T.png"/>
              <p:cNvPicPr>
                <a:picLocks noChangeAspect="1" noChangeArrowheads="1"/>
              </p:cNvPicPr>
              <p:nvPr/>
            </p:nvPicPr>
            <p:blipFill>
              <a:blip r:embed="rId6" cstate="screen"/>
              <a:srcRect/>
              <a:stretch>
                <a:fillRect/>
              </a:stretch>
            </p:blipFill>
            <p:spPr bwMode="auto">
              <a:xfrm>
                <a:off x="2411760" y="2492896"/>
                <a:ext cx="3810000" cy="3429000"/>
              </a:xfrm>
              <a:prstGeom prst="rect">
                <a:avLst/>
              </a:prstGeom>
              <a:noFill/>
            </p:spPr>
          </p:pic>
        </p:grp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-3.33333E-6 -2.41443E-6 L -0.32378 0.279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200" y="140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70000" y="7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60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000"/>
                            </p:stCondLst>
                            <p:childTnLst>
                              <p:par>
                                <p:cTn id="14" presetID="10" presetClass="exit" presetSubtype="0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img0.liveinternet.ru/images/foto/b/2/apps/1/442/1442302_e5653f430749.jpg"/>
          <p:cNvPicPr>
            <a:picLocks noChangeAspect="1" noChangeArrowheads="1"/>
          </p:cNvPicPr>
          <p:nvPr/>
        </p:nvPicPr>
        <p:blipFill>
          <a:blip r:embed="rId2" cstate="screen"/>
          <a:srcRect t="-1"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57200" y="914400"/>
            <a:ext cx="2590800" cy="110799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6600" dirty="0" smtClean="0">
                <a:latin typeface="Arial" pitchFamily="34" charset="0"/>
                <a:cs typeface="Arial" pitchFamily="34" charset="0"/>
              </a:rPr>
              <a:t>Цель:</a:t>
            </a:r>
            <a:endParaRPr lang="ru-RU" sz="6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40668" y="0"/>
            <a:ext cx="2858814" cy="76944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dirty="0" smtClean="0">
                <a:latin typeface="Arial" pitchFamily="34" charset="0"/>
                <a:cs typeface="Arial" pitchFamily="34" charset="0"/>
              </a:rPr>
              <a:t>научиться</a:t>
            </a:r>
            <a:endParaRPr lang="ru-RU" sz="4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5973" y="1756319"/>
            <a:ext cx="3069020" cy="76741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atin typeface="Arial" pitchFamily="34" charset="0"/>
                <a:cs typeface="Arial" pitchFamily="34" charset="0"/>
              </a:rPr>
              <a:t>закрепить</a:t>
            </a:r>
            <a:endParaRPr lang="ru-RU" sz="4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756837" y="986878"/>
            <a:ext cx="914400" cy="76944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>
                <a:solidFill>
                  <a:schemeClr val="dk1"/>
                </a:solidFill>
                <a:latin typeface="Arial" pitchFamily="34" charset="0"/>
                <a:cs typeface="Arial" pitchFamily="34" charset="0"/>
              </a:rPr>
              <a:t>и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547241" y="1937274"/>
            <a:ext cx="2115207" cy="76944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400" dirty="0">
                <a:latin typeface="Arial" pitchFamily="34" charset="0"/>
                <a:cs typeface="Arial" pitchFamily="34" charset="0"/>
              </a:rPr>
              <a:t>умение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332483" y="4572743"/>
            <a:ext cx="2703785" cy="76944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400" dirty="0">
                <a:latin typeface="Arial" pitchFamily="34" charset="0"/>
                <a:cs typeface="Arial" pitchFamily="34" charset="0"/>
              </a:rPr>
              <a:t>находить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31983" y="4165661"/>
            <a:ext cx="2803634" cy="76944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Arial" pitchFamily="34" charset="0"/>
                <a:cs typeface="Arial" pitchFamily="34" charset="0"/>
              </a:rPr>
              <a:t>площади</a:t>
            </a:r>
            <a:endParaRPr lang="ru-RU" sz="4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826671" y="3832510"/>
            <a:ext cx="627993" cy="76944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400" dirty="0">
                <a:latin typeface="Arial" pitchFamily="34" charset="0"/>
                <a:cs typeface="Arial" pitchFamily="34" charset="0"/>
              </a:rPr>
              <a:t>в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733800" y="5853378"/>
            <a:ext cx="3276599" cy="76944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400" dirty="0">
                <a:latin typeface="Arial" pitchFamily="34" charset="0"/>
                <a:cs typeface="Arial" pitchFamily="34" charset="0"/>
              </a:rPr>
              <a:t>квадратных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790995" y="2641909"/>
            <a:ext cx="1952297" cy="76944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400" dirty="0">
                <a:solidFill>
                  <a:schemeClr val="dk1"/>
                </a:solidFill>
                <a:latin typeface="Arial" pitchFamily="34" charset="0"/>
                <a:cs typeface="Arial" pitchFamily="34" charset="0"/>
              </a:rPr>
              <a:t>фигур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6200" y="5065986"/>
            <a:ext cx="3352800" cy="76944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dirty="0">
                <a:solidFill>
                  <a:schemeClr val="dk1"/>
                </a:solidFill>
                <a:latin typeface="Arial" pitchFamily="34" charset="0"/>
                <a:cs typeface="Arial" pitchFamily="34" charset="0"/>
              </a:rPr>
              <a:t>дециметрах</a:t>
            </a:r>
          </a:p>
        </p:txBody>
      </p:sp>
    </p:spTree>
    <p:extLst>
      <p:ext uri="{BB962C8B-B14F-4D97-AF65-F5344CB8AC3E}">
        <p14:creationId xmlns:p14="http://schemas.microsoft.com/office/powerpoint/2010/main" val="40063911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833 0.01065 L -0.26111 0.1101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472" y="49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0.03426 L -0.00086 0.08703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" y="60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371 0.07777 L -0.00695 -0.36713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2" y="-2224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4.07407E-6 L -0.19166 -0.07454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583" y="-37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3.7037E-6 L -0.32448 0.13658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233" y="68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7.40741E-7 L -0.27083 -0.1206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542" y="-60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4.07407E-6 L 0.51666 0.00532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833" y="2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9" grpId="0" animBg="1"/>
      <p:bldP spid="10" grpId="0" animBg="1"/>
      <p:bldP spid="12" grpId="0" animBg="1"/>
      <p:bldP spid="13" grpId="0" animBg="1"/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img0.liveinternet.ru/images/foto/b/2/apps/1/442/1442302_e5653f430749.jpg"/>
          <p:cNvPicPr>
            <a:picLocks noChangeAspect="1" noChangeArrowheads="1"/>
          </p:cNvPicPr>
          <p:nvPr/>
        </p:nvPicPr>
        <p:blipFill>
          <a:blip r:embed="rId3" cstate="screen"/>
          <a:srcRect t="-1"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pic>
        <p:nvPicPr>
          <p:cNvPr id="3" name="Picture 2" descr="http://pchelka2014.narod2.ru/pchela2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flipH="1">
            <a:off x="107910" y="1905000"/>
            <a:ext cx="3473490" cy="5089334"/>
          </a:xfrm>
          <a:prstGeom prst="rect">
            <a:avLst/>
          </a:prstGeom>
          <a:noFill/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26"/>
          <a:stretch/>
        </p:blipFill>
        <p:spPr bwMode="auto">
          <a:xfrm>
            <a:off x="3581401" y="107735"/>
            <a:ext cx="5172380" cy="67266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834475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img0.liveinternet.ru/images/foto/b/2/apps/1/442/1442302_e5653f430749.jpg"/>
          <p:cNvPicPr>
            <a:picLocks noChangeAspect="1" noChangeArrowheads="1"/>
          </p:cNvPicPr>
          <p:nvPr/>
        </p:nvPicPr>
        <p:blipFill>
          <a:blip r:embed="rId3" cstate="screen"/>
          <a:srcRect t="-1"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grpSp>
        <p:nvGrpSpPr>
          <p:cNvPr id="6" name="Группа 3"/>
          <p:cNvGrpSpPr/>
          <p:nvPr/>
        </p:nvGrpSpPr>
        <p:grpSpPr>
          <a:xfrm flipH="1">
            <a:off x="5867400" y="1345324"/>
            <a:ext cx="2911100" cy="2837584"/>
            <a:chOff x="642910" y="1714488"/>
            <a:chExt cx="3609423" cy="4357718"/>
          </a:xfrm>
        </p:grpSpPr>
        <p:sp>
          <p:nvSpPr>
            <p:cNvPr id="7" name="Овал 6"/>
            <p:cNvSpPr/>
            <p:nvPr/>
          </p:nvSpPr>
          <p:spPr>
            <a:xfrm>
              <a:off x="1857356" y="3286124"/>
              <a:ext cx="1000132" cy="57150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8" name="Picture 2" descr="http://nifiga-sebe.ru/uploads/posts/2009-02/thumbs/1235200920_pchela3.jpg"/>
            <p:cNvPicPr>
              <a:picLocks noChangeAspect="1" noChangeArrowheads="1"/>
            </p:cNvPicPr>
            <p:nvPr/>
          </p:nvPicPr>
          <p:blipFill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42910" y="1714488"/>
              <a:ext cx="3609423" cy="4357718"/>
            </a:xfrm>
            <a:prstGeom prst="rect">
              <a:avLst/>
            </a:prstGeom>
            <a:noFill/>
          </p:spPr>
        </p:pic>
      </p:grpSp>
      <p:sp>
        <p:nvSpPr>
          <p:cNvPr id="2" name="Прямоугольник 1"/>
          <p:cNvSpPr/>
          <p:nvPr/>
        </p:nvSpPr>
        <p:spPr>
          <a:xfrm>
            <a:off x="1524000" y="304800"/>
            <a:ext cx="5627420" cy="11430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Физминутка</a:t>
            </a:r>
            <a:endParaRPr lang="ru-RU" sz="6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52178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2413 0.21991 C 0.10295 0.03588 0.04982 -0.10046 0.00712 -0.10046 C -0.03143 -0.10046 -0.05955 0.03287 -0.06007 0.21157 C -0.06007 0.38981 -0.03108 0.54051 0.00712 0.54051 C 0.04982 0.54051 0.06024 0.38449 0.03264 0.20579 C 0.00069 0.03009 -0.05278 -0.10023 -0.09184 -0.10046 C -0.13038 -0.10046 -0.16233 0.03634 -0.16233 0.21204 C -0.16233 0.38981 -0.13038 0.54051 -0.09184 0.54051 C -0.05278 0.54051 -0.04202 0.38449 -0.07049 0.20856 C -0.09827 0.03009 -0.15139 -0.10046 -0.19011 -0.10046 C -0.23281 -0.10046 -0.26459 0.03588 -0.26459 0.21412 C -0.26459 0.38981 -0.23281 0.53981 -0.19011 0.54051 C -0.15504 0.54051 -0.1441 0.38449 -0.16962 0.20856 C -0.1974 0.03287 -0.25382 -0.10046 -0.29306 -0.10046 C -0.33247 -0.10046 -0.36406 0.03866 -0.36372 0.21412 C -0.36406 0.3956 -0.33247 0.54051 -0.29323 0.54051 C -0.25382 0.54051 -0.2434 0.38773 -0.27188 0.21157 C -0.29948 0.03588 -0.35313 -0.10023 -0.39219 -0.10046 C -0.43507 -0.10046 -0.46285 0.03866 -0.46285 0.2169 C -0.46285 0.39491 -0.43073 0.54051 -0.39184 0.54051 C -0.35313 0.54051 -0.34219 0.38727 -0.37118 0.21157 C -0.39879 0.03588 -0.45504 -0.10046 -0.49167 -0.10046 C -0.52952 -0.10046 -0.56181 0.0412 -0.56181 0.2169 C -0.56215 0.3956 -0.52952 0.54051 -0.49167 0.54051 C -0.45504 0.54051 -0.44601 0.38981 -0.46945 0.21157 C -0.49792 0.03588 -0.55434 -0.10046 -0.5934 -0.10046 C -0.62899 -0.10046 -0.66406 0.0412 -0.66406 0.21991 C -0.66406 0.39838 -0.63229 0.54051 -0.5934 0.54051 C -0.55434 0.54051 -0.54375 0.38981 -0.5724 0.21412 C -0.6007 0.03866 -0.65313 -0.10301 -0.69288 -0.10046 C -0.73073 -0.09815 -0.7592 0.0412 -0.7592 0.21991 C -0.7592 0.39838 -0.72761 0.54051 -0.68924 0.54051 C -0.65313 0.54051 -0.64306 0.3956 -0.67448 0.21991 " pathEditMode="relative" rAng="5400000" ptsTypes="fffffffffffffffffffffffffffffffff">
                                      <p:cBhvr>
                                        <p:cTn id="6" dur="3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167" y="-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5136</TotalTime>
  <Words>171</Words>
  <Application>Microsoft Office PowerPoint</Application>
  <PresentationFormat>Экран (4:3)</PresentationFormat>
  <Paragraphs>69</Paragraphs>
  <Slides>14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Лариса</dc:creator>
  <cp:lastModifiedBy>RePack by Diakov</cp:lastModifiedBy>
  <cp:revision>227</cp:revision>
  <dcterms:created xsi:type="dcterms:W3CDTF">2011-08-25T16:02:40Z</dcterms:created>
  <dcterms:modified xsi:type="dcterms:W3CDTF">2026-01-10T20:20:36Z</dcterms:modified>
</cp:coreProperties>
</file>