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69" r:id="rId2"/>
    <p:sldId id="257" r:id="rId3"/>
    <p:sldId id="256" r:id="rId4"/>
    <p:sldId id="258" r:id="rId5"/>
    <p:sldId id="260" r:id="rId6"/>
    <p:sldId id="267" r:id="rId7"/>
    <p:sldId id="259" r:id="rId8"/>
    <p:sldId id="261" r:id="rId9"/>
    <p:sldId id="262" r:id="rId10"/>
    <p:sldId id="263" r:id="rId11"/>
    <p:sldId id="264" r:id="rId12"/>
    <p:sldId id="265" r:id="rId13"/>
    <p:sldId id="266" r:id="rId14"/>
    <p:sldId id="26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8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C7209-5CC6-4930-AB43-AE84BD45F4CE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8E0F-0C54-42F0-9CE0-E206CE9F9A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511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C7209-5CC6-4930-AB43-AE84BD45F4CE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8E0F-0C54-42F0-9CE0-E206CE9F9A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27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C7209-5CC6-4930-AB43-AE84BD45F4CE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8E0F-0C54-42F0-9CE0-E206CE9F9A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7647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C7209-5CC6-4930-AB43-AE84BD45F4CE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8E0F-0C54-42F0-9CE0-E206CE9F9A2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40767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C7209-5CC6-4930-AB43-AE84BD45F4CE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8E0F-0C54-42F0-9CE0-E206CE9F9A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4495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C7209-5CC6-4930-AB43-AE84BD45F4CE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8E0F-0C54-42F0-9CE0-E206CE9F9A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106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C7209-5CC6-4930-AB43-AE84BD45F4CE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8E0F-0C54-42F0-9CE0-E206CE9F9A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6690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C7209-5CC6-4930-AB43-AE84BD45F4CE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8E0F-0C54-42F0-9CE0-E206CE9F9A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8466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C7209-5CC6-4930-AB43-AE84BD45F4CE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8E0F-0C54-42F0-9CE0-E206CE9F9A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65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C7209-5CC6-4930-AB43-AE84BD45F4CE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8E0F-0C54-42F0-9CE0-E206CE9F9A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434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C7209-5CC6-4930-AB43-AE84BD45F4CE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8E0F-0C54-42F0-9CE0-E206CE9F9A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6385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C7209-5CC6-4930-AB43-AE84BD45F4CE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8E0F-0C54-42F0-9CE0-E206CE9F9A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728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C7209-5CC6-4930-AB43-AE84BD45F4CE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8E0F-0C54-42F0-9CE0-E206CE9F9A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87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C7209-5CC6-4930-AB43-AE84BD45F4CE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8E0F-0C54-42F0-9CE0-E206CE9F9A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027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C7209-5CC6-4930-AB43-AE84BD45F4CE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8E0F-0C54-42F0-9CE0-E206CE9F9A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283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C7209-5CC6-4930-AB43-AE84BD45F4CE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8E0F-0C54-42F0-9CE0-E206CE9F9A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647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C7209-5CC6-4930-AB43-AE84BD45F4CE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8E0F-0C54-42F0-9CE0-E206CE9F9A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523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5ECC7209-5CC6-4930-AB43-AE84BD45F4CE}" type="datetimeFigureOut">
              <a:rPr lang="ru-RU" smtClean="0"/>
              <a:t>14.03.2021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2A9B8E0F-0C54-42F0-9CE0-E206CE9F9A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4817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IZcqKuhWhH8" TargetMode="External"/><Relationship Id="rId2" Type="http://schemas.openxmlformats.org/officeDocument/2006/relationships/hyperlink" Target="https://www.rbc.ru/crypto/tags/?tag=%D0%9A%D1%80%D0%B8%D0%BF%D1%82%D0%BE%D0%B2%D0%B0%D0%BB%D1%8E%D1%82%D0%B0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D5C030C4-C3DC-40C0-AB2B-864B5CE5B6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0693" y="1769541"/>
            <a:ext cx="9440034" cy="1139312"/>
          </a:xfrm>
        </p:spPr>
        <p:txBody>
          <a:bodyPr/>
          <a:lstStyle/>
          <a:p>
            <a:r>
              <a:rPr lang="ru-RU" dirty="0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solidFill>
                  <a:prstClr val="white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Криптовалюта</a:t>
            </a:r>
            <a:endParaRPr lang="ru-RU" dirty="0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3ACF5424-6354-4BCD-8F08-DAD0F36603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5861" y="3949148"/>
            <a:ext cx="11039061" cy="2756451"/>
          </a:xfrm>
        </p:spPr>
        <p:txBody>
          <a:bodyPr>
            <a:normAutofit/>
          </a:bodyPr>
          <a:lstStyle/>
          <a:p>
            <a:pPr lvl="0">
              <a:spcBef>
                <a:spcPct val="0"/>
              </a:spcBef>
              <a:buClr>
                <a:srgbClr val="83992A"/>
              </a:buClr>
              <a:buSzPct val="115000"/>
            </a:pPr>
            <a:r>
              <a:rPr lang="ru-RU" sz="3000" dirty="0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solidFill>
                  <a:prstClr val="white"/>
                </a:solidFill>
                <a:effectLst/>
                <a:latin typeface="Calibri" panose="020F0502020204030204" pitchFamily="34" charset="0"/>
                <a:ea typeface="+mj-ea"/>
              </a:rPr>
              <a:t>Разработала: </a:t>
            </a:r>
          </a:p>
          <a:p>
            <a:pPr lvl="0">
              <a:spcBef>
                <a:spcPct val="0"/>
              </a:spcBef>
              <a:buClr>
                <a:srgbClr val="83992A"/>
              </a:buClr>
              <a:buSzPct val="115000"/>
            </a:pPr>
            <a:r>
              <a:rPr lang="ru-RU" sz="3000" dirty="0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solidFill>
                  <a:prstClr val="white"/>
                </a:solidFill>
                <a:effectLst/>
                <a:latin typeface="Calibri" panose="020F0502020204030204" pitchFamily="34" charset="0"/>
                <a:ea typeface="+mj-ea"/>
              </a:rPr>
              <a:t>Самарина Ирина Вячеславовна, учитель истории и обществознания, учитель высшей категории, МАОУ Гимназии №1 им А.С. Пушкина</a:t>
            </a:r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44212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7192713" cy="970450"/>
          </a:xfrm>
        </p:spPr>
        <p:txBody>
          <a:bodyPr>
            <a:normAutofit/>
          </a:bodyPr>
          <a:lstStyle/>
          <a:p>
            <a:r>
              <a:rPr lang="ru-RU" sz="4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Безопасность</a:t>
            </a:r>
          </a:p>
        </p:txBody>
      </p:sp>
      <p:pic>
        <p:nvPicPr>
          <p:cNvPr id="6148" name="Picture 4" descr="Картинки охрана (20 фото) • Прикольные картинки и позити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632" y="786063"/>
            <a:ext cx="4952163" cy="3299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8882" y="4442738"/>
            <a:ext cx="1116344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Хранить опасно (математически), но на практике является безопасным.</a:t>
            </a:r>
          </a:p>
          <a:p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Но…</a:t>
            </a:r>
          </a:p>
        </p:txBody>
      </p:sp>
    </p:spTree>
    <p:extLst>
      <p:ext uri="{BB962C8B-B14F-4D97-AF65-F5344CB8AC3E}">
        <p14:creationId xmlns:p14="http://schemas.microsoft.com/office/powerpoint/2010/main" val="40665224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Где же все-таки защитить </a:t>
            </a:r>
            <a:r>
              <a:rPr lang="ru-RU" sz="44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криптовалюту</a:t>
            </a:r>
            <a:r>
              <a:rPr lang="ru-RU" sz="44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ru-RU" sz="4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Хранение </a:t>
            </a:r>
            <a:r>
              <a:rPr lang="ru-RU" sz="2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криптовалютных</a:t>
            </a:r>
            <a:r>
              <a:rPr lang="ru-RU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активов — наиболее важная часть работы для любого инвестора. Так что к выбору хранилища следует подойти очень ответственно. В качестве наиболее популярных вариантов, есть три подкатегории: программные, биржевые и аппаратные.</a:t>
            </a:r>
            <a:endParaRPr lang="ru-RU"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2915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6013" y="1804581"/>
            <a:ext cx="9905998" cy="5771148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Программный кошелек, привязан к своему физическому носителю, и его утрата, в большинстве случаев, приведет к безвозвратной потере средств.</a:t>
            </a:r>
            <a:endParaRPr lang="ru-RU"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Биржевые кошельки </a:t>
            </a:r>
            <a:r>
              <a:rPr lang="ru-RU" sz="2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подразумевюет</a:t>
            </a:r>
            <a:r>
              <a:rPr lang="ru-RU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последующий возврат средств, в случае утери физического носителя.</a:t>
            </a:r>
          </a:p>
          <a:p>
            <a:r>
              <a:rPr lang="ru-RU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Аппаратные кошельки — это физические, электронные устройства, такие как USB флэш-накопители, которые могут генерировать секретные ключи и цифровые подписи сделок в автономном режиме.</a:t>
            </a:r>
            <a:endParaRPr lang="ru-RU"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294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вывод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Хотели бы вы быть владельцем </a:t>
            </a:r>
            <a:r>
              <a:rPr lang="ru-RU"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криптовалюты</a:t>
            </a:r>
            <a:r>
              <a:rPr lang="ru-RU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Каким образом вы бы ее получили?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Что бы вы с ней делали?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Как считаете, будет ли расти популярность </a:t>
            </a:r>
            <a:r>
              <a:rPr lang="ru-RU"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криптовалют</a:t>
            </a:r>
            <a:r>
              <a:rPr lang="ru-RU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15422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DCCB06-E8AD-4DE0-B38D-7F9EE0B47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>
                <a:ln w="3175" cmpd="sng"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Интернет-источники: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24F60D-E30A-4BF0-A0C2-651C86C4B3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u="sng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https://www.rbc.ru/crypto/tags/?tag=%D0%9A%D1%80%D0%B8%D0%BF%D1%82%D0%BE%D0%B2%D0%B0%D0%BB%D1%8E%D1%82%D0%B0</a:t>
            </a:r>
            <a:endParaRPr lang="ru-RU" sz="2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u="sng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https://youtu.be/IZcqKuhWhH8</a:t>
            </a:r>
            <a:endParaRPr lang="ru-RU" sz="2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4390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61485" y="1178170"/>
            <a:ext cx="36578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Сатоши</a:t>
            </a:r>
            <a:r>
              <a:rPr lang="ru-RU" sz="3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Накамото</a:t>
            </a:r>
            <a:endParaRPr lang="ru-RU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4" descr="Вопросительный знак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850" y="2036604"/>
            <a:ext cx="3818415" cy="3818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Как собрать ферму для майнинга? Советы экспертов - BITSID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293" y="548680"/>
            <a:ext cx="5914718" cy="2257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Бычий тренд Биткойна (часть 4) |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8265" y="3148807"/>
            <a:ext cx="7096078" cy="2974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0984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Криптовалюта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953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3456" y="365981"/>
            <a:ext cx="10353762" cy="970450"/>
          </a:xfrm>
        </p:spPr>
        <p:txBody>
          <a:bodyPr>
            <a:normAutofit/>
          </a:bodyPr>
          <a:lstStyle/>
          <a:p>
            <a:r>
              <a:rPr lang="ru-RU" sz="4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Что Это такое?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7110" y="1143000"/>
            <a:ext cx="5952393" cy="530176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Криптовалюта</a:t>
            </a:r>
            <a:r>
              <a:rPr lang="ru-RU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— это цифровая валюта, создание и контроль которой основаны на криптографии = защищены от взлома. Чаще всего децентрализована и работает на технологии </a:t>
            </a:r>
            <a:r>
              <a:rPr lang="ru-RU" sz="2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блокчейн</a:t>
            </a:r>
            <a:r>
              <a:rPr lang="ru-RU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sz="2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Биткоин</a:t>
            </a:r>
            <a:r>
              <a:rPr lang="ru-RU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— первая </a:t>
            </a:r>
            <a:r>
              <a:rPr lang="ru-RU" sz="2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криптовалюта</a:t>
            </a:r>
            <a:r>
              <a:rPr lang="ru-RU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до сих пор имеющая самую большую капитализацию.</a:t>
            </a:r>
            <a:endParaRPr lang="en-US" sz="2800" dirty="0"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ru-RU" sz="2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Блокчейн</a:t>
            </a:r>
            <a:r>
              <a:rPr lang="ru-RU" sz="280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– технология, организующая базу данных, состоящую из цепочки блоков.</a:t>
            </a:r>
            <a:endParaRPr lang="ru-RU"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8" descr="Бычий тренд Биткойна (часть 4) |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445" y="1561507"/>
            <a:ext cx="5883093" cy="2466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7730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>
                <a:solidFill>
                  <a:schemeClr val="tx1"/>
                </a:solidFill>
                <a:effectLst/>
              </a:rPr>
              <a:t>История появления</a:t>
            </a:r>
          </a:p>
        </p:txBody>
      </p:sp>
      <p:pic>
        <p:nvPicPr>
          <p:cNvPr id="4098" name="Picture 2" descr="История появления биткоина, основные его преимущества и недостатки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752" y="2514600"/>
            <a:ext cx="5774861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32534" y="1670539"/>
            <a:ext cx="406949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</a:rPr>
              <a:t>3 января 2009 года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</a:rPr>
              <a:t>Сатоши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</a:rPr>
              <a:t>Накамото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</a:rPr>
              <a:t> (возможно, за этим псевдонимом скрывается группа людей) закончил разработку программного кода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</a:rPr>
              <a:t>биткоина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</a:rPr>
              <a:t> — первой </a:t>
            </a:r>
            <a:r>
              <a:rPr lang="ru-RU" sz="2800" dirty="0" err="1">
                <a:latin typeface="Arial" panose="020B0604020202020204" pitchFamily="34" charset="0"/>
                <a:ea typeface="Calibri" panose="020F0502020204030204" pitchFamily="34" charset="0"/>
              </a:rPr>
              <a:t>криптовалюты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20608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6687673"/>
              </p:ext>
            </p:extLst>
          </p:nvPr>
        </p:nvGraphicFramePr>
        <p:xfrm>
          <a:off x="858982" y="491770"/>
          <a:ext cx="10377054" cy="5798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8527">
                  <a:extLst>
                    <a:ext uri="{9D8B030D-6E8A-4147-A177-3AD203B41FA5}">
                      <a16:colId xmlns:a16="http://schemas.microsoft.com/office/drawing/2014/main" val="1693507609"/>
                    </a:ext>
                  </a:extLst>
                </a:gridCol>
                <a:gridCol w="5188527">
                  <a:extLst>
                    <a:ext uri="{9D8B030D-6E8A-4147-A177-3AD203B41FA5}">
                      <a16:colId xmlns:a16="http://schemas.microsoft.com/office/drawing/2014/main" val="1643673675"/>
                    </a:ext>
                  </a:extLst>
                </a:gridCol>
              </a:tblGrid>
              <a:tr h="845570">
                <a:tc>
                  <a:txBody>
                    <a:bodyPr/>
                    <a:lstStyle/>
                    <a:p>
                      <a:r>
                        <a:rPr lang="ru-RU" sz="3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Преимущества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Недостатки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554125"/>
                  </a:ext>
                </a:extLst>
              </a:tr>
              <a:tr h="845570">
                <a:tc>
                  <a:txBody>
                    <a:bodyPr/>
                    <a:lstStyle/>
                    <a:p>
                      <a:r>
                        <a:rPr lang="ru-RU" sz="3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Надежность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Риск потери всех денег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9995205"/>
                  </a:ext>
                </a:extLst>
              </a:tr>
              <a:tr h="845570">
                <a:tc>
                  <a:txBody>
                    <a:bodyPr/>
                    <a:lstStyle/>
                    <a:p>
                      <a:r>
                        <a:rPr lang="ru-RU" sz="3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Открытый код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Атака</a:t>
                      </a:r>
                      <a:r>
                        <a:rPr lang="ru-RU" sz="36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51%</a:t>
                      </a:r>
                      <a:endParaRPr lang="ru-RU" sz="3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3197827"/>
                  </a:ext>
                </a:extLst>
              </a:tr>
              <a:tr h="845570">
                <a:tc>
                  <a:txBody>
                    <a:bodyPr/>
                    <a:lstStyle/>
                    <a:p>
                      <a:r>
                        <a:rPr lang="ru-RU" sz="3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Ограниченность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Волатильность курса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3119906"/>
                  </a:ext>
                </a:extLst>
              </a:tr>
              <a:tr h="1570344">
                <a:tc>
                  <a:txBody>
                    <a:bodyPr/>
                    <a:lstStyle/>
                    <a:p>
                      <a:r>
                        <a:rPr lang="ru-RU" sz="3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Контроль над средствами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Отсутствие гарантий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6269832"/>
                  </a:ext>
                </a:extLst>
              </a:tr>
              <a:tr h="845570">
                <a:tc>
                  <a:txBody>
                    <a:bodyPr/>
                    <a:lstStyle/>
                    <a:p>
                      <a:r>
                        <a:rPr lang="ru-RU" sz="3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Возможность заработка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49600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5860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Как её заработать </a:t>
            </a:r>
            <a:r>
              <a:rPr lang="ru-RU" sz="4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криптовалюту</a:t>
            </a:r>
            <a:r>
              <a:rPr lang="ru-RU" sz="4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069765" y="2388576"/>
            <a:ext cx="14945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Покупка</a:t>
            </a:r>
          </a:p>
        </p:txBody>
      </p:sp>
      <p:pic>
        <p:nvPicPr>
          <p:cNvPr id="1026" name="Picture 2" descr="Как собрать майнинг ферму и насколько это выгодно?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413" y="3396907"/>
            <a:ext cx="4817526" cy="2710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ТОП способы купить криптовалюту в 2021 году ᐉ БитФи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740" y="3392704"/>
            <a:ext cx="4807671" cy="2714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88606" y="2465520"/>
            <a:ext cx="15972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6900" indent="0">
              <a:buNone/>
            </a:pPr>
            <a:r>
              <a:rPr lang="ru-RU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Майнинг</a:t>
            </a:r>
            <a:endParaRPr lang="ru-RU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2538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182" y="0"/>
            <a:ext cx="9905998" cy="1905000"/>
          </a:xfrm>
        </p:spPr>
        <p:txBody>
          <a:bodyPr>
            <a:normAutofit/>
          </a:bodyPr>
          <a:lstStyle/>
          <a:p>
            <a:r>
              <a:rPr lang="ru-RU" sz="4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Как заработать на </a:t>
            </a:r>
            <a:r>
              <a:rPr lang="ru-RU" sz="4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криптовалюте</a:t>
            </a:r>
            <a:r>
              <a:rPr lang="ru-RU" sz="4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1162" y="1629151"/>
            <a:ext cx="10766395" cy="41620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Основные стратегии: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Холд</a:t>
            </a:r>
            <a:endParaRPr lang="ru-RU"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Трейдинг</a:t>
            </a:r>
            <a:endParaRPr lang="ru-RU"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ICO</a:t>
            </a:r>
          </a:p>
        </p:txBody>
      </p:sp>
      <p:pic>
        <p:nvPicPr>
          <p:cNvPr id="7170" name="Picture 2" descr="Вжух, и ты первый в очереди»: новый мем «Ждун» покорил соцсети — РТ на  русско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065" y="1629150"/>
            <a:ext cx="3686852" cy="2075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Всё, что нужно знать об онлайн-трейдинге в 2020 год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759" y="2520238"/>
            <a:ext cx="4211946" cy="236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Что такое белорусское ICO? Максимально понятн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035" y="4132052"/>
            <a:ext cx="4842292" cy="242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219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Где и как хранятся?</a:t>
            </a:r>
          </a:p>
        </p:txBody>
      </p:sp>
      <p:sp>
        <p:nvSpPr>
          <p:cNvPr id="4" name="AutoShape 4" descr="Блокчейн (blockchain): что такое и как работает | PSM7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2" descr="Блокчейн (blockchain): что такое и как работает | PSM7.CO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16" y="2514600"/>
            <a:ext cx="2979523" cy="1559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Крест 4"/>
          <p:cNvSpPr/>
          <p:nvPr/>
        </p:nvSpPr>
        <p:spPr>
          <a:xfrm>
            <a:off x="3695285" y="2845244"/>
            <a:ext cx="640595" cy="669572"/>
          </a:xfrm>
          <a:prstGeom prst="pl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6" name="Picture 6" descr="Ключ PNG картинки для бесплатного скачивания - CrazyPNG-PNG изображение  скачать бесплатно-CrazyPNG-PNG изображение скачать бесплатн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158" y="2037905"/>
            <a:ext cx="2130131" cy="214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912567" y="2762617"/>
            <a:ext cx="1251284" cy="213061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912567" y="3194001"/>
            <a:ext cx="1251284" cy="213061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8" name="Picture 8" descr="Файл:Bitcoin.svg — Википед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6669" y="2100322"/>
            <a:ext cx="2828988" cy="2828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23382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ланец">
  <a:themeElements>
    <a:clrScheme name="Сланец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Сланец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анец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Сланец</Template>
  <TotalTime>229</TotalTime>
  <Words>371</Words>
  <Application>Microsoft Office PowerPoint</Application>
  <PresentationFormat>Широкоэкранный</PresentationFormat>
  <Paragraphs>47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Calisto MT</vt:lpstr>
      <vt:lpstr>Times New Roman</vt:lpstr>
      <vt:lpstr>Wingdings</vt:lpstr>
      <vt:lpstr>Wingdings 2</vt:lpstr>
      <vt:lpstr>Сланец</vt:lpstr>
      <vt:lpstr>Криптовалюта</vt:lpstr>
      <vt:lpstr>Презентация PowerPoint</vt:lpstr>
      <vt:lpstr>Криптовалюта</vt:lpstr>
      <vt:lpstr>Что Это такое?</vt:lpstr>
      <vt:lpstr>История появления</vt:lpstr>
      <vt:lpstr>Презентация PowerPoint</vt:lpstr>
      <vt:lpstr>Как её заработать криптовалюту?</vt:lpstr>
      <vt:lpstr>Как заработать на криптовалюте?</vt:lpstr>
      <vt:lpstr>Где и как хранятся?</vt:lpstr>
      <vt:lpstr>Безопасность</vt:lpstr>
      <vt:lpstr>Где же все-таки защитить криптовалюту?</vt:lpstr>
      <vt:lpstr>Презентация PowerPoint</vt:lpstr>
      <vt:lpstr>вывод</vt:lpstr>
      <vt:lpstr>Интернет-источники: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Dynam1c</dc:creator>
  <cp:lastModifiedBy>Ирина</cp:lastModifiedBy>
  <cp:revision>24</cp:revision>
  <dcterms:created xsi:type="dcterms:W3CDTF">2021-03-05T09:17:53Z</dcterms:created>
  <dcterms:modified xsi:type="dcterms:W3CDTF">2021-03-14T07:10:20Z</dcterms:modified>
</cp:coreProperties>
</file>