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2" r:id="rId3"/>
    <p:sldId id="264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65" r:id="rId19"/>
    <p:sldId id="280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1380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A14C9-1104-4380-BA72-02284D2AE82C}" type="datetimeFigureOut">
              <a:rPr lang="ru-RU" smtClean="0"/>
              <a:pPr/>
              <a:t>22.10.2019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5579142"/>
      </p:ext>
    </p:extLst>
  </p:cSld>
  <p:clrMapOvr>
    <a:masterClrMapping/>
  </p:clrMapOvr>
  <p:transition>
    <p:pull dir="l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A14C9-1104-4380-BA72-02284D2AE82C}" type="datetimeFigureOut">
              <a:rPr lang="ru-RU" smtClean="0"/>
              <a:pPr/>
              <a:t>22.10.2019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5356066"/>
      </p:ext>
    </p:extLst>
  </p:cSld>
  <p:clrMapOvr>
    <a:masterClrMapping/>
  </p:clrMapOvr>
  <p:transition>
    <p:pull dir="l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A14C9-1104-4380-BA72-02284D2AE82C}" type="datetimeFigureOut">
              <a:rPr lang="ru-RU" smtClean="0"/>
              <a:pPr/>
              <a:t>22.10.2019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7285049"/>
      </p:ext>
    </p:extLst>
  </p:cSld>
  <p:clrMapOvr>
    <a:masterClrMapping/>
  </p:clrMapOvr>
  <p:transition>
    <p:pull dir="l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A14C9-1104-4380-BA72-02284D2AE82C}" type="datetimeFigureOut">
              <a:rPr lang="ru-RU" smtClean="0"/>
              <a:pPr/>
              <a:t>22.10.2019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0383884"/>
      </p:ext>
    </p:extLst>
  </p:cSld>
  <p:clrMapOvr>
    <a:masterClrMapping/>
  </p:clrMapOvr>
  <p:transition>
    <p:pull dir="l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A14C9-1104-4380-BA72-02284D2AE82C}" type="datetimeFigureOut">
              <a:rPr lang="ru-RU" smtClean="0"/>
              <a:pPr/>
              <a:t>22.10.2019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3690884"/>
      </p:ext>
    </p:extLst>
  </p:cSld>
  <p:clrMapOvr>
    <a:masterClrMapping/>
  </p:clrMapOvr>
  <p:transition>
    <p:pull dir="l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A14C9-1104-4380-BA72-02284D2AE82C}" type="datetimeFigureOut">
              <a:rPr lang="ru-RU" smtClean="0"/>
              <a:pPr/>
              <a:t>22.10.2019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9664803"/>
      </p:ext>
    </p:extLst>
  </p:cSld>
  <p:clrMapOvr>
    <a:masterClrMapping/>
  </p:clrMapOvr>
  <p:transition>
    <p:pull dir="l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A14C9-1104-4380-BA72-02284D2AE82C}" type="datetimeFigureOut">
              <a:rPr lang="ru-RU" smtClean="0"/>
              <a:pPr/>
              <a:t>22.10.2019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2379018"/>
      </p:ext>
    </p:extLst>
  </p:cSld>
  <p:clrMapOvr>
    <a:masterClrMapping/>
  </p:clrMapOvr>
  <p:transition>
    <p:pull dir="l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A14C9-1104-4380-BA72-02284D2AE82C}" type="datetimeFigureOut">
              <a:rPr lang="ru-RU" smtClean="0"/>
              <a:pPr/>
              <a:t>22.10.2019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1199086"/>
      </p:ext>
    </p:extLst>
  </p:cSld>
  <p:clrMapOvr>
    <a:masterClrMapping/>
  </p:clrMapOvr>
  <p:transition>
    <p:pull dir="l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A14C9-1104-4380-BA72-02284D2AE82C}" type="datetimeFigureOut">
              <a:rPr lang="ru-RU" smtClean="0"/>
              <a:pPr/>
              <a:t>22.10.2019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249358"/>
      </p:ext>
    </p:extLst>
  </p:cSld>
  <p:clrMapOvr>
    <a:masterClrMapping/>
  </p:clrMapOvr>
  <p:transition>
    <p:pull dir="l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A14C9-1104-4380-BA72-02284D2AE82C}" type="datetimeFigureOut">
              <a:rPr lang="ru-RU" smtClean="0"/>
              <a:pPr/>
              <a:t>22.10.2019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8932632"/>
      </p:ext>
    </p:extLst>
  </p:cSld>
  <p:clrMapOvr>
    <a:masterClrMapping/>
  </p:clrMapOvr>
  <p:transition>
    <p:pull dir="l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A14C9-1104-4380-BA72-02284D2AE82C}" type="datetimeFigureOut">
              <a:rPr lang="ru-RU" smtClean="0"/>
              <a:pPr/>
              <a:t>22.10.2019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1716350"/>
      </p:ext>
    </p:extLst>
  </p:cSld>
  <p:clrMapOvr>
    <a:masterClrMapping/>
  </p:clrMapOvr>
  <p:transition>
    <p:pull dir="l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7A14C9-1104-4380-BA72-02284D2AE82C}" type="datetimeFigureOut">
              <a:rPr lang="ru-RU" smtClean="0"/>
              <a:pPr/>
              <a:t>22.10.2019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5267B4-FEF8-4AF4-B40B-38EA9C3542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653204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ull dir="l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file:///D:\&#1058;&#1077;&#1090;&#1103;%20&#1053;&#1080;&#1085;&#1072;\&#1058;&#1077;&#1090;&#1103;%20&#1053;&#1080;&#1085;&#1072;\&#1052;&#1077;&#1090;&#1086;&#1076;&#1080;&#1095;&#1077;&#1089;&#1082;&#1080;&#1077;%20&#1088;&#1072;&#1079;&#1088;&#1072;&#1073;&#1086;&#1090;&#1082;&#1080;%20&#1090;.%20&#1053;&#1080;&#1085;&#1099;\&#1053;&#1077;&#1080;&#1079;&#1074;&#1077;&#1089;&#1090;&#1077;&#1085;%20-%20&#1055;&#1088;&#1072;&#1074;&#1080;&#1083;&#1072;%20&#1044;&#1086;&#1088;&#1086;&#1078;&#1085;&#1086;&#1075;&#1086;%20&#1076;&#1074;&#1080;&#1078;&#1077;&#1085;&#1080;&#1103;.mp3" TargetMode="External"/><Relationship Id="rId1" Type="http://schemas.microsoft.com/office/2007/relationships/media" Target="file:///D:\&#1058;&#1077;&#1090;&#1103;%20&#1053;&#1080;&#1085;&#1072;\&#1058;&#1077;&#1090;&#1103;%20&#1053;&#1080;&#1085;&#1072;\&#1052;&#1077;&#1090;&#1086;&#1076;&#1080;&#1095;&#1077;&#1089;&#1082;&#1080;&#1077;%20&#1088;&#1072;&#1079;&#1088;&#1072;&#1073;&#1086;&#1090;&#1082;&#1080;%20&#1090;.%20&#1053;&#1080;&#1085;&#1099;\&#1053;&#1077;&#1080;&#1079;&#1074;&#1077;&#1089;&#1090;&#1077;&#1085;%20-%20&#1055;&#1088;&#1072;&#1074;&#1080;&#1083;&#1072;%20&#1044;&#1086;&#1088;&#1086;&#1078;&#1085;&#1086;&#1075;&#1086;%20&#1076;&#1074;&#1080;&#1078;&#1077;&#1085;&#1080;&#1103;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10" Type="http://schemas.openxmlformats.org/officeDocument/2006/relationships/image" Target="../media/image43.jpeg"/><Relationship Id="rId4" Type="http://schemas.openxmlformats.org/officeDocument/2006/relationships/image" Target="../media/image37.jpeg"/><Relationship Id="rId9" Type="http://schemas.openxmlformats.org/officeDocument/2006/relationships/image" Target="../media/image4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D:\&#1058;&#1077;&#1090;&#1103;%20&#1053;&#1080;&#1085;&#1072;\&#1058;&#1077;&#1090;&#1103;%20&#1053;&#1080;&#1085;&#1072;\&#1052;&#1077;&#1090;&#1086;&#1076;&#1080;&#1095;&#1077;&#1089;&#1082;&#1080;&#1077;%20&#1088;&#1072;&#1079;&#1088;&#1072;&#1073;&#1086;&#1090;&#1082;&#1080;%20&#1090;.%20&#1053;&#1080;&#1085;&#1099;\&#1053;&#1077;&#1080;&#1079;&#1074;&#1077;&#1089;&#1090;&#1077;&#1085;%20-%20&#1055;&#1088;&#1072;&#1074;&#1080;&#1083;&#1072;%20&#1044;&#1086;&#1088;&#1086;&#1078;&#1085;&#1086;&#1075;&#1086;%20&#1076;&#1074;&#1080;&#1078;&#1077;&#1085;&#1080;&#1103;.mp3" TargetMode="External"/><Relationship Id="rId1" Type="http://schemas.microsoft.com/office/2007/relationships/media" Target="file:///D:\&#1058;&#1077;&#1090;&#1103;%20&#1053;&#1080;&#1085;&#1072;\&#1058;&#1077;&#1090;&#1103;%20&#1053;&#1080;&#1085;&#1072;\&#1052;&#1077;&#1090;&#1086;&#1076;&#1080;&#1095;&#1077;&#1089;&#1082;&#1080;&#1077;%20&#1088;&#1072;&#1079;&#1088;&#1072;&#1073;&#1086;&#1090;&#1082;&#1080;%20&#1090;.%20&#1053;&#1080;&#1085;&#1099;\&#1053;&#1077;&#1080;&#1079;&#1074;&#1077;&#1089;&#1090;&#1077;&#1085;%20-%20&#1055;&#1088;&#1072;&#1074;&#1080;&#1083;&#1072;%20&#1044;&#1086;&#1088;&#1086;&#1078;&#1085;&#1086;&#1075;&#1086;%20&#1076;&#1074;&#1080;&#1078;&#1077;&#1085;&#1080;&#1103;.mp3" TargetMode="External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1259632" y="1340768"/>
            <a:ext cx="7884367" cy="3240360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250662" y="304892"/>
            <a:ext cx="7884367" cy="459812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131840" y="690243"/>
            <a:ext cx="489654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Georgia" pitchFamily="18" charset="0"/>
              </a:rPr>
              <a:t>Презентация проекта «Дорожная грамота»</a:t>
            </a:r>
          </a:p>
          <a:p>
            <a:pPr algn="ctr"/>
            <a:r>
              <a:rPr lang="ru-RU" sz="3200" b="1" dirty="0">
                <a:latin typeface="Georgia" pitchFamily="18" charset="0"/>
              </a:rPr>
              <a:t>в средней группе ДОУ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139952" y="3645024"/>
            <a:ext cx="25202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Georgia" pitchFamily="18" charset="0"/>
              </a:rPr>
              <a:t>Автор: Григорьева Н.П., воспитатель МДОУ детский сад «Родничок» п. Мокроус, Саратовская область</a:t>
            </a:r>
          </a:p>
        </p:txBody>
      </p:sp>
      <p:pic>
        <p:nvPicPr>
          <p:cNvPr id="7" name="Неизвестен - Правила Дорожного движения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980588"/>
      </p:ext>
    </p:extLst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116632"/>
            <a:ext cx="7416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Georgia" pitchFamily="18" charset="0"/>
              </a:rPr>
              <a:t>3 этап (работа над проектом).</a:t>
            </a:r>
          </a:p>
          <a:p>
            <a:pPr algn="ctr"/>
            <a:endParaRPr lang="ru-RU" b="1" dirty="0">
              <a:latin typeface="Georgia" pitchFamily="18" charset="0"/>
            </a:endParaRPr>
          </a:p>
          <a:p>
            <a:pPr algn="ctr"/>
            <a:r>
              <a:rPr lang="ru-RU" b="1" dirty="0">
                <a:latin typeface="Georgia" pitchFamily="18" charset="0"/>
              </a:rPr>
              <a:t>Непосредственно-образовательная деятельность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1309" y="1127800"/>
            <a:ext cx="3840427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8051" y="1127800"/>
            <a:ext cx="3831469" cy="2873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08243" y="4161656"/>
            <a:ext cx="3439616" cy="257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l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94384" y="46710"/>
            <a:ext cx="6480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Georgia" pitchFamily="18" charset="0"/>
              </a:rPr>
              <a:t>Художественное творчество.</a:t>
            </a: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907142"/>
            <a:ext cx="3725689" cy="2794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768" y="463578"/>
            <a:ext cx="4267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612" y="3663978"/>
            <a:ext cx="4085620" cy="3064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363949"/>
            <a:ext cx="2376264" cy="3247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l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75982"/>
            <a:ext cx="7488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Georgia" pitchFamily="18" charset="0"/>
              </a:rPr>
              <a:t>Ситуационно-имитационное моделирование.</a:t>
            </a: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19" y="445314"/>
            <a:ext cx="4054753" cy="2983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9811" y="443290"/>
            <a:ext cx="4074650" cy="2983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615297"/>
            <a:ext cx="4054751" cy="2983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35390" y="3615297"/>
            <a:ext cx="4089071" cy="3066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l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66690"/>
            <a:ext cx="5472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Georgia" pitchFamily="18" charset="0"/>
              </a:rPr>
              <a:t>Чтение художественной литературы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800" y="423301"/>
            <a:ext cx="4176464" cy="3132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3652229"/>
            <a:ext cx="4216479" cy="3162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436021"/>
            <a:ext cx="4176463" cy="3132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272" y="3674962"/>
            <a:ext cx="4155856" cy="3116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l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31673" y="39978"/>
            <a:ext cx="6264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Georgia" pitchFamily="18" charset="0"/>
              </a:rPr>
              <a:t>Предметно-развивающая среда.</a:t>
            </a: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57" y="548680"/>
            <a:ext cx="2979407" cy="223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24567" y="548680"/>
            <a:ext cx="2979405" cy="223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1467" y="1054038"/>
            <a:ext cx="3041065" cy="2280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113" y="3487530"/>
            <a:ext cx="3035234" cy="22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2287" y="4483690"/>
            <a:ext cx="3069904" cy="2302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31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22191" y="3487530"/>
            <a:ext cx="3035233" cy="22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l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107340"/>
            <a:ext cx="7056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Georgia" pitchFamily="18" charset="0"/>
              </a:rPr>
              <a:t>Наши поделки.</a:t>
            </a: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2493" y="795804"/>
            <a:ext cx="3648405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909" y="3851240"/>
            <a:ext cx="3619989" cy="2714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32682" y="2163956"/>
            <a:ext cx="2448272" cy="326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67210" y="795804"/>
            <a:ext cx="2675671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88626" y="4205346"/>
            <a:ext cx="2675671" cy="2360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l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47494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>
                <a:latin typeface="Georgia" pitchFamily="18" charset="0"/>
              </a:rPr>
              <a:t>Фотоотчет</a:t>
            </a:r>
            <a:r>
              <a:rPr lang="ru-RU" b="1" dirty="0">
                <a:latin typeface="Georgia" pitchFamily="18" charset="0"/>
              </a:rPr>
              <a:t> с игрового тренинга «Дорожная грамота».</a:t>
            </a: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510" y="450200"/>
            <a:ext cx="278431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28587" y="4452913"/>
            <a:ext cx="2939223" cy="2204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0637" y="4597265"/>
            <a:ext cx="2784310" cy="2088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4412" y="4691704"/>
            <a:ext cx="2797407" cy="1965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28587" y="2254562"/>
            <a:ext cx="2931135" cy="2198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9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95359" y="541418"/>
            <a:ext cx="2819588" cy="187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80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4404" y="2538431"/>
            <a:ext cx="2797415" cy="2153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81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106449" y="2457938"/>
            <a:ext cx="2797407" cy="2098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82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028586" y="514010"/>
            <a:ext cx="2951174" cy="2024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l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915816" y="116632"/>
            <a:ext cx="6156176" cy="621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Georgia" pitchFamily="18" charset="0"/>
              </a:rPr>
              <a:t>Полученные результаты:</a:t>
            </a:r>
            <a:endParaRPr lang="ru-RU" sz="2800" dirty="0">
              <a:latin typeface="Georgia" pitchFamily="18" charset="0"/>
            </a:endParaRPr>
          </a:p>
          <a:p>
            <a:pPr indent="457200" algn="just"/>
            <a:r>
              <a:rPr lang="ru-RU" sz="1600" b="1" dirty="0">
                <a:latin typeface="Georgia" pitchFamily="18" charset="0"/>
              </a:rPr>
              <a:t>- </a:t>
            </a:r>
            <a:r>
              <a:rPr lang="ru-RU" sz="1600" dirty="0">
                <a:latin typeface="Georgia" pitchFamily="18" charset="0"/>
              </a:rPr>
              <a:t>Условия для организации деятельности МДОУ по охране и безопасности жизни ребенка были оценены положительно и педагогическим коллективом, и инспекторами ГИБДД, и родителями;</a:t>
            </a:r>
          </a:p>
          <a:p>
            <a:pPr indent="457200" algn="just"/>
            <a:r>
              <a:rPr lang="ru-RU" sz="1600" dirty="0">
                <a:latin typeface="Georgia" pitchFamily="18" charset="0"/>
              </a:rPr>
              <a:t>- Произошло упрочение связи детского сада и отдела ГИБДД поселка Мокроус в работе по профилактике детского дорожно-транспортного травматизма, получены необходимые рекомендации от инспекторов ГИБДД, согласован план дальнейшего сотрудничества;</a:t>
            </a:r>
          </a:p>
          <a:p>
            <a:pPr indent="457200" algn="just"/>
            <a:r>
              <a:rPr lang="ru-RU" sz="1600" dirty="0">
                <a:latin typeface="Georgia" pitchFamily="18" charset="0"/>
              </a:rPr>
              <a:t>- Разработанный краткосрочный план работы с детьми средней группы и их родителями в рамках ознакомления ребенка с правилами дорожного движения успешно выполнен, поставленные цели достигнуты, поставлена новая цель педагогического проекта;</a:t>
            </a:r>
          </a:p>
          <a:p>
            <a:pPr indent="457200" algn="just"/>
            <a:r>
              <a:rPr lang="ru-RU" sz="1600" dirty="0">
                <a:latin typeface="Georgia" pitchFamily="18" charset="0"/>
              </a:rPr>
              <a:t>- По итогам педагогической диагностики в конце проведения проекта у большинства детей появилось и продолжило формироваться правильное понимание значимости правил дорожного движения для их жизни и здоровья. С детьми, показавшими средние результаты освоения материала, намечены индивидуальные маршруты развития по теме проекта, проведены рекомендательные беседы с родителями.</a:t>
            </a:r>
          </a:p>
          <a:p>
            <a:endParaRPr lang="ru-RU" dirty="0"/>
          </a:p>
        </p:txBody>
      </p:sp>
    </p:spTree>
  </p:cSld>
  <p:clrMapOvr>
    <a:masterClrMapping/>
  </p:clrMapOvr>
  <p:transition>
    <p:pull dir="l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340768"/>
            <a:ext cx="9143999" cy="3888432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-8970" y="304892"/>
            <a:ext cx="9143999" cy="423664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547664" y="2348880"/>
            <a:ext cx="65527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atin typeface="Georgia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117019684"/>
      </p:ext>
    </p:extLst>
  </p:cSld>
  <p:clrMapOvr>
    <a:masterClrMapping/>
  </p:clrMapOvr>
  <p:transition>
    <p:pull dir="l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1052736"/>
            <a:ext cx="698477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Georgia" pitchFamily="18" charset="0"/>
              </a:rPr>
              <a:t>При подготовке презентации был использован шаблон автора:</a:t>
            </a:r>
          </a:p>
          <a:p>
            <a:pPr algn="ctr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rPr>
              <a:t>преподавателя-организатора ОБЖ</a:t>
            </a:r>
          </a:p>
          <a:p>
            <a:pPr algn="ctr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rPr>
              <a:t>высшей категории</a:t>
            </a:r>
          </a:p>
          <a:p>
            <a:pPr algn="ctr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rPr>
              <a:t>МБОУ СОШ 19 Нижнего Новгорода</a:t>
            </a:r>
          </a:p>
          <a:p>
            <a:pPr algn="ctr"/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rPr>
              <a:t>Погребняка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rPr>
              <a:t> Сергея Федоровича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endParaRPr lang="ru-RU" dirty="0"/>
          </a:p>
        </p:txBody>
      </p:sp>
      <p:pic>
        <p:nvPicPr>
          <p:cNvPr id="3" name="Неизвестен - Правила Дорожного движения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259632" y="1340768"/>
            <a:ext cx="7884367" cy="4752528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250662" y="304892"/>
            <a:ext cx="7884367" cy="423664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" y="-1"/>
            <a:ext cx="9143999" cy="685800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6" name="Picture 2" descr="M:\КОНКУРСЫ 2014-2015\КОНКУРС ШАБЛОНОВ ПРЕЗЕНТАЦИЙ\0_831d2_e5e750b1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02452" y="4972271"/>
            <a:ext cx="1979430" cy="18857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2843808" y="718488"/>
            <a:ext cx="5544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Georgia" pitchFamily="18" charset="0"/>
              </a:rPr>
              <a:t>Актуальность</a:t>
            </a:r>
            <a:r>
              <a:rPr lang="ru-RU" sz="2400" b="1" dirty="0">
                <a:latin typeface="Georgia" pitchFamily="18" charset="0"/>
              </a:rPr>
              <a:t>  проекта: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267744" y="1340768"/>
            <a:ext cx="640871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1600" dirty="0">
                <a:latin typeface="Georgia" pitchFamily="18" charset="0"/>
              </a:rPr>
              <a:t>В 2018 году на территории Саратовской области было зафиксировано 216 дорожно-транспортных происшествий участием детей. </a:t>
            </a:r>
          </a:p>
          <a:p>
            <a:pPr indent="457200" algn="just"/>
            <a:r>
              <a:rPr lang="ru-RU" sz="1600" dirty="0">
                <a:latin typeface="Georgia" pitchFamily="18" charset="0"/>
              </a:rPr>
              <a:t>Зачастую виновниками дорожно-транспортных происшествий являются сами дети, которые играют вблизи дорог, переходят улицу в неположенных местах, неправильно входят в транспортные средства и выходят из них. Именно поэтому с самого раннего возраста обязательно нужно знакомить ребенка с поведением на улицах, дорогах, в транспорте, а также правилам дорожного движения.</a:t>
            </a:r>
          </a:p>
          <a:p>
            <a:pPr indent="457200" algn="just"/>
            <a:r>
              <a:rPr lang="ru-RU" sz="1600" dirty="0">
                <a:latin typeface="Georgia" pitchFamily="18" charset="0"/>
              </a:rPr>
              <a:t>Актуальность проекта связана еще и с тем, что у детей дошкольного возраста отсутствует защитная психологическая реакция на дорожную обстановку, которая свойственна взрослым. Формирование у детей навыков осознанного безопасного поведения на улицах города реализуется через активную деятельность всех участников проекта.</a:t>
            </a:r>
          </a:p>
        </p:txBody>
      </p:sp>
    </p:spTree>
    <p:extLst>
      <p:ext uri="{BB962C8B-B14F-4D97-AF65-F5344CB8AC3E}">
        <p14:creationId xmlns:p14="http://schemas.microsoft.com/office/powerpoint/2010/main" val="2413325463"/>
      </p:ext>
    </p:extLst>
  </p:cSld>
  <p:clrMapOvr>
    <a:masterClrMapping/>
  </p:clrMapOvr>
  <p:transition>
    <p:pull dir="l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259632" y="1340768"/>
            <a:ext cx="7884367" cy="4752528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250662" y="304892"/>
            <a:ext cx="7884367" cy="423664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6" name="Picture 2" descr="M:\КОНКУРСЫ 2014-2015\КОНКУРС ШАБЛОНОВ ПРЕЗЕНТАЦИЙ\0_831d2_e5e750b1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6256" y="4769864"/>
            <a:ext cx="1979430" cy="18857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2843808" y="803829"/>
            <a:ext cx="5256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Georgia" pitchFamily="18" charset="0"/>
              </a:rPr>
              <a:t>Проблема исследования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519772" y="1484784"/>
            <a:ext cx="590465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dirty="0">
                <a:latin typeface="Georgia" pitchFamily="18" charset="0"/>
              </a:rPr>
              <a:t>Проблема соблюдения правил дорожного движения приобрела особую остроту и многоплановость в связи с большим приростом числа автомобилей и других транспортных средств на дорогах нашей страны и очень слабым привитием культуры безопасности и дисциплины участников дорожного движения. </a:t>
            </a:r>
          </a:p>
          <a:p>
            <a:pPr indent="457200" algn="just"/>
            <a:r>
              <a:rPr lang="ru-RU" dirty="0">
                <a:latin typeface="Georgia" pitchFamily="18" charset="0"/>
              </a:rPr>
              <a:t>В совершенствовании и закреплении знаний особая роль отводится организации игровой деятельности детей, в которой формируется пространственная ориентация дошкольников и их умение применять эти знания на практике.</a:t>
            </a:r>
          </a:p>
        </p:txBody>
      </p:sp>
    </p:spTree>
    <p:extLst>
      <p:ext uri="{BB962C8B-B14F-4D97-AF65-F5344CB8AC3E}">
        <p14:creationId xmlns:p14="http://schemas.microsoft.com/office/powerpoint/2010/main" val="3061453352"/>
      </p:ext>
    </p:extLst>
  </p:cSld>
  <p:clrMapOvr>
    <a:masterClrMapping/>
  </p:clrMapOvr>
  <p:transition>
    <p:pull dir="l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483768" y="333137"/>
            <a:ext cx="6336704" cy="652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latin typeface="Georgia" pitchFamily="18" charset="0"/>
              </a:rPr>
              <a:t>Тип проекта:</a:t>
            </a:r>
            <a:r>
              <a:rPr lang="ru-RU" sz="1600" dirty="0">
                <a:latin typeface="Georgia" pitchFamily="18" charset="0"/>
              </a:rPr>
              <a:t> информационный, практико-ориентированный, комплексный, групповой, краткосрочный.</a:t>
            </a:r>
            <a:endParaRPr lang="en-US" sz="1600" dirty="0">
              <a:latin typeface="Georgia" pitchFamily="18" charset="0"/>
            </a:endParaRPr>
          </a:p>
          <a:p>
            <a:pPr indent="457200" algn="ctr"/>
            <a:endParaRPr lang="ru-RU" sz="1600" dirty="0">
              <a:latin typeface="Georgia" pitchFamily="18" charset="0"/>
            </a:endParaRPr>
          </a:p>
          <a:p>
            <a:pPr algn="ctr"/>
            <a:r>
              <a:rPr lang="ru-RU" sz="1600" b="1" dirty="0">
                <a:latin typeface="Georgia" pitchFamily="18" charset="0"/>
              </a:rPr>
              <a:t>Цель проекта</a:t>
            </a:r>
            <a:r>
              <a:rPr lang="ru-RU" sz="1600" dirty="0">
                <a:latin typeface="Georgia" pitchFamily="18" charset="0"/>
              </a:rPr>
              <a:t> – формирование и развитие у детей необходимых навыков безопасного поведения на дорогах.</a:t>
            </a:r>
          </a:p>
          <a:p>
            <a:pPr algn="ctr"/>
            <a:r>
              <a:rPr lang="ru-RU" sz="1600" b="1" dirty="0">
                <a:latin typeface="Georgia" pitchFamily="18" charset="0"/>
              </a:rPr>
              <a:t>Задачи проекта:</a:t>
            </a:r>
            <a:endParaRPr lang="ru-RU" sz="1600" dirty="0">
              <a:latin typeface="Georgia" pitchFamily="18" charset="0"/>
            </a:endParaRPr>
          </a:p>
          <a:p>
            <a:pPr algn="ctr"/>
            <a:r>
              <a:rPr lang="ru-RU" sz="1600" i="1" dirty="0">
                <a:latin typeface="Georgia" pitchFamily="18" charset="0"/>
              </a:rPr>
              <a:t>Образовательные:</a:t>
            </a:r>
            <a:endParaRPr lang="ru-RU" sz="1600" dirty="0">
              <a:latin typeface="Georgia" pitchFamily="18" charset="0"/>
            </a:endParaRPr>
          </a:p>
          <a:p>
            <a:r>
              <a:rPr lang="ru-RU" sz="1600" dirty="0">
                <a:latin typeface="Georgia" pitchFamily="18" charset="0"/>
              </a:rPr>
              <a:t>- познакомить детей с правилами дорожного движения, строением улицы, дорожными знаками;</a:t>
            </a:r>
          </a:p>
          <a:p>
            <a:r>
              <a:rPr lang="ru-RU" sz="1600" dirty="0">
                <a:latin typeface="Georgia" pitchFamily="18" charset="0"/>
              </a:rPr>
              <a:t>- сформировать представления о назначении светофора и его сигналах;</a:t>
            </a:r>
          </a:p>
          <a:p>
            <a:r>
              <a:rPr lang="ru-RU" sz="1600" dirty="0">
                <a:latin typeface="Georgia" pitchFamily="18" charset="0"/>
              </a:rPr>
              <a:t>- научить детей предвидеть опасное событие, уметь, по возможности, его избегать, а при необходимости действовать.</a:t>
            </a:r>
          </a:p>
          <a:p>
            <a:pPr algn="ctr"/>
            <a:r>
              <a:rPr lang="ru-RU" sz="1600" i="1" dirty="0">
                <a:latin typeface="Georgia" pitchFamily="18" charset="0"/>
              </a:rPr>
              <a:t>Развивающие: </a:t>
            </a:r>
            <a:endParaRPr lang="ru-RU" sz="1600" dirty="0">
              <a:latin typeface="Georgia" pitchFamily="18" charset="0"/>
            </a:endParaRPr>
          </a:p>
          <a:p>
            <a:r>
              <a:rPr lang="ru-RU" sz="1600" dirty="0">
                <a:latin typeface="Georgia" pitchFamily="18" charset="0"/>
              </a:rPr>
              <a:t>- развивать осторожность, внимательность, самостоятельность, ответственность и осмотрительность на дороге;</a:t>
            </a:r>
          </a:p>
          <a:p>
            <a:r>
              <a:rPr lang="ru-RU" sz="1600" dirty="0">
                <a:latin typeface="Georgia" pitchFamily="18" charset="0"/>
              </a:rPr>
              <a:t>- стимулировать познавательную активность, способствовать развитию коммуникативных навыков.</a:t>
            </a:r>
          </a:p>
          <a:p>
            <a:pPr algn="ctr"/>
            <a:r>
              <a:rPr lang="ru-RU" sz="1600" i="1" dirty="0">
                <a:latin typeface="Georgia" pitchFamily="18" charset="0"/>
              </a:rPr>
              <a:t>Речевые:</a:t>
            </a:r>
            <a:endParaRPr lang="ru-RU" sz="1600" dirty="0">
              <a:latin typeface="Georgia" pitchFamily="18" charset="0"/>
            </a:endParaRPr>
          </a:p>
          <a:p>
            <a:r>
              <a:rPr lang="ru-RU" sz="1600" dirty="0">
                <a:latin typeface="Georgia" pitchFamily="18" charset="0"/>
              </a:rPr>
              <a:t>- способствовать развитию речи детей, пополнению активного и пассивного словаря детей в процессе работы над проектом;</a:t>
            </a:r>
          </a:p>
          <a:p>
            <a:r>
              <a:rPr lang="ru-RU" sz="1600" dirty="0">
                <a:latin typeface="Georgia" pitchFamily="18" charset="0"/>
              </a:rPr>
              <a:t>- развивать связную речь.</a:t>
            </a:r>
          </a:p>
          <a:p>
            <a:pPr algn="ctr"/>
            <a:r>
              <a:rPr lang="ru-RU" sz="1600" i="1" dirty="0">
                <a:latin typeface="Georgia" pitchFamily="18" charset="0"/>
              </a:rPr>
              <a:t>Воспитательные:</a:t>
            </a:r>
            <a:endParaRPr lang="ru-RU" sz="1600" dirty="0">
              <a:latin typeface="Georgia" pitchFamily="18" charset="0"/>
            </a:endParaRPr>
          </a:p>
          <a:p>
            <a:r>
              <a:rPr lang="ru-RU" sz="1600" dirty="0">
                <a:latin typeface="Georgia" pitchFamily="18" charset="0"/>
              </a:rPr>
              <a:t>            </a:t>
            </a:r>
            <a:r>
              <a:rPr lang="en-US" sz="1600" dirty="0">
                <a:latin typeface="Georgia" pitchFamily="18" charset="0"/>
              </a:rPr>
              <a:t>        </a:t>
            </a:r>
            <a:r>
              <a:rPr lang="ru-RU" sz="1600" dirty="0">
                <a:latin typeface="Georgia" pitchFamily="18" charset="0"/>
              </a:rPr>
              <a:t>  - воспитывать навыки личной безопасности ребенка.</a:t>
            </a:r>
          </a:p>
          <a:p>
            <a:endParaRPr lang="ru-RU" sz="1600" dirty="0">
              <a:latin typeface="Georgia" pitchFamily="18" charset="0"/>
            </a:endParaRPr>
          </a:p>
          <a:p>
            <a:r>
              <a:rPr lang="ru-RU" dirty="0"/>
              <a:t> </a:t>
            </a:r>
          </a:p>
        </p:txBody>
      </p:sp>
    </p:spTree>
  </p:cSld>
  <p:clrMapOvr>
    <a:masterClrMapping/>
  </p:clrMapOvr>
  <p:transition>
    <p:pull dir="l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M:\КОНКУРСЫ 2014-2015\КОНКУРС ШАБЛОНОВ ПРЕЗЕНТАЦИЙ\0_831d2_e5e750b1_or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6256" y="4769864"/>
            <a:ext cx="1979430" cy="18857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59632" y="597456"/>
            <a:ext cx="705678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dirty="0">
              <a:latin typeface="Georgia" pitchFamily="18" charset="0"/>
            </a:endParaRPr>
          </a:p>
          <a:p>
            <a:pPr algn="ctr"/>
            <a:r>
              <a:rPr lang="ru-RU" sz="2800" b="1" dirty="0">
                <a:latin typeface="Georgia" pitchFamily="18" charset="0"/>
              </a:rPr>
              <a:t>Гипотеза исследования:</a:t>
            </a:r>
            <a:endParaRPr lang="ru-RU" sz="2800" dirty="0">
              <a:latin typeface="Georgia" pitchFamily="18" charset="0"/>
            </a:endParaRPr>
          </a:p>
          <a:p>
            <a:pPr indent="457200" algn="just"/>
            <a:endParaRPr lang="ru-RU" sz="2400" dirty="0">
              <a:latin typeface="Georgia" pitchFamily="18" charset="0"/>
            </a:endParaRPr>
          </a:p>
          <a:p>
            <a:pPr indent="457200" algn="just"/>
            <a:r>
              <a:rPr lang="ru-RU" dirty="0">
                <a:latin typeface="Georgia" pitchFamily="18" charset="0"/>
              </a:rPr>
              <a:t>Положительная эффективность у детей среднего дошкольного возраста по формированию навыков безопасного поведения на улице может быть достигнута, если в разных видах деятельности (самостоятельной, совместной, непосредственно образовательной) будет включена информация по безопасности движения, о правилах дорожного движения, о возможных ситуациях на дороге и вариантах избегания подобных ситуаций.</a:t>
            </a:r>
          </a:p>
        </p:txBody>
      </p:sp>
    </p:spTree>
  </p:cSld>
  <p:clrMapOvr>
    <a:masterClrMapping/>
  </p:clrMapOvr>
  <p:transition>
    <p:pull dir="l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339752" y="764704"/>
            <a:ext cx="6372200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latin typeface="Georgia" pitchFamily="18" charset="0"/>
              </a:rPr>
              <a:t> </a:t>
            </a:r>
            <a:r>
              <a:rPr lang="ru-RU" sz="2800" b="1" dirty="0">
                <a:latin typeface="Georgia" pitchFamily="18" charset="0"/>
              </a:rPr>
              <a:t>Ожидаемые результаты:</a:t>
            </a:r>
          </a:p>
          <a:p>
            <a:endParaRPr lang="ru-RU" sz="1600" dirty="0">
              <a:latin typeface="Georgia" pitchFamily="18" charset="0"/>
            </a:endParaRPr>
          </a:p>
          <a:p>
            <a:pPr indent="457200" algn="just">
              <a:buFontTx/>
              <a:buChar char="-"/>
            </a:pPr>
            <a:r>
              <a:rPr lang="ru-RU" sz="1600" dirty="0">
                <a:latin typeface="Georgia" pitchFamily="18" charset="0"/>
              </a:rPr>
              <a:t>обеспечение условий для организации деятельности МДОУ по охране и безопасности жизни ребенка;</a:t>
            </a:r>
          </a:p>
          <a:p>
            <a:pPr indent="457200" algn="just">
              <a:buFontTx/>
              <a:buChar char="-"/>
            </a:pPr>
            <a:endParaRPr lang="ru-RU" sz="1600" dirty="0">
              <a:latin typeface="Georgia" pitchFamily="18" charset="0"/>
            </a:endParaRPr>
          </a:p>
          <a:p>
            <a:pPr indent="457200" algn="just">
              <a:buFontTx/>
              <a:buChar char="-"/>
            </a:pPr>
            <a:r>
              <a:rPr lang="ru-RU" sz="1600" dirty="0">
                <a:latin typeface="Georgia" pitchFamily="18" charset="0"/>
              </a:rPr>
              <a:t>упрочение совместного сотрудничества МДОУ и ГИБДД по профилактике детского дорожно-транспортного травматизма;</a:t>
            </a:r>
          </a:p>
          <a:p>
            <a:pPr indent="457200" algn="just">
              <a:buFontTx/>
              <a:buChar char="-"/>
            </a:pPr>
            <a:endParaRPr lang="ru-RU" sz="1600" dirty="0">
              <a:latin typeface="Georgia" pitchFamily="18" charset="0"/>
            </a:endParaRPr>
          </a:p>
          <a:p>
            <a:pPr indent="457200" algn="just">
              <a:buFontTx/>
              <a:buChar char="-"/>
            </a:pPr>
            <a:r>
              <a:rPr lang="ru-RU" sz="1600" dirty="0">
                <a:latin typeface="Georgia" pitchFamily="18" charset="0"/>
              </a:rPr>
              <a:t>разработка краткосрочного плана работы с детьми средней группы и их родителями в рамках ознакомления ребенка с правилами дорожного движения;</a:t>
            </a:r>
          </a:p>
          <a:p>
            <a:pPr algn="just"/>
            <a:endParaRPr lang="ru-RU" sz="1600" dirty="0">
              <a:latin typeface="Georgia" pitchFamily="18" charset="0"/>
            </a:endParaRPr>
          </a:p>
          <a:p>
            <a:pPr indent="457200" algn="just">
              <a:buFontTx/>
              <a:buChar char="-"/>
            </a:pPr>
            <a:r>
              <a:rPr lang="ru-RU" sz="1600" dirty="0">
                <a:latin typeface="Georgia" pitchFamily="18" charset="0"/>
              </a:rPr>
              <a:t>формирование у детей правильного понимания значимости правил дорожного движения, своего места как участника дорожного движения, развитие необходимых для этого навыков и умений.</a:t>
            </a:r>
          </a:p>
        </p:txBody>
      </p:sp>
    </p:spTree>
  </p:cSld>
  <p:clrMapOvr>
    <a:masterClrMapping/>
  </p:clrMapOvr>
  <p:transition>
    <p:pull dir="l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755576" y="548680"/>
            <a:ext cx="828092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Georgia" pitchFamily="18" charset="0"/>
              </a:rPr>
              <a:t>Методическая литература:</a:t>
            </a:r>
          </a:p>
          <a:p>
            <a:pPr algn="ctr"/>
            <a:endParaRPr lang="ru-RU" dirty="0">
              <a:latin typeface="Georgia" pitchFamily="18" charset="0"/>
            </a:endParaRPr>
          </a:p>
          <a:p>
            <a:pPr lvl="0"/>
            <a:r>
              <a:rPr lang="ru-RU" sz="1600" dirty="0">
                <a:latin typeface="Georgia" pitchFamily="18" charset="0"/>
              </a:rPr>
              <a:t>Авдеева Н.Н., </a:t>
            </a:r>
            <a:r>
              <a:rPr lang="ru-RU" sz="1600" dirty="0" err="1">
                <a:latin typeface="Georgia" pitchFamily="18" charset="0"/>
              </a:rPr>
              <a:t>Стеркина</a:t>
            </a:r>
            <a:r>
              <a:rPr lang="ru-RU" sz="1600" dirty="0">
                <a:latin typeface="Georgia" pitchFamily="18" charset="0"/>
              </a:rPr>
              <a:t> Р.Б., Князева О.Л. «Основы безопасности детей дошкольного возраста»; </a:t>
            </a:r>
          </a:p>
          <a:p>
            <a:pPr lvl="0"/>
            <a:r>
              <a:rPr lang="ru-RU" sz="1600" dirty="0">
                <a:latin typeface="Georgia" pitchFamily="18" charset="0"/>
              </a:rPr>
              <a:t>Белая К.Ю. «Как обеспечить безопасность дошкольников»;</a:t>
            </a:r>
          </a:p>
          <a:p>
            <a:pPr lvl="0"/>
            <a:r>
              <a:rPr lang="ru-RU" sz="1600" dirty="0">
                <a:latin typeface="Georgia" pitchFamily="18" charset="0"/>
              </a:rPr>
              <a:t>Добряков В.А. «Три сигнала светофора»; </a:t>
            </a:r>
          </a:p>
          <a:p>
            <a:pPr lvl="0"/>
            <a:r>
              <a:rPr lang="ru-RU" sz="1600" dirty="0">
                <a:latin typeface="Georgia" pitchFamily="18" charset="0"/>
              </a:rPr>
              <a:t>Кирьянов В.Н. «Профилактика детского дорожно-транспортного травматизма»; </a:t>
            </a:r>
          </a:p>
          <a:p>
            <a:pPr lvl="0"/>
            <a:r>
              <a:rPr lang="ru-RU" sz="1600" dirty="0">
                <a:latin typeface="Georgia" pitchFamily="18" charset="0"/>
              </a:rPr>
              <a:t>Коган М.С. «Правила дорожные знать каждому положено»; </a:t>
            </a:r>
          </a:p>
          <a:p>
            <a:pPr lvl="0"/>
            <a:r>
              <a:rPr lang="ru-RU" sz="1600" dirty="0" err="1">
                <a:latin typeface="Georgia" pitchFamily="18" charset="0"/>
              </a:rPr>
              <a:t>Рубляк</a:t>
            </a:r>
            <a:r>
              <a:rPr lang="ru-RU" sz="1600" dirty="0">
                <a:latin typeface="Georgia" pitchFamily="18" charset="0"/>
              </a:rPr>
              <a:t> В.Э. «Правила дорожного движения»; </a:t>
            </a:r>
          </a:p>
          <a:p>
            <a:pPr lvl="0"/>
            <a:r>
              <a:rPr lang="ru-RU" sz="1600" dirty="0" err="1">
                <a:latin typeface="Georgia" pitchFamily="18" charset="0"/>
              </a:rPr>
              <a:t>Смушкевич</a:t>
            </a:r>
            <a:r>
              <a:rPr lang="ru-RU" sz="1600" dirty="0">
                <a:latin typeface="Georgia" pitchFamily="18" charset="0"/>
              </a:rPr>
              <a:t> Е.С., </a:t>
            </a:r>
            <a:r>
              <a:rPr lang="ru-RU" sz="1600" dirty="0" err="1">
                <a:latin typeface="Georgia" pitchFamily="18" charset="0"/>
              </a:rPr>
              <a:t>Якупов</a:t>
            </a:r>
            <a:r>
              <a:rPr lang="ru-RU" sz="1600" dirty="0">
                <a:latin typeface="Georgia" pitchFamily="18" charset="0"/>
              </a:rPr>
              <a:t> А.Я. «мы по улице идем»; </a:t>
            </a:r>
          </a:p>
          <a:p>
            <a:pPr lvl="0"/>
            <a:r>
              <a:rPr lang="ru-RU" sz="1600" dirty="0" err="1">
                <a:latin typeface="Georgia" pitchFamily="18" charset="0"/>
              </a:rPr>
              <a:t>Степанкова</a:t>
            </a:r>
            <a:r>
              <a:rPr lang="ru-RU" sz="1600" dirty="0">
                <a:latin typeface="Georgia" pitchFamily="18" charset="0"/>
              </a:rPr>
              <a:t> Э.Я. «Дошкольникам -  о правилах дорожного движения».</a:t>
            </a:r>
          </a:p>
          <a:p>
            <a:endParaRPr lang="ru-RU" dirty="0"/>
          </a:p>
        </p:txBody>
      </p:sp>
    </p:spTree>
  </p:cSld>
  <p:clrMapOvr>
    <a:masterClrMapping/>
  </p:clrMapOvr>
  <p:transition>
    <p:pull dir="l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332656"/>
            <a:ext cx="396044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dirty="0">
                <a:latin typeface="Georgia" pitchFamily="18" charset="0"/>
              </a:rPr>
              <a:t>1 этап (постановка проблемы):</a:t>
            </a:r>
          </a:p>
          <a:p>
            <a:pPr indent="457200" algn="just"/>
            <a:endParaRPr lang="ru-RU" dirty="0">
              <a:latin typeface="Georgia" pitchFamily="18" charset="0"/>
            </a:endParaRPr>
          </a:p>
          <a:p>
            <a:pPr indent="457200" algn="just">
              <a:buFontTx/>
              <a:buChar char="-"/>
            </a:pPr>
            <a:r>
              <a:rPr lang="ru-RU" dirty="0">
                <a:latin typeface="Georgia" pitchFamily="18" charset="0"/>
              </a:rPr>
              <a:t>постановить проблему перед  детьми «Для чего необходимо знать правила дорожного движения?»;</a:t>
            </a:r>
          </a:p>
          <a:p>
            <a:pPr algn="just"/>
            <a:endParaRPr lang="ru-RU" dirty="0">
              <a:latin typeface="Georgia" pitchFamily="18" charset="0"/>
            </a:endParaRPr>
          </a:p>
          <a:p>
            <a:pPr indent="457200" algn="just">
              <a:buFontTx/>
              <a:buChar char="-"/>
            </a:pPr>
            <a:r>
              <a:rPr lang="ru-RU" dirty="0">
                <a:latin typeface="Georgia" pitchFamily="18" charset="0"/>
              </a:rPr>
              <a:t>определить продукт проекта:</a:t>
            </a:r>
          </a:p>
          <a:p>
            <a:pPr indent="457200" algn="just"/>
            <a:r>
              <a:rPr lang="ru-RU" dirty="0">
                <a:latin typeface="Georgia" pitchFamily="18" charset="0"/>
              </a:rPr>
              <a:t>а) создание макета города;</a:t>
            </a:r>
          </a:p>
          <a:p>
            <a:pPr indent="457200" algn="just"/>
            <a:r>
              <a:rPr lang="ru-RU" dirty="0">
                <a:latin typeface="Georgia" pitchFamily="18" charset="0"/>
              </a:rPr>
              <a:t>б) знание правил дорожного движения;</a:t>
            </a:r>
          </a:p>
          <a:p>
            <a:pPr indent="457200" algn="just"/>
            <a:r>
              <a:rPr lang="ru-RU" dirty="0">
                <a:latin typeface="Georgia" pitchFamily="18" charset="0"/>
              </a:rPr>
              <a:t>в) проведение игрового тренинга по теме проекта.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32656"/>
            <a:ext cx="4267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824" y="4023271"/>
            <a:ext cx="3744416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657600"/>
            <a:ext cx="4267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l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411760" y="260648"/>
            <a:ext cx="6336704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Georgia" pitchFamily="18" charset="0"/>
              </a:rPr>
              <a:t>2 этап</a:t>
            </a:r>
            <a:r>
              <a:rPr lang="ru-RU" dirty="0">
                <a:latin typeface="Georgia" pitchFamily="18" charset="0"/>
              </a:rPr>
              <a:t>  проекта (обсуждение проблемы, принятие задач):</a:t>
            </a:r>
          </a:p>
          <a:p>
            <a:pPr algn="ctr"/>
            <a:endParaRPr lang="ru-RU" dirty="0">
              <a:latin typeface="Georgia" pitchFamily="18" charset="0"/>
            </a:endParaRPr>
          </a:p>
          <a:p>
            <a:pPr marL="285750" indent="-285750" algn="just">
              <a:buFontTx/>
              <a:buChar char="-"/>
            </a:pPr>
            <a:r>
              <a:rPr lang="ru-RU" dirty="0">
                <a:latin typeface="Georgia" pitchFamily="18" charset="0"/>
              </a:rPr>
              <a:t>довести до детей важность данной проблемы: «Незнание правил дорожного движения может привести к беде!»;</a:t>
            </a:r>
          </a:p>
          <a:p>
            <a:pPr marL="285750" indent="-285750" algn="just">
              <a:buFontTx/>
              <a:buChar char="-"/>
            </a:pPr>
            <a:r>
              <a:rPr lang="ru-RU" dirty="0">
                <a:latin typeface="Georgia" pitchFamily="18" charset="0"/>
              </a:rPr>
              <a:t>подобрать художественную литературу, аудио- и видеоматериалы подготовить наглядный иллюстрированный материал по теме проекта;</a:t>
            </a:r>
          </a:p>
          <a:p>
            <a:pPr marL="285750" indent="-285750" algn="just">
              <a:buFontTx/>
              <a:buChar char="-"/>
            </a:pPr>
            <a:r>
              <a:rPr lang="ru-RU" dirty="0">
                <a:latin typeface="Georgia" pitchFamily="18" charset="0"/>
              </a:rPr>
              <a:t>составить перспективный план работы по проекту;</a:t>
            </a:r>
          </a:p>
          <a:p>
            <a:pPr marL="285750" indent="-285750" algn="just">
              <a:buFontTx/>
              <a:buChar char="-"/>
            </a:pPr>
            <a:r>
              <a:rPr lang="ru-RU" dirty="0">
                <a:latin typeface="Georgia" pitchFamily="18" charset="0"/>
              </a:rPr>
              <a:t>изучить методическую литературу</a:t>
            </a:r>
          </a:p>
          <a:p>
            <a:pPr marL="285750" indent="-285750" algn="just">
              <a:buFontTx/>
              <a:buChar char="-"/>
            </a:pPr>
            <a:r>
              <a:rPr lang="ru-RU" dirty="0">
                <a:latin typeface="Georgia" pitchFamily="18" charset="0"/>
              </a:rPr>
              <a:t>провести с детьми беседы по теме: «Внимание, дорожные знаки!», «Как вести себя на улице и в транспорте?», «Какие правила дорожного движения вы знаете?», «Кто управляет дорогой?»; </a:t>
            </a:r>
          </a:p>
          <a:p>
            <a:pPr marL="285750" indent="-285750" algn="just">
              <a:buFontTx/>
              <a:buChar char="-"/>
            </a:pPr>
            <a:r>
              <a:rPr lang="ru-RU" dirty="0">
                <a:latin typeface="Georgia" pitchFamily="18" charset="0"/>
              </a:rPr>
              <a:t>пополнить предметно-развивающую среду;</a:t>
            </a:r>
          </a:p>
          <a:p>
            <a:pPr indent="457200" algn="just">
              <a:buFontTx/>
              <a:buChar char="-"/>
            </a:pPr>
            <a:r>
              <a:rPr lang="ru-RU" dirty="0">
                <a:latin typeface="Georgia" pitchFamily="18" charset="0"/>
              </a:rPr>
              <a:t>провести с родителями анкетирование, тестирование.</a:t>
            </a:r>
          </a:p>
          <a:p>
            <a:endParaRPr lang="ru-RU" dirty="0"/>
          </a:p>
        </p:txBody>
      </p:sp>
    </p:spTree>
  </p:cSld>
  <p:clrMapOvr>
    <a:masterClrMapping/>
  </p:clrMapOvr>
  <p:transition>
    <p:pull dir="lu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525</TotalTime>
  <Words>936</Words>
  <Application>Microsoft Office PowerPoint</Application>
  <PresentationFormat>Экран (4:3)</PresentationFormat>
  <Paragraphs>88</Paragraphs>
  <Slides>19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Calibri</vt:lpstr>
      <vt:lpstr>Georgia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Маленький Волшебник</cp:lastModifiedBy>
  <cp:revision>130</cp:revision>
  <dcterms:created xsi:type="dcterms:W3CDTF">2014-07-15T15:51:57Z</dcterms:created>
  <dcterms:modified xsi:type="dcterms:W3CDTF">2019-10-22T08:50:18Z</dcterms:modified>
</cp:coreProperties>
</file>