
<file path=[Content_Types].xml><?xml version="1.0" encoding="utf-8"?>
<Types xmlns="http://schemas.openxmlformats.org/package/2006/content-types">
  <Default Extension="jpg" ContentType="image/jp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4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9144000" cy="51435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800" y="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theme" Target="theme/theme1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viewProps" Target="viewProps.xml" /><Relationship Id="rId2" Type="http://schemas.openxmlformats.org/officeDocument/2006/relationships/slide" Target="slides/slide1.xml" /><Relationship Id="rId16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notesMaster" Target="notesMasters/notesMaster1.xml" /><Relationship Id="rId10" Type="http://schemas.openxmlformats.org/officeDocument/2006/relationships/slide" Target="slides/slide9.xml" /><Relationship Id="rId19" Type="http://schemas.openxmlformats.org/officeDocument/2006/relationships/tableStyles" Target="tableStyle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946D5A-3633-4EA6-A188-6C1DFE94970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642938"/>
            <a:ext cx="3086100" cy="1736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4886325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4886325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30A88-9C59-4037-AF95-63A6E367A1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794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330A88-9C59-4037-AF95-63A6E367A10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207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1080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3/9/2022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3/9/2022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3/9/2022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theme" Target="../theme/theme1.xml" /><Relationship Id="rId5" Type="http://schemas.openxmlformats.org/officeDocument/2006/relationships/slideLayout" Target="../slideLayouts/slideLayout5.xml" /><Relationship Id="rId4" Type="http://schemas.openxmlformats.org/officeDocument/2006/relationships/slideLayout" Target="../slideLayouts/slideLayout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95525" y="315650"/>
            <a:ext cx="7078345" cy="452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3025" y="1081606"/>
            <a:ext cx="8997950" cy="2357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2.xml" 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youtube.com/watch?v=1AYkVLDV_6s&amp;pbjreload=10" TargetMode="External" /><Relationship Id="rId2" Type="http://schemas.openxmlformats.org/officeDocument/2006/relationships/hyperlink" Target="https://www/youtube.com/watth?v=UO9EvkX6flE" TargetMode="External" /><Relationship Id="rId1" Type="http://schemas.openxmlformats.org/officeDocument/2006/relationships/slideLayout" Target="../slideLayouts/slideLayout2.xml" /><Relationship Id="rId5" Type="http://schemas.openxmlformats.org/officeDocument/2006/relationships/hyperlink" Target="http://www.youtbe.com/watch?v=k86EE6tn2xZk" TargetMode="External" /><Relationship Id="rId4" Type="http://schemas.openxmlformats.org/officeDocument/2006/relationships/hyperlink" Target="https://www.youtube.com/watch?v=3i9xXRTH82Q" TargetMode="Externa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 /><Relationship Id="rId1" Type="http://schemas.openxmlformats.org/officeDocument/2006/relationships/slideLayout" Target="../slideLayouts/slideLayout4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 /><Relationship Id="rId2" Type="http://schemas.openxmlformats.org/officeDocument/2006/relationships/hyperlink" Target="https://pixabay.com/" TargetMode="External" /><Relationship Id="rId1" Type="http://schemas.openxmlformats.org/officeDocument/2006/relationships/slideLayout" Target="../slideLayouts/slideLayout4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 /><Relationship Id="rId1" Type="http://schemas.openxmlformats.org/officeDocument/2006/relationships/slideLayout" Target="../slideLayouts/slideLayout5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 /><Relationship Id="rId1" Type="http://schemas.openxmlformats.org/officeDocument/2006/relationships/slideLayout" Target="../slideLayouts/slideLayout5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 /><Relationship Id="rId1" Type="http://schemas.openxmlformats.org/officeDocument/2006/relationships/slideLayout" Target="../slideLayouts/slideLayout4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 /><Relationship Id="rId1" Type="http://schemas.openxmlformats.org/officeDocument/2006/relationships/slideLayout" Target="../slideLayouts/slideLayout4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cpykami.ru/vasha" TargetMode="External" /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aJ-r" TargetMode="External" /><Relationship Id="rId1" Type="http://schemas.openxmlformats.org/officeDocument/2006/relationships/slideLayout" Target="../slideLayouts/slideLayout5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13288"/>
            <a:ext cx="9143999" cy="51434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45475" y="221036"/>
            <a:ext cx="46094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latin typeface="Impact"/>
                <a:cs typeface="Impact"/>
              </a:rPr>
              <a:t>Покормите</a:t>
            </a:r>
            <a:r>
              <a:rPr sz="3600" spc="-50" dirty="0">
                <a:latin typeface="Impact"/>
                <a:cs typeface="Impact"/>
              </a:rPr>
              <a:t> </a:t>
            </a:r>
            <a:r>
              <a:rPr sz="3600" spc="-5" dirty="0">
                <a:latin typeface="Impact"/>
                <a:cs typeface="Impact"/>
              </a:rPr>
              <a:t>птиц</a:t>
            </a:r>
            <a:r>
              <a:rPr sz="3600" spc="-45" dirty="0">
                <a:latin typeface="Impact"/>
                <a:cs typeface="Impact"/>
              </a:rPr>
              <a:t> </a:t>
            </a:r>
            <a:r>
              <a:rPr sz="3600" spc="-5" dirty="0">
                <a:latin typeface="Impact"/>
                <a:cs typeface="Impact"/>
              </a:rPr>
              <a:t>зимой</a:t>
            </a:r>
            <a:endParaRPr sz="3600">
              <a:latin typeface="Impact"/>
              <a:cs typeface="Impac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83E33C-E85B-4258-813E-97F232A85410}"/>
              </a:ext>
            </a:extLst>
          </p:cNvPr>
          <p:cNvSpPr txBox="1"/>
          <p:nvPr/>
        </p:nvSpPr>
        <p:spPr>
          <a:xfrm>
            <a:off x="0" y="4233896"/>
            <a:ext cx="30684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Автор: </a:t>
            </a:r>
            <a:r>
              <a:rPr lang="ru-RU" sz="1400" dirty="0" err="1"/>
              <a:t>Гарифуллина</a:t>
            </a:r>
            <a:r>
              <a:rPr lang="ru-RU" sz="1400" dirty="0"/>
              <a:t> Гульназ,</a:t>
            </a:r>
          </a:p>
          <a:p>
            <a:r>
              <a:rPr lang="ru-RU" sz="1400" dirty="0"/>
              <a:t>ГБОУ школа-интернат с. Малый Толкай</a:t>
            </a:r>
          </a:p>
          <a:p>
            <a:r>
              <a:rPr lang="ru-RU" sz="1400" dirty="0"/>
              <a:t>Руководитель: </a:t>
            </a:r>
            <a:r>
              <a:rPr lang="ru-RU" sz="1400" dirty="0" err="1"/>
              <a:t>Кротовская</a:t>
            </a:r>
            <a:r>
              <a:rPr lang="ru-RU" sz="1400" dirty="0"/>
              <a:t> Е.С.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5080" cy="1418590"/>
          </a:xfrm>
          <a:custGeom>
            <a:avLst/>
            <a:gdLst/>
            <a:ahLst/>
            <a:cxnLst/>
            <a:rect l="l" t="t" r="r" b="b"/>
            <a:pathLst>
              <a:path w="5080" h="1418590">
                <a:moveTo>
                  <a:pt x="0" y="0"/>
                </a:moveTo>
                <a:lnTo>
                  <a:pt x="4762" y="0"/>
                </a:lnTo>
                <a:lnTo>
                  <a:pt x="4762" y="1418400"/>
                </a:lnTo>
                <a:lnTo>
                  <a:pt x="0" y="1418400"/>
                </a:lnTo>
                <a:lnTo>
                  <a:pt x="0" y="0"/>
                </a:lnTo>
                <a:close/>
              </a:path>
            </a:pathLst>
          </a:custGeom>
          <a:solidFill>
            <a:srgbClr val="9E9E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81237" y="0"/>
            <a:ext cx="9525" cy="1418590"/>
          </a:xfrm>
          <a:custGeom>
            <a:avLst/>
            <a:gdLst/>
            <a:ahLst/>
            <a:cxnLst/>
            <a:rect l="l" t="t" r="r" b="b"/>
            <a:pathLst>
              <a:path w="9525" h="1418590">
                <a:moveTo>
                  <a:pt x="9524" y="1418400"/>
                </a:moveTo>
                <a:lnTo>
                  <a:pt x="0" y="1418400"/>
                </a:lnTo>
                <a:lnTo>
                  <a:pt x="0" y="0"/>
                </a:lnTo>
                <a:lnTo>
                  <a:pt x="9524" y="0"/>
                </a:lnTo>
                <a:lnTo>
                  <a:pt x="9524" y="1418400"/>
                </a:lnTo>
                <a:close/>
              </a:path>
            </a:pathLst>
          </a:custGeom>
          <a:solidFill>
            <a:srgbClr val="9E9E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67237" y="0"/>
            <a:ext cx="9525" cy="1418590"/>
          </a:xfrm>
          <a:custGeom>
            <a:avLst/>
            <a:gdLst/>
            <a:ahLst/>
            <a:cxnLst/>
            <a:rect l="l" t="t" r="r" b="b"/>
            <a:pathLst>
              <a:path w="9525" h="1418590">
                <a:moveTo>
                  <a:pt x="9524" y="1418400"/>
                </a:moveTo>
                <a:lnTo>
                  <a:pt x="0" y="1418400"/>
                </a:lnTo>
                <a:lnTo>
                  <a:pt x="0" y="0"/>
                </a:lnTo>
                <a:lnTo>
                  <a:pt x="9524" y="0"/>
                </a:lnTo>
                <a:lnTo>
                  <a:pt x="9524" y="1418400"/>
                </a:lnTo>
                <a:close/>
              </a:path>
            </a:pathLst>
          </a:custGeom>
          <a:solidFill>
            <a:srgbClr val="9E9E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53237" y="0"/>
            <a:ext cx="9525" cy="1418590"/>
          </a:xfrm>
          <a:custGeom>
            <a:avLst/>
            <a:gdLst/>
            <a:ahLst/>
            <a:cxnLst/>
            <a:rect l="l" t="t" r="r" b="b"/>
            <a:pathLst>
              <a:path w="9525" h="1418590">
                <a:moveTo>
                  <a:pt x="9524" y="1418400"/>
                </a:moveTo>
                <a:lnTo>
                  <a:pt x="0" y="1418400"/>
                </a:lnTo>
                <a:lnTo>
                  <a:pt x="0" y="0"/>
                </a:lnTo>
                <a:lnTo>
                  <a:pt x="9524" y="0"/>
                </a:lnTo>
                <a:lnTo>
                  <a:pt x="9524" y="1418400"/>
                </a:lnTo>
                <a:close/>
              </a:path>
            </a:pathLst>
          </a:custGeom>
          <a:solidFill>
            <a:srgbClr val="9E9E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0"/>
            <a:ext cx="9144000" cy="1418590"/>
          </a:xfrm>
          <a:custGeom>
            <a:avLst/>
            <a:gdLst/>
            <a:ahLst/>
            <a:cxnLst/>
            <a:rect l="l" t="t" r="r" b="b"/>
            <a:pathLst>
              <a:path w="9144000" h="1418590">
                <a:moveTo>
                  <a:pt x="9144000" y="0"/>
                </a:moveTo>
                <a:lnTo>
                  <a:pt x="9139237" y="0"/>
                </a:lnTo>
                <a:lnTo>
                  <a:pt x="0" y="0"/>
                </a:lnTo>
                <a:lnTo>
                  <a:pt x="0" y="4775"/>
                </a:lnTo>
                <a:lnTo>
                  <a:pt x="9139237" y="4775"/>
                </a:lnTo>
                <a:lnTo>
                  <a:pt x="9139237" y="1408899"/>
                </a:lnTo>
                <a:lnTo>
                  <a:pt x="0" y="1408899"/>
                </a:lnTo>
                <a:lnTo>
                  <a:pt x="0" y="1418424"/>
                </a:lnTo>
                <a:lnTo>
                  <a:pt x="9144000" y="1418424"/>
                </a:lnTo>
                <a:lnTo>
                  <a:pt x="9144000" y="1408899"/>
                </a:lnTo>
                <a:lnTo>
                  <a:pt x="9144000" y="4775"/>
                </a:lnTo>
                <a:lnTo>
                  <a:pt x="9144000" y="0"/>
                </a:lnTo>
                <a:close/>
              </a:path>
            </a:pathLst>
          </a:custGeom>
          <a:solidFill>
            <a:srgbClr val="9E9E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762" y="65913"/>
            <a:ext cx="227647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0645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Arial MT"/>
                <a:cs typeface="Arial MT"/>
              </a:rPr>
              <a:t>Подведение итогов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290762" y="65913"/>
            <a:ext cx="2276475" cy="44830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80645" marR="230504">
              <a:lnSpc>
                <a:spcPts val="1650"/>
              </a:lnSpc>
              <a:spcBef>
                <a:spcPts val="180"/>
              </a:spcBef>
            </a:pPr>
            <a:r>
              <a:rPr sz="1400" dirty="0">
                <a:latin typeface="Arial MT"/>
                <a:cs typeface="Arial MT"/>
              </a:rPr>
              <a:t>Показ слайдов, рассказ  детьми о каждой птице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595812" y="72989"/>
            <a:ext cx="2276475" cy="44830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80645" marR="83185">
              <a:lnSpc>
                <a:spcPts val="1650"/>
              </a:lnSpc>
              <a:spcBef>
                <a:spcPts val="180"/>
              </a:spcBef>
            </a:pPr>
            <a:r>
              <a:rPr sz="1400" dirty="0">
                <a:latin typeface="Arial MT"/>
                <a:cs typeface="Arial MT"/>
              </a:rPr>
              <a:t>https://youtu/be/OwfD9fiZd  KE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6862762" y="65913"/>
            <a:ext cx="227647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0645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Arial MT"/>
                <a:cs typeface="Arial MT"/>
              </a:rPr>
              <a:t>Воспитатель и дети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4725" y="503825"/>
            <a:ext cx="228227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Arial MT"/>
                <a:cs typeface="Arial MT"/>
              </a:rPr>
              <a:t>Результаты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4725" y="1176350"/>
            <a:ext cx="8310245" cy="2940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599"/>
              </a:lnSpc>
              <a:spcBef>
                <a:spcPts val="100"/>
              </a:spcBef>
            </a:pPr>
            <a:r>
              <a:rPr sz="1800" dirty="0">
                <a:latin typeface="Arial MT"/>
                <a:cs typeface="Arial MT"/>
              </a:rPr>
              <a:t>Проект будет способствовать созданию условий для успешной социализации  детей, их личностного развития и развитию творческого потенциала вех ео  участников.</a:t>
            </a:r>
          </a:p>
          <a:p>
            <a:pPr marL="12700" marR="476884">
              <a:lnSpc>
                <a:spcPct val="114599"/>
              </a:lnSpc>
              <a:spcBef>
                <a:spcPts val="1575"/>
              </a:spcBef>
            </a:pPr>
            <a:r>
              <a:rPr sz="1800" dirty="0">
                <a:latin typeface="Arial MT"/>
                <a:cs typeface="Arial MT"/>
              </a:rPr>
              <a:t>Данный вид деятельности сплотит детей. Особое значение для развития  личности будут иметь усвоенные ими уроки доброты, сочувствия,  сопереживания.</a:t>
            </a:r>
          </a:p>
          <a:p>
            <a:pPr marL="12700" marR="314960">
              <a:lnSpc>
                <a:spcPct val="114599"/>
              </a:lnSpc>
              <a:spcBef>
                <a:spcPts val="1570"/>
              </a:spcBef>
            </a:pPr>
            <a:r>
              <a:rPr sz="1800" dirty="0">
                <a:latin typeface="Arial MT"/>
                <a:cs typeface="Arial MT"/>
              </a:rPr>
              <a:t>Дети научатся наблюдать за птицами, делать выводы и использовать свои  знания при взаимодействии с живой пиродой.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4724" y="503825"/>
            <a:ext cx="159647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Arial MT"/>
                <a:cs typeface="Arial MT"/>
              </a:rPr>
              <a:t>Ресурсы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3025" y="1081606"/>
            <a:ext cx="6521450" cy="2357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595959"/>
                </a:solidFill>
                <a:latin typeface="Arial MT"/>
                <a:cs typeface="Arial MT"/>
              </a:rPr>
              <a:t>Вот несколько интересных видео о птицах:</a:t>
            </a:r>
            <a:endParaRPr sz="1800" dirty="0">
              <a:latin typeface="Arial MT"/>
              <a:cs typeface="Arial MT"/>
            </a:endParaRPr>
          </a:p>
          <a:p>
            <a:pPr marL="12700" marR="5080">
              <a:lnSpc>
                <a:spcPct val="187500"/>
              </a:lnSpc>
            </a:pPr>
            <a:r>
              <a:rPr sz="1800" u="heavy" spc="-5" dirty="0">
                <a:solidFill>
                  <a:srgbClr val="0097A7"/>
                </a:solidFill>
                <a:uFill>
                  <a:solidFill>
                    <a:srgbClr val="0097A7"/>
                  </a:solidFill>
                </a:uFill>
                <a:latin typeface="Arial MT"/>
                <a:cs typeface="Arial MT"/>
                <a:hlinkClick r:id="rId2"/>
              </a:rPr>
              <a:t>https://www/youtube.com/watth?v=UO9EvkX6flE </a:t>
            </a:r>
            <a:r>
              <a:rPr sz="1800" dirty="0">
                <a:solidFill>
                  <a:srgbClr val="0097A7"/>
                </a:solidFill>
                <a:latin typeface="Arial MT"/>
                <a:cs typeface="Arial MT"/>
              </a:rPr>
              <a:t> </a:t>
            </a:r>
            <a:r>
              <a:rPr sz="1800" u="heavy" spc="-10" dirty="0">
                <a:solidFill>
                  <a:srgbClr val="0097A7"/>
                </a:solidFill>
                <a:uFill>
                  <a:solidFill>
                    <a:srgbClr val="0097A7"/>
                  </a:solidFill>
                </a:uFill>
                <a:latin typeface="Arial MT"/>
                <a:cs typeface="Arial MT"/>
                <a:hlinkClick r:id="rId3"/>
              </a:rPr>
              <a:t>https://wwwyoutube.com/watch?v=1AYkVLDV_6s&amp;pbjreload=10 </a:t>
            </a:r>
            <a:r>
              <a:rPr sz="1800" spc="-490" dirty="0">
                <a:solidFill>
                  <a:srgbClr val="0097A7"/>
                </a:solidFill>
                <a:latin typeface="Arial MT"/>
                <a:cs typeface="Arial MT"/>
              </a:rPr>
              <a:t> </a:t>
            </a:r>
            <a:r>
              <a:rPr sz="1800" u="heavy" spc="-10" dirty="0">
                <a:solidFill>
                  <a:srgbClr val="0097A7"/>
                </a:solidFill>
                <a:uFill>
                  <a:solidFill>
                    <a:srgbClr val="0097A7"/>
                  </a:solidFill>
                </a:uFill>
                <a:latin typeface="Arial MT"/>
                <a:cs typeface="Arial MT"/>
                <a:hlinkClick r:id="rId4"/>
              </a:rPr>
              <a:t>https://www.youtube.com/watch?v=3i9xXRTH82Q </a:t>
            </a:r>
            <a:r>
              <a:rPr sz="1800" spc="-5" dirty="0">
                <a:solidFill>
                  <a:srgbClr val="0097A7"/>
                </a:solidFill>
                <a:latin typeface="Arial MT"/>
                <a:cs typeface="Arial MT"/>
              </a:rPr>
              <a:t> </a:t>
            </a:r>
            <a:r>
              <a:rPr sz="1800" spc="-10" dirty="0">
                <a:solidFill>
                  <a:srgbClr val="595959"/>
                </a:solidFill>
                <a:latin typeface="Arial MT"/>
                <a:cs typeface="Arial MT"/>
                <a:hlinkClick r:id="rId5"/>
              </a:rPr>
              <a:t>https://www.youtbe.com/watch?v=k86EE6tn2xZk</a:t>
            </a:r>
            <a:endParaRPr sz="180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304800" y="161"/>
            <a:ext cx="9143999" cy="51434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95525" y="315650"/>
            <a:ext cx="7078345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dirty="0"/>
              <a:t>Р</a:t>
            </a:r>
            <a:r>
              <a:rPr dirty="0" err="1"/>
              <a:t>ебята</a:t>
            </a:r>
            <a:r>
              <a:rPr dirty="0"/>
              <a:t> !!! Берегите птиц - птицы украшение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895600" y="752949"/>
            <a:ext cx="251460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ahoma"/>
                <a:cs typeface="Tahoma"/>
              </a:rPr>
              <a:t>нашего мира </a:t>
            </a:r>
            <a:r>
              <a:rPr sz="2800" spc="-130" dirty="0">
                <a:latin typeface="Tahoma"/>
                <a:cs typeface="Tahoma"/>
              </a:rPr>
              <a:t>.</a:t>
            </a:r>
            <a:endParaRPr sz="28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469825" y="4633387"/>
            <a:ext cx="125666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u="sng" spc="-10" dirty="0">
                <a:solidFill>
                  <a:srgbClr val="0097A7"/>
                </a:solidFill>
                <a:uFill>
                  <a:solidFill>
                    <a:srgbClr val="0097A7"/>
                  </a:solidFill>
                </a:uFill>
                <a:latin typeface="Arial MT"/>
                <a:cs typeface="Arial MT"/>
                <a:hlinkClick r:id="rId2"/>
              </a:rPr>
              <a:t>https://pixabay.com/</a:t>
            </a:r>
            <a:endParaRPr sz="110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940901"/>
            <a:ext cx="9143999" cy="4202599"/>
          </a:xfrm>
          <a:prstGeom prst="rect">
            <a:avLst/>
          </a:prstGeom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D327B4B4-3431-4BE9-8880-DBF2B79F8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01629"/>
            <a:ext cx="7078345" cy="430887"/>
          </a:xfrm>
        </p:spPr>
        <p:txBody>
          <a:bodyPr/>
          <a:lstStyle/>
          <a:p>
            <a:r>
              <a:rPr lang="ru-RU" dirty="0"/>
              <a:t>Кто такие </a:t>
            </a:r>
            <a:r>
              <a:rPr lang="ru-RU" dirty="0" err="1"/>
              <a:t>такие</a:t>
            </a:r>
            <a:r>
              <a:rPr lang="ru-RU" dirty="0"/>
              <a:t> зимующие птицы?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561F54-57CC-4C4B-914A-EBA2B4CA9F65}"/>
              </a:ext>
            </a:extLst>
          </p:cNvPr>
          <p:cNvSpPr txBox="1"/>
          <p:nvPr/>
        </p:nvSpPr>
        <p:spPr>
          <a:xfrm>
            <a:off x="4687260" y="3120019"/>
            <a:ext cx="4419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>
                <a:solidFill>
                  <a:schemeClr val="bg1"/>
                </a:solidFill>
              </a:rPr>
              <a:t>Виды пернатых, которые остаются в родном ареале обитания на протяжении года. Основным фактором место для зимовки является для них наличие подходящей кормовой базы. Птицы должны иметь навык добывания семян или других видов пищи.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903984" cy="514349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птица, tyrannid, певчая птица&#10;&#10;Автоматически созданное описание">
            <a:extLst>
              <a:ext uri="{FF2B5EF4-FFF2-40B4-BE49-F238E27FC236}">
                <a16:creationId xmlns:a16="http://schemas.microsoft.com/office/drawing/2014/main" id="{3F8EDFA1-DBD5-49CF-B570-2B668B2BE5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4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09175" y="357825"/>
            <a:ext cx="596836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i="1" spc="-145" dirty="0">
                <a:solidFill>
                  <a:srgbClr val="FF0000"/>
                </a:solidFill>
                <a:latin typeface="Verdana"/>
                <a:cs typeface="Verdana"/>
              </a:rPr>
              <a:t>Нуждаются</a:t>
            </a:r>
            <a:r>
              <a:rPr i="1" spc="-380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i="1" spc="-345" dirty="0">
                <a:solidFill>
                  <a:srgbClr val="FF0000"/>
                </a:solidFill>
                <a:latin typeface="Verdana"/>
                <a:cs typeface="Verdana"/>
              </a:rPr>
              <a:t>ли</a:t>
            </a:r>
            <a:r>
              <a:rPr i="1" spc="-380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i="1" spc="-175" dirty="0">
                <a:solidFill>
                  <a:srgbClr val="FF0000"/>
                </a:solidFill>
                <a:latin typeface="Verdana"/>
                <a:cs typeface="Verdana"/>
              </a:rPr>
              <a:t>птицы</a:t>
            </a:r>
            <a:r>
              <a:rPr i="1" spc="-380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i="1" spc="-530" dirty="0">
                <a:solidFill>
                  <a:srgbClr val="FF0000"/>
                </a:solidFill>
                <a:latin typeface="Verdana"/>
                <a:cs typeface="Verdana"/>
              </a:rPr>
              <a:t>в</a:t>
            </a:r>
            <a:r>
              <a:rPr i="1" spc="-380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i="1" spc="-305" dirty="0">
                <a:solidFill>
                  <a:srgbClr val="FF0000"/>
                </a:solidFill>
                <a:latin typeface="Verdana"/>
                <a:cs typeface="Verdana"/>
              </a:rPr>
              <a:t>моей</a:t>
            </a:r>
            <a:r>
              <a:rPr i="1" spc="-380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i="1" spc="-315" dirty="0">
                <a:solidFill>
                  <a:srgbClr val="FF0000"/>
                </a:solidFill>
                <a:latin typeface="Verdana"/>
                <a:cs typeface="Verdana"/>
              </a:rPr>
              <a:t>помощи?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10174" y="1461743"/>
            <a:ext cx="8354695" cy="2228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800"/>
              </a:spcBef>
            </a:pP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Птицам </a:t>
            </a:r>
            <a:r>
              <a:rPr sz="2400" dirty="0" err="1">
                <a:solidFill>
                  <a:srgbClr val="FFFFFF"/>
                </a:solidFill>
                <a:latin typeface="Arial MT"/>
                <a:cs typeface="Arial MT"/>
              </a:rPr>
              <a:t>зимой</a:t>
            </a: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 MT"/>
                <a:cs typeface="Arial MT"/>
              </a:rPr>
              <a:t>приходится</a:t>
            </a: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 MT"/>
                <a:cs typeface="Arial MT"/>
              </a:rPr>
              <a:t>очень</a:t>
            </a: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 MT"/>
                <a:cs typeface="Arial MT"/>
              </a:rPr>
              <a:t>тяжело</a:t>
            </a:r>
            <a:r>
              <a:rPr lang="ru-RU" sz="24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. </a:t>
            </a:r>
            <a:r>
              <a:rPr sz="2400" dirty="0" err="1">
                <a:solidFill>
                  <a:srgbClr val="FFFFFF"/>
                </a:solidFill>
                <a:latin typeface="Arial MT"/>
                <a:cs typeface="Arial MT"/>
              </a:rPr>
              <a:t>Он</a:t>
            </a:r>
            <a:r>
              <a:rPr lang="ru-RU" sz="2400" dirty="0">
                <a:solidFill>
                  <a:srgbClr val="FFFFFF"/>
                </a:solidFill>
                <a:latin typeface="Arial MT"/>
                <a:cs typeface="Arial MT"/>
              </a:rPr>
              <a:t>и</a:t>
            </a: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 MT"/>
                <a:cs typeface="Arial MT"/>
              </a:rPr>
              <a:t>испытывают</a:t>
            </a:r>
            <a:r>
              <a:rPr lang="ru-RU" sz="24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 MT"/>
                <a:cs typeface="Arial MT"/>
              </a:rPr>
              <a:t>сильную</a:t>
            </a: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 нехватку пищи. например, если на улице  температура опустилась ниже, чем -10 градусов </a:t>
            </a:r>
            <a:r>
              <a:rPr sz="2400" dirty="0" err="1">
                <a:solidFill>
                  <a:srgbClr val="FFFFFF"/>
                </a:solidFill>
                <a:latin typeface="Arial MT"/>
                <a:cs typeface="Arial MT"/>
              </a:rPr>
              <a:t>цельсия</a:t>
            </a: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, синицы за сутки теряют до 10% своего веса. В конце </a:t>
            </a:r>
            <a:r>
              <a:rPr sz="2400" dirty="0" err="1">
                <a:solidFill>
                  <a:srgbClr val="FFFFFF"/>
                </a:solidFill>
                <a:latin typeface="Arial MT"/>
                <a:cs typeface="Arial MT"/>
              </a:rPr>
              <a:t>зимы</a:t>
            </a: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 у </a:t>
            </a:r>
            <a:r>
              <a:rPr sz="2400" dirty="0" err="1">
                <a:solidFill>
                  <a:srgbClr val="FFFFFF"/>
                </a:solidFill>
                <a:latin typeface="Arial MT"/>
                <a:cs typeface="Arial MT"/>
              </a:rPr>
              <a:t>птиц</a:t>
            </a: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 MT"/>
                <a:cs typeface="Arial MT"/>
              </a:rPr>
              <a:t>за</a:t>
            </a:r>
            <a:r>
              <a:rPr lang="ru-RU" sz="2400" dirty="0">
                <a:solidFill>
                  <a:srgbClr val="FFFFFF"/>
                </a:solidFill>
                <a:latin typeface="Arial MT"/>
                <a:cs typeface="Arial MT"/>
              </a:rPr>
              <a:t>к</a:t>
            </a:r>
            <a:r>
              <a:rPr sz="2400" dirty="0" err="1">
                <a:solidFill>
                  <a:srgbClr val="FFFFFF"/>
                </a:solidFill>
                <a:latin typeface="Arial MT"/>
                <a:cs typeface="Arial MT"/>
              </a:rPr>
              <a:t>анчивается</a:t>
            </a: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 заготовленная пища и в </a:t>
            </a:r>
            <a:r>
              <a:rPr sz="2400" dirty="0" err="1">
                <a:solidFill>
                  <a:srgbClr val="FFFFFF"/>
                </a:solidFill>
                <a:latin typeface="Arial MT"/>
                <a:cs typeface="Arial MT"/>
              </a:rPr>
              <a:t>это</a:t>
            </a: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400" dirty="0" err="1">
                <a:solidFill>
                  <a:srgbClr val="FFFFFF"/>
                </a:solidFill>
                <a:latin typeface="Arial MT"/>
                <a:cs typeface="Arial MT"/>
              </a:rPr>
              <a:t>вре</a:t>
            </a:r>
            <a:r>
              <a:rPr lang="ru-RU" sz="2400" dirty="0">
                <a:solidFill>
                  <a:srgbClr val="FFFFFF"/>
                </a:solidFill>
                <a:latin typeface="Arial MT"/>
                <a:cs typeface="Arial MT"/>
              </a:rPr>
              <a:t>м</a:t>
            </a: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я </a:t>
            </a:r>
            <a:r>
              <a:rPr sz="2400" dirty="0" err="1">
                <a:solidFill>
                  <a:srgbClr val="FFFFFF"/>
                </a:solidFill>
                <a:latin typeface="Arial MT"/>
                <a:cs typeface="Arial MT"/>
              </a:rPr>
              <a:t>они</a:t>
            </a: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 сильно нуждаются в </a:t>
            </a:r>
            <a:r>
              <a:rPr sz="2400" dirty="0" err="1">
                <a:solidFill>
                  <a:srgbClr val="FFFFFF"/>
                </a:solidFill>
                <a:latin typeface="Arial MT"/>
                <a:cs typeface="Arial MT"/>
              </a:rPr>
              <a:t>нашей</a:t>
            </a:r>
            <a:r>
              <a:rPr sz="2400" dirty="0">
                <a:solidFill>
                  <a:srgbClr val="FFFFFF"/>
                </a:solidFill>
                <a:latin typeface="Arial MT"/>
                <a:cs typeface="Arial MT"/>
              </a:rPr>
              <a:t> помощи.</a:t>
            </a:r>
            <a:endParaRPr sz="240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4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61375" y="211125"/>
            <a:ext cx="6376670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FF0000"/>
                </a:solidFill>
                <a:latin typeface="Arial MT"/>
                <a:cs typeface="Arial MT"/>
              </a:rPr>
              <a:t>Могут ли исчезнуть зимующие птицы?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4975" y="58801"/>
            <a:ext cx="525907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FF0000"/>
                </a:solidFill>
                <a:latin typeface="Arial MT"/>
                <a:cs typeface="Arial MT"/>
              </a:rPr>
              <a:t>Как помочь зимующим птицам?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72700"/>
            <a:ext cx="9143999" cy="442052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1324" y="169300"/>
            <a:ext cx="4530725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Arial MT"/>
                <a:cs typeface="Arial MT"/>
              </a:rPr>
              <a:t>План работы над проектом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329673"/>
              </p:ext>
            </p:extLst>
          </p:nvPr>
        </p:nvGraphicFramePr>
        <p:xfrm>
          <a:off x="306937" y="1012962"/>
          <a:ext cx="8521700" cy="41959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30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0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0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0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1588">
                <a:tc>
                  <a:txBody>
                    <a:bodyPr/>
                    <a:lstStyle/>
                    <a:p>
                      <a:pPr marL="85725" marR="453390">
                        <a:lnSpc>
                          <a:spcPct val="100699"/>
                        </a:lnSpc>
                        <a:spcBef>
                          <a:spcPts val="585"/>
                        </a:spcBef>
                      </a:pPr>
                      <a:r>
                        <a:rPr sz="1800" b="1" spc="0" dirty="0">
                          <a:latin typeface="Arial"/>
                          <a:cs typeface="Arial"/>
                        </a:rPr>
                        <a:t>Этап  деятельности</a:t>
                      </a:r>
                      <a:endParaRPr sz="1800" spc="0" dirty="0">
                        <a:latin typeface="Arial"/>
                        <a:cs typeface="Arial"/>
                      </a:endParaRPr>
                    </a:p>
                  </a:txBody>
                  <a:tcPr marL="0" marR="0" marT="74295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 marR="453390">
                        <a:lnSpc>
                          <a:spcPct val="100699"/>
                        </a:lnSpc>
                        <a:spcBef>
                          <a:spcPts val="585"/>
                        </a:spcBef>
                      </a:pPr>
                      <a:r>
                        <a:rPr sz="1800" b="1" spc="0" dirty="0">
                          <a:latin typeface="Arial"/>
                          <a:cs typeface="Arial"/>
                        </a:rPr>
                        <a:t>Содержание  деятельности</a:t>
                      </a:r>
                      <a:endParaRPr sz="1800" spc="0">
                        <a:latin typeface="Arial"/>
                        <a:cs typeface="Arial"/>
                      </a:endParaRPr>
                    </a:p>
                  </a:txBody>
                  <a:tcPr marL="0" marR="0" marT="74295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462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800" b="1" spc="0" dirty="0">
                          <a:latin typeface="Arial"/>
                          <a:cs typeface="Arial"/>
                        </a:rPr>
                        <a:t>Ресурсы</a:t>
                      </a:r>
                      <a:endParaRPr sz="1800" spc="0">
                        <a:latin typeface="Arial"/>
                        <a:cs typeface="Arial"/>
                      </a:endParaRPr>
                    </a:p>
                  </a:txBody>
                  <a:tcPr marL="0" marR="0" marT="7620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800" b="1" spc="0" dirty="0">
                          <a:latin typeface="Arial"/>
                          <a:cs typeface="Arial"/>
                        </a:rPr>
                        <a:t>Исполнители</a:t>
                      </a:r>
                      <a:endParaRPr sz="1800" spc="0">
                        <a:latin typeface="Arial"/>
                        <a:cs typeface="Arial"/>
                      </a:endParaRPr>
                    </a:p>
                  </a:txBody>
                  <a:tcPr marL="0" marR="0" marT="7620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1449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Подготовительный</a:t>
                      </a:r>
                    </a:p>
                  </a:txBody>
                  <a:tcPr marL="0" marR="0" marT="7874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 marR="648970">
                        <a:lnSpc>
                          <a:spcPts val="1650"/>
                        </a:lnSpc>
                        <a:spcBef>
                          <a:spcPts val="700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Беседа о зимних  птицах</a:t>
                      </a:r>
                    </a:p>
                  </a:txBody>
                  <a:tcPr marL="0" marR="0" marT="8890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 marR="139700">
                        <a:lnSpc>
                          <a:spcPts val="1650"/>
                        </a:lnSpc>
                        <a:spcBef>
                          <a:spcPts val="700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https://yotu.be/7kkactNz  HBE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8890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Воспитатель и дети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7874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14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Сбор материла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7874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  <a:hlinkClick r:id="rId2"/>
                        </a:rPr>
                        <a:t>http://cpykami.ru/vasha</a:t>
                      </a:r>
                      <a:endParaRPr sz="1400" spc="0" dirty="0">
                        <a:latin typeface="Arial MT"/>
                        <a:cs typeface="Arial MT"/>
                      </a:endParaRPr>
                    </a:p>
                  </a:txBody>
                  <a:tcPr marL="0" marR="0" marT="7874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Воспитатель и дети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7874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1449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Практическая работа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7874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Заготовка корма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7874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 marR="109855">
                        <a:lnSpc>
                          <a:spcPts val="1650"/>
                        </a:lnSpc>
                        <a:spcBef>
                          <a:spcPts val="700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https://youtu.be/m4VvuZ  NUic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8890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Воспитатель и дети</a:t>
                      </a:r>
                    </a:p>
                  </a:txBody>
                  <a:tcPr marL="0" marR="0" marT="7874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867292"/>
              </p:ext>
            </p:extLst>
          </p:nvPr>
        </p:nvGraphicFramePr>
        <p:xfrm>
          <a:off x="0" y="2381"/>
          <a:ext cx="9140190" cy="514111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96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3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0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68468"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600"/>
                        </a:spcBef>
                        <a:tabLst>
                          <a:tab pos="2390140" algn="l"/>
                        </a:tabLst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Практическая работа	Изготовление кормушек</a:t>
                      </a:r>
                    </a:p>
                  </a:txBody>
                  <a:tcPr marL="0" marR="0" marT="76200" marB="0">
                    <a:lnL w="6350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6350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 marR="104775">
                        <a:lnSpc>
                          <a:spcPts val="1650"/>
                        </a:lnSpc>
                        <a:spcBef>
                          <a:spcPts val="680"/>
                        </a:spcBef>
                      </a:pPr>
                      <a:r>
                        <a:rPr sz="1400" u="heavy" spc="0" dirty="0">
                          <a:solidFill>
                            <a:srgbClr val="0097A7"/>
                          </a:solidFill>
                          <a:uFill>
                            <a:solidFill>
                              <a:srgbClr val="0097A7"/>
                            </a:solidFill>
                          </a:uFill>
                          <a:latin typeface="Arial MT"/>
                          <a:cs typeface="Arial MT"/>
                          <a:hlinkClick r:id="rId2"/>
                        </a:rPr>
                        <a:t>https://youtu.be/aJ-r</a:t>
                      </a:r>
                      <a:r>
                        <a:rPr sz="1400" spc="0" dirty="0">
                          <a:latin typeface="Arial MT"/>
                          <a:cs typeface="Arial MT"/>
                        </a:rPr>
                        <a:t>SBWI  U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8636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6350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Воспитатель и дети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7620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6350">
                      <a:solidFill>
                        <a:srgbClr val="9E9E9E"/>
                      </a:solidFill>
                      <a:prstDash val="solid"/>
                    </a:lnR>
                    <a:lnT w="6350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548">
                <a:tc>
                  <a:txBody>
                    <a:bodyPr/>
                    <a:lstStyle/>
                    <a:p>
                      <a:pPr marR="123189" algn="r">
                        <a:lnSpc>
                          <a:spcPts val="1639"/>
                        </a:lnSpc>
                        <a:spcBef>
                          <a:spcPts val="620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Cоздание копилки загадок</a:t>
                      </a:r>
                    </a:p>
                  </a:txBody>
                  <a:tcPr marL="0" marR="0" marT="78740" marB="0">
                    <a:lnL w="6350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spc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1639"/>
                        </a:lnSpc>
                        <a:spcBef>
                          <a:spcPts val="620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Воспитатель и дети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7874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6350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798830" algn="ctr">
                        <a:lnSpc>
                          <a:spcPts val="1550"/>
                        </a:lnSpc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о птицах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6350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1550"/>
                        </a:lnSpc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https://wwwyoutube.com/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spc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6350">
                      <a:solidFill>
                        <a:srgbClr val="9E9E9E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spc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1550"/>
                        </a:lnSpc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playlist?list=PL8RTz6dqo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spc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6350">
                      <a:solidFill>
                        <a:srgbClr val="9E9E9E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spc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1550"/>
                        </a:lnSpc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A2SLoMuZqVAnM0hjL5xt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spc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6350">
                      <a:solidFill>
                        <a:srgbClr val="9E9E9E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24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spc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1590"/>
                        </a:lnSpc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K2I</a:t>
                      </a:r>
                    </a:p>
                  </a:txBody>
                  <a:tcPr marL="0" marR="0" marT="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spc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6350">
                      <a:solidFill>
                        <a:srgbClr val="9E9E9E"/>
                      </a:solidFill>
                      <a:prstDash val="solid"/>
                    </a:lnR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9548">
                <a:tc>
                  <a:txBody>
                    <a:bodyPr/>
                    <a:lstStyle/>
                    <a:p>
                      <a:pPr marL="502284" algn="ctr">
                        <a:lnSpc>
                          <a:spcPts val="1639"/>
                        </a:lnSpc>
                        <a:spcBef>
                          <a:spcPts val="615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Игры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78105" marB="0">
                    <a:lnL w="6350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1639"/>
                        </a:lnSpc>
                        <a:spcBef>
                          <a:spcPts val="615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https://youtu.be/bHwx78X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78105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1639"/>
                        </a:lnSpc>
                        <a:spcBef>
                          <a:spcPts val="615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Воспитатель и дети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78105" marB="0">
                    <a:lnL w="9525">
                      <a:solidFill>
                        <a:srgbClr val="9E9E9E"/>
                      </a:solidFill>
                      <a:prstDash val="solid"/>
                    </a:lnL>
                    <a:lnR w="6350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699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spc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1590"/>
                        </a:lnSpc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qU0</a:t>
                      </a:r>
                    </a:p>
                  </a:txBody>
                  <a:tcPr marL="0" marR="0" marT="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spc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6350">
                      <a:solidFill>
                        <a:srgbClr val="9E9E9E"/>
                      </a:solidFill>
                      <a:prstDash val="solid"/>
                    </a:lnR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9548">
                <a:tc>
                  <a:txBody>
                    <a:bodyPr/>
                    <a:lstStyle/>
                    <a:p>
                      <a:pPr marL="2390140">
                        <a:lnSpc>
                          <a:spcPts val="1639"/>
                        </a:lnSpc>
                        <a:spcBef>
                          <a:spcPts val="620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Выпуск экологической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78740" marB="0">
                    <a:lnL w="6350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1639"/>
                        </a:lnSpc>
                        <a:spcBef>
                          <a:spcPts val="620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https://youtu.be/3i9xRTH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7874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1639"/>
                        </a:lnSpc>
                        <a:spcBef>
                          <a:spcPts val="620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Воспитатель и дети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7874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6350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71301">
                <a:tc>
                  <a:txBody>
                    <a:bodyPr/>
                    <a:lstStyle/>
                    <a:p>
                      <a:pPr marL="624205" algn="ctr">
                        <a:lnSpc>
                          <a:spcPts val="1590"/>
                        </a:lnSpc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газеты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6350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1590"/>
                        </a:lnSpc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82Q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spc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6350">
                      <a:solidFill>
                        <a:srgbClr val="9E9E9E"/>
                      </a:solidFill>
                      <a:prstDash val="solid"/>
                    </a:lnR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9548">
                <a:tc>
                  <a:txBody>
                    <a:bodyPr/>
                    <a:lstStyle/>
                    <a:p>
                      <a:pPr marR="171450" algn="r">
                        <a:lnSpc>
                          <a:spcPts val="1639"/>
                        </a:lnSpc>
                        <a:spcBef>
                          <a:spcPts val="620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Подкормка и наблюдение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78740" marB="0">
                    <a:lnL w="6350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1639"/>
                        </a:lnSpc>
                        <a:spcBef>
                          <a:spcPts val="620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https://youtu.be/TmrdSrd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7874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1639"/>
                        </a:lnSpc>
                        <a:spcBef>
                          <a:spcPts val="620"/>
                        </a:spcBef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Воспитатель и дети</a:t>
                      </a:r>
                    </a:p>
                  </a:txBody>
                  <a:tcPr marL="0" marR="0" marT="7874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6350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02151">
                <a:tc>
                  <a:txBody>
                    <a:bodyPr/>
                    <a:lstStyle/>
                    <a:p>
                      <a:pPr marL="2390140">
                        <a:lnSpc>
                          <a:spcPts val="1590"/>
                        </a:lnSpc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за птицами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6350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1590"/>
                        </a:lnSpc>
                      </a:pPr>
                      <a:r>
                        <a:rPr sz="1400" spc="0" dirty="0">
                          <a:latin typeface="Arial MT"/>
                          <a:cs typeface="Arial MT"/>
                        </a:rPr>
                        <a:t>QDcs</a:t>
                      </a:r>
                      <a:endParaRPr sz="1400" spc="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spc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9E9E9E"/>
                      </a:solidFill>
                      <a:prstDash val="solid"/>
                    </a:lnL>
                    <a:lnR w="6350">
                      <a:solidFill>
                        <a:srgbClr val="9E9E9E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3" name="object 3"/>
          <p:cNvSpPr/>
          <p:nvPr/>
        </p:nvSpPr>
        <p:spPr>
          <a:xfrm>
            <a:off x="2302337" y="0"/>
            <a:ext cx="9525" cy="5143500"/>
          </a:xfrm>
          <a:custGeom>
            <a:avLst/>
            <a:gdLst/>
            <a:ahLst/>
            <a:cxnLst/>
            <a:rect l="l" t="t" r="r" b="b"/>
            <a:pathLst>
              <a:path w="9525" h="5143500">
                <a:moveTo>
                  <a:pt x="0" y="0"/>
                </a:moveTo>
                <a:lnTo>
                  <a:pt x="9524" y="0"/>
                </a:lnTo>
                <a:lnTo>
                  <a:pt x="9524" y="5143499"/>
                </a:lnTo>
                <a:lnTo>
                  <a:pt x="0" y="5143499"/>
                </a:lnTo>
                <a:lnTo>
                  <a:pt x="0" y="0"/>
                </a:lnTo>
                <a:close/>
              </a:path>
            </a:pathLst>
          </a:custGeom>
          <a:solidFill>
            <a:srgbClr val="9E9E9E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</TotalTime>
  <Words>440</Words>
  <Application>Microsoft Office PowerPoint</Application>
  <PresentationFormat>Экран (16:9)</PresentationFormat>
  <Paragraphs>65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Покормите птиц зимой</vt:lpstr>
      <vt:lpstr>Кто такие такие зимующие птицы?</vt:lpstr>
      <vt:lpstr>Презентация PowerPoint</vt:lpstr>
      <vt:lpstr>Презентация PowerPoint</vt:lpstr>
      <vt:lpstr>Нуждаются ли птицы в моей помощи?</vt:lpstr>
      <vt:lpstr>Могут ли исчезнуть зимующие птицы?</vt:lpstr>
      <vt:lpstr>Как помочь зимующим птицам?</vt:lpstr>
      <vt:lpstr>План работы над проектом</vt:lpstr>
      <vt:lpstr>Презентация PowerPoint</vt:lpstr>
      <vt:lpstr>Воспитатель и дети</vt:lpstr>
      <vt:lpstr>Результаты</vt:lpstr>
      <vt:lpstr>Ресурсы</vt:lpstr>
      <vt:lpstr>Ребята !!! Берегите птиц - птицы украшение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Кротовская_СП</dc:title>
  <cp:lastModifiedBy>Максим Александрович Кротовский</cp:lastModifiedBy>
  <cp:revision>3</cp:revision>
  <dcterms:created xsi:type="dcterms:W3CDTF">2022-03-04T16:09:48Z</dcterms:created>
  <dcterms:modified xsi:type="dcterms:W3CDTF">2022-03-09T17:06:37Z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or">
    <vt:lpwstr>Google</vt:lpwstr>
  </property>
</Properties>
</file>