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66" r:id="rId3"/>
    <p:sldId id="257" r:id="rId4"/>
    <p:sldId id="267" r:id="rId5"/>
    <p:sldId id="259" r:id="rId6"/>
    <p:sldId id="265" r:id="rId7"/>
    <p:sldId id="261" r:id="rId8"/>
    <p:sldId id="262" r:id="rId9"/>
    <p:sldId id="268" r:id="rId10"/>
    <p:sldId id="263" r:id="rId11"/>
    <p:sldId id="264" r:id="rId12"/>
    <p:sldId id="271" r:id="rId13"/>
    <p:sldId id="269" r:id="rId14"/>
    <p:sldId id="260" r:id="rId15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A54B025F-C73F-4C2C-A051-A53B3D184106}" type="datetime">
              <a:rPr lang="en-US" sz="1200" b="0" strike="noStrike" spc="-1">
                <a:solidFill>
                  <a:srgbClr val="8B8B8B"/>
                </a:solidFill>
                <a:latin typeface="Times New Roman"/>
              </a:rPr>
              <a:pPr>
                <a:lnSpc>
                  <a:spcPct val="100000"/>
                </a:lnSpc>
              </a:pPr>
              <a:t>10/27/2021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1EF0AE9-F411-419A-9728-4D1174E2D7EA}" type="slidenum">
              <a:rPr lang="en-US" sz="1200" b="0" strike="noStrike" spc="-1">
                <a:solidFill>
                  <a:srgbClr val="8B8B8B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</a:rPr>
              <a:t>Образец заголовка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7E32AF12-16EC-4A7E-B9B0-70DEDF5486C8}" type="datetime">
              <a:rPr lang="en-US" sz="1200" b="0" strike="noStrike" spc="-1">
                <a:solidFill>
                  <a:srgbClr val="8B8B8B"/>
                </a:solidFill>
                <a:latin typeface="Times New Roman"/>
              </a:rPr>
              <a:pPr>
                <a:lnSpc>
                  <a:spcPct val="100000"/>
                </a:lnSpc>
              </a:pPr>
              <a:t>10/27/2021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AB8FD1C-1D5D-415F-86B5-7471F8D66DE1}" type="slidenum">
              <a:rPr lang="en-US" sz="1200" b="0" strike="noStrike" spc="-1">
                <a:solidFill>
                  <a:srgbClr val="8B8B8B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jpeg"/><Relationship Id="rId5" Type="http://schemas.openxmlformats.org/officeDocument/2006/relationships/image" Target="../media/image8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74680"/>
            <a:ext cx="6143668" cy="4083014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b="1" dirty="0" smtClean="0"/>
              <a:t>ПРОЕКТ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«Организация психолого-педагогического сопровождения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 интеграция разнообразных видов деятельности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по развитию эмоционально-волевой сферы, коммуникативных способностей  и личностного развития дошкольников»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5857884" y="4143380"/>
            <a:ext cx="2643206" cy="198238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Разработчик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Е.П.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Волощук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296800"/>
          </a:xfrm>
        </p:spPr>
        <p:txBody>
          <a:bodyPr/>
          <a:lstStyle/>
          <a:p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                                  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357298"/>
            <a:ext cx="8229240" cy="47684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ФОТО. Сказки\16180568718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143380"/>
            <a:ext cx="2071702" cy="205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ФОТО. Сказки\16180569925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571480"/>
            <a:ext cx="1714512" cy="195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ФОТО. Сказки\16180568804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714752"/>
            <a:ext cx="200612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ОЕКТ, 13.04.21\ФОТО. Фланелеграф\161820394207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571480"/>
            <a:ext cx="232682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E:\ФОТО. Сказки\161805699979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928670"/>
            <a:ext cx="1726924" cy="217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G:\ПОЕКТ, 13.04.21\ФОТО. Фланелеграф\16181226058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4917175" y="1440751"/>
            <a:ext cx="2385130" cy="178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E:\ФОТО. Сказки\1618118735419.jpg"/>
          <p:cNvPicPr/>
          <p:nvPr/>
        </p:nvPicPr>
        <p:blipFill>
          <a:blip r:embed="rId8" cstate="print"/>
          <a:srcRect l="56014" t="8461" b="36323"/>
          <a:stretch>
            <a:fillRect/>
          </a:stretch>
        </p:blipFill>
        <p:spPr bwMode="auto">
          <a:xfrm rot="10800000">
            <a:off x="3357554" y="2143116"/>
            <a:ext cx="2000264" cy="191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G:\ПОЕКТ, 13.04.21\ФОТО. Фланелеграф\161820386799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3857628"/>
            <a:ext cx="212246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Участие детей в конкурсах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785918" y="3357562"/>
            <a:ext cx="6786610" cy="2882486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pPr algn="ctr"/>
            <a:r>
              <a:rPr lang="ru-RU" b="1" dirty="0" smtClean="0"/>
              <a:t>Итоги </a:t>
            </a:r>
            <a:r>
              <a:rPr lang="ru-RU" b="1" dirty="0"/>
              <a:t>всех участников </a:t>
            </a:r>
            <a:r>
              <a:rPr lang="ru-RU" b="1" dirty="0" err="1"/>
              <a:t>блиц-олимпиад</a:t>
            </a:r>
            <a:endParaRPr lang="ru-RU" dirty="0"/>
          </a:p>
          <a:p>
            <a:r>
              <a:rPr lang="ru-RU" b="1" dirty="0" smtClean="0"/>
              <a:t>Дата  </a:t>
            </a:r>
            <a:r>
              <a:rPr lang="ru-RU" dirty="0" smtClean="0"/>
              <a:t>06.04.2021</a:t>
            </a:r>
          </a:p>
          <a:p>
            <a:endParaRPr lang="ru-RU" dirty="0"/>
          </a:p>
          <a:p>
            <a:r>
              <a:rPr lang="ru-RU" b="1" dirty="0" smtClean="0"/>
              <a:t>Участник   </a:t>
            </a:r>
            <a:r>
              <a:rPr lang="ru-RU" dirty="0" smtClean="0"/>
              <a:t>Гаврилов Г.</a:t>
            </a:r>
          </a:p>
          <a:p>
            <a:endParaRPr lang="ru-RU" dirty="0"/>
          </a:p>
          <a:p>
            <a:r>
              <a:rPr lang="ru-RU" b="1" dirty="0"/>
              <a:t>Учебное </a:t>
            </a:r>
            <a:r>
              <a:rPr lang="ru-RU" b="1" dirty="0" smtClean="0"/>
              <a:t>заведение  </a:t>
            </a:r>
            <a:r>
              <a:rPr lang="ru-RU" dirty="0" smtClean="0"/>
              <a:t>МБДОУ "ДС "Сказка"</a:t>
            </a:r>
          </a:p>
          <a:p>
            <a:endParaRPr lang="ru-RU" dirty="0"/>
          </a:p>
          <a:p>
            <a:r>
              <a:rPr lang="ru-RU" b="1" dirty="0"/>
              <a:t>Название </a:t>
            </a:r>
            <a:r>
              <a:rPr lang="ru-RU" b="1" dirty="0" err="1" smtClean="0"/>
              <a:t>блиц-олимпиады</a:t>
            </a:r>
            <a:r>
              <a:rPr lang="ru-RU" b="1" dirty="0" smtClean="0"/>
              <a:t>  </a:t>
            </a:r>
            <a:r>
              <a:rPr lang="ru-RU" dirty="0" smtClean="0"/>
              <a:t>Сказочные проворные зверьки</a:t>
            </a:r>
          </a:p>
          <a:p>
            <a:endParaRPr lang="ru-RU" dirty="0"/>
          </a:p>
          <a:p>
            <a:r>
              <a:rPr lang="ru-RU" b="1" dirty="0" smtClean="0"/>
              <a:t>Результат  </a:t>
            </a:r>
            <a:r>
              <a:rPr lang="ru-RU" dirty="0" smtClean="0"/>
              <a:t>Победитель (I место)</a:t>
            </a:r>
          </a:p>
          <a:p>
            <a:endParaRPr lang="ru-RU" dirty="0"/>
          </a:p>
          <a:p>
            <a:r>
              <a:rPr lang="ru-RU" dirty="0"/>
              <a:t> </a:t>
            </a:r>
          </a:p>
        </p:txBody>
      </p:sp>
      <p:pic>
        <p:nvPicPr>
          <p:cNvPr id="4" name="Рисунок 3" descr="Вопросита - конкурсы для детей и педагогов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142984"/>
            <a:ext cx="5940425" cy="2263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500034" y="1714488"/>
            <a:ext cx="8229240" cy="4525560"/>
          </a:xfrm>
        </p:spPr>
        <p:txBody>
          <a:bodyPr/>
          <a:lstStyle/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,   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МОНИТОРИНГ  РАЗВИТИЯ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1428736"/>
          <a:ext cx="7072363" cy="4908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431"/>
                <a:gridCol w="2298513"/>
                <a:gridCol w="1414473"/>
                <a:gridCol w="1414473"/>
                <a:gridCol w="1414473"/>
              </a:tblGrid>
              <a:tr h="691191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</a:p>
                    <a:p>
                      <a:pPr algn="ctr"/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Критерии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Уровни</a:t>
                      </a:r>
                      <a:r>
                        <a:rPr lang="ru-RU" baseline="0" dirty="0" smtClean="0"/>
                        <a:t> развития</a:t>
                      </a:r>
                    </a:p>
                    <a:p>
                      <a:pPr algn="ctr"/>
                      <a:endParaRPr lang="ru-RU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Динамика</a:t>
                      </a:r>
                      <a:endParaRPr lang="ru-RU" dirty="0"/>
                    </a:p>
                  </a:txBody>
                  <a:tcPr/>
                </a:tc>
              </a:tr>
              <a:tr h="371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Вход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выход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6029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развития эмоционально-волевой сферы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В- 2 (13%)</a:t>
                      </a:r>
                    </a:p>
                    <a:p>
                      <a:r>
                        <a:rPr lang="ru-RU" dirty="0" smtClean="0"/>
                        <a:t>С- 7 (47%)</a:t>
                      </a:r>
                    </a:p>
                    <a:p>
                      <a:r>
                        <a:rPr lang="ru-RU" dirty="0" smtClean="0"/>
                        <a:t>Н- 6 (40%)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-5(33%)</a:t>
                      </a:r>
                    </a:p>
                    <a:p>
                      <a:r>
                        <a:rPr lang="ru-RU" dirty="0" smtClean="0"/>
                        <a:t>С- 9 (60%)</a:t>
                      </a:r>
                    </a:p>
                    <a:p>
                      <a:r>
                        <a:rPr lang="ru-RU" dirty="0" smtClean="0"/>
                        <a:t>Н – 1(7%)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+3</a:t>
                      </a:r>
                    </a:p>
                    <a:p>
                      <a:pPr algn="ctr"/>
                      <a:r>
                        <a:rPr lang="ru-RU" dirty="0" smtClean="0"/>
                        <a:t>+2</a:t>
                      </a:r>
                    </a:p>
                    <a:p>
                      <a:pPr algn="ctr"/>
                      <a:r>
                        <a:rPr lang="ru-RU" dirty="0" smtClean="0"/>
                        <a:t>-5</a:t>
                      </a:r>
                      <a:endParaRPr lang="ru-RU" dirty="0"/>
                    </a:p>
                  </a:txBody>
                  <a:tcPr/>
                </a:tc>
              </a:tr>
              <a:tr h="1327852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развитие коммуникативных способностей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– 2 (13%)</a:t>
                      </a:r>
                    </a:p>
                    <a:p>
                      <a:r>
                        <a:rPr lang="ru-RU" dirty="0" smtClean="0"/>
                        <a:t>С- 6 (40%)</a:t>
                      </a:r>
                    </a:p>
                    <a:p>
                      <a:r>
                        <a:rPr lang="ru-RU" dirty="0" smtClean="0"/>
                        <a:t>Н-  7 (47%)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– 6 (40%)</a:t>
                      </a:r>
                    </a:p>
                    <a:p>
                      <a:r>
                        <a:rPr lang="ru-RU" dirty="0" smtClean="0"/>
                        <a:t>С – 8(53%)</a:t>
                      </a:r>
                    </a:p>
                    <a:p>
                      <a:r>
                        <a:rPr lang="ru-RU" dirty="0" smtClean="0"/>
                        <a:t>Н – 1(7%)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+4</a:t>
                      </a:r>
                    </a:p>
                    <a:p>
                      <a:pPr algn="ctr"/>
                      <a:r>
                        <a:rPr lang="ru-RU" dirty="0" smtClean="0"/>
                        <a:t>+2</a:t>
                      </a:r>
                    </a:p>
                    <a:p>
                      <a:pPr algn="ctr"/>
                      <a:r>
                        <a:rPr lang="ru-RU" dirty="0" smtClean="0"/>
                        <a:t>-6</a:t>
                      </a:r>
                      <a:endParaRPr lang="ru-RU" dirty="0"/>
                    </a:p>
                  </a:txBody>
                  <a:tcPr/>
                </a:tc>
              </a:tr>
              <a:tr h="714997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личностное развитие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– 1(7%)</a:t>
                      </a:r>
                    </a:p>
                    <a:p>
                      <a:r>
                        <a:rPr lang="ru-RU" dirty="0" smtClean="0"/>
                        <a:t>С- 8(53%)</a:t>
                      </a:r>
                    </a:p>
                    <a:p>
                      <a:r>
                        <a:rPr lang="ru-RU" dirty="0" smtClean="0"/>
                        <a:t>Н – 6 (40%)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– 5 (33%)</a:t>
                      </a:r>
                    </a:p>
                    <a:p>
                      <a:r>
                        <a:rPr lang="ru-RU" dirty="0" smtClean="0"/>
                        <a:t>С- 8 (53%)</a:t>
                      </a:r>
                    </a:p>
                    <a:p>
                      <a:r>
                        <a:rPr lang="ru-RU" dirty="0" smtClean="0"/>
                        <a:t>Н </a:t>
                      </a:r>
                      <a:r>
                        <a:rPr lang="ru-RU" smtClean="0"/>
                        <a:t>– 2 (14%)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+4</a:t>
                      </a:r>
                    </a:p>
                    <a:p>
                      <a:pPr algn="ctr"/>
                      <a:r>
                        <a:rPr lang="ru-RU" dirty="0" smtClean="0"/>
                        <a:t>-</a:t>
                      </a:r>
                    </a:p>
                    <a:p>
                      <a:pPr algn="ctr"/>
                      <a:r>
                        <a:rPr lang="ru-RU" dirty="0" smtClean="0"/>
                        <a:t>-4</a:t>
                      </a:r>
                      <a:endParaRPr lang="ru-RU" dirty="0"/>
                    </a:p>
                  </a:txBody>
                  <a:tcPr/>
                </a:tc>
              </a:tr>
              <a:tr h="4142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1500166" y="274680"/>
            <a:ext cx="6715172" cy="608327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 dirty="0" smtClean="0">
                <a:solidFill>
                  <a:srgbClr val="CC0000"/>
                </a:solidFill>
                <a:latin typeface="Times New Roman"/>
              </a:rPr>
              <a:t>Верьте, взрослые и дети,</a:t>
            </a:r>
          </a:p>
          <a:p>
            <a:pPr algn="ctr">
              <a:lnSpc>
                <a:spcPct val="100000"/>
              </a:lnSpc>
            </a:pPr>
            <a:r>
              <a:rPr lang="ru-RU" sz="4400" b="1" i="1" spc="-1" dirty="0" smtClean="0">
                <a:solidFill>
                  <a:srgbClr val="CC0000"/>
                </a:solidFill>
                <a:latin typeface="Times New Roman"/>
              </a:rPr>
              <a:t>Верьте в сказки волшебство.</a:t>
            </a:r>
          </a:p>
          <a:p>
            <a:pPr algn="ctr">
              <a:lnSpc>
                <a:spcPct val="100000"/>
              </a:lnSpc>
            </a:pPr>
            <a:r>
              <a:rPr lang="ru-RU" sz="4400" b="1" i="1" strike="noStrike" spc="-1" dirty="0" smtClean="0">
                <a:solidFill>
                  <a:srgbClr val="CC0000"/>
                </a:solidFill>
                <a:latin typeface="Times New Roman"/>
              </a:rPr>
              <a:t>И тогда на всей планете</a:t>
            </a:r>
          </a:p>
          <a:p>
            <a:pPr algn="ctr">
              <a:lnSpc>
                <a:spcPct val="100000"/>
              </a:lnSpc>
            </a:pPr>
            <a:r>
              <a:rPr lang="ru-RU" sz="4400" b="1" i="1" spc="-1" dirty="0" smtClean="0">
                <a:solidFill>
                  <a:srgbClr val="CC0000"/>
                </a:solidFill>
                <a:latin typeface="Times New Roman"/>
              </a:rPr>
              <a:t>Счастье будет и добро!</a:t>
            </a:r>
            <a:endParaRPr lang="ru-RU" sz="4400" b="1" i="1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2"/>
          <p:cNvSpPr txBox="1"/>
          <p:nvPr/>
        </p:nvSpPr>
        <p:spPr>
          <a:xfrm>
            <a:off x="1643042" y="1785926"/>
            <a:ext cx="6624360" cy="4824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428604"/>
            <a:ext cx="7186274" cy="642942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C00000"/>
                </a:solidFill>
              </a:rPr>
              <a:t>  ЦЕЛЬ: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/>
          </p:nvPr>
        </p:nvSpPr>
        <p:spPr>
          <a:xfrm>
            <a:off x="457200" y="1000108"/>
            <a:ext cx="7972452" cy="1357322"/>
          </a:xfrm>
        </p:spPr>
        <p:txBody>
          <a:bodyPr/>
          <a:lstStyle/>
          <a:p>
            <a:pPr algn="just"/>
            <a:r>
              <a:rPr lang="ru-RU" dirty="0" smtClean="0"/>
              <a:t>                  </a:t>
            </a:r>
            <a:r>
              <a:rPr lang="ru-RU" dirty="0" smtClean="0">
                <a:solidFill>
                  <a:schemeClr val="tx1"/>
                </a:solidFill>
              </a:rPr>
              <a:t>создание условий для развития эмоционально-волевой сферы,   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коммуникативных способностей  и личностного развития              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дошкольников через проектную деятельность на основе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русских народных сказок.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428868"/>
            <a:ext cx="68580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 smtClean="0">
                <a:solidFill>
                  <a:srgbClr val="C00000"/>
                </a:solidFill>
              </a:rPr>
              <a:t>ЗАДАЧИ:</a:t>
            </a:r>
          </a:p>
          <a:p>
            <a:pPr lvl="0"/>
            <a:r>
              <a:rPr lang="ru-RU" dirty="0" smtClean="0"/>
              <a:t>- продолжать знакомить со сказками;</a:t>
            </a:r>
          </a:p>
          <a:p>
            <a:r>
              <a:rPr lang="ru-RU" dirty="0" smtClean="0"/>
              <a:t>-способствовать накоплению эстетического опыта, читая и обсуждая литературные произведения;</a:t>
            </a:r>
          </a:p>
          <a:p>
            <a:pPr lvl="0"/>
            <a:r>
              <a:rPr lang="ru-RU" dirty="0" smtClean="0"/>
              <a:t>- воспитывать культуру речи, учить детей рассуждать, </a:t>
            </a:r>
          </a:p>
          <a:p>
            <a:pPr lvl="0"/>
            <a:r>
              <a:rPr lang="ru-RU" dirty="0" smtClean="0"/>
              <a:t>- обогащать и расширять словарный запас детей;</a:t>
            </a:r>
          </a:p>
          <a:p>
            <a:pPr lvl="0"/>
            <a:r>
              <a:rPr lang="ru-RU" dirty="0" smtClean="0"/>
              <a:t>- развивать артистические способности;</a:t>
            </a:r>
          </a:p>
          <a:p>
            <a:pPr lvl="0"/>
            <a:r>
              <a:rPr lang="ru-RU" dirty="0" smtClean="0"/>
              <a:t>- развивать у детей образное мышление, фантазию, творческие способности;</a:t>
            </a:r>
          </a:p>
          <a:p>
            <a:pPr lvl="0"/>
            <a:r>
              <a:rPr lang="ru-RU" dirty="0" smtClean="0"/>
              <a:t>- формировать навыки сотрудничества;</a:t>
            </a:r>
          </a:p>
          <a:p>
            <a:pPr lvl="0"/>
            <a:r>
              <a:rPr lang="ru-RU" dirty="0" smtClean="0"/>
              <a:t>-развивать коммуникабельность и умение общаться со сверстниками и взрослыми людьми в разных ситуациях.</a:t>
            </a:r>
          </a:p>
          <a:p>
            <a:r>
              <a:rPr lang="ru-RU" dirty="0" smtClean="0"/>
              <a:t> </a:t>
            </a:r>
          </a:p>
          <a:p>
            <a:endParaRPr lang="ru-RU" b="1" kern="0" dirty="0" smtClean="0">
              <a:solidFill>
                <a:sysClr val="windowText" lastClr="000000"/>
              </a:solidFill>
            </a:endParaRPr>
          </a:p>
          <a:p>
            <a:endParaRPr lang="ru-RU" b="1" kern="0" dirty="0" smtClean="0">
              <a:solidFill>
                <a:sysClr val="windowText" lastClr="000000"/>
              </a:solidFill>
            </a:endParaRPr>
          </a:p>
          <a:p>
            <a:endParaRPr lang="ru-RU" b="1" kern="0" dirty="0" smtClean="0">
              <a:solidFill>
                <a:sysClr val="windowText" lastClr="000000"/>
              </a:solidFill>
            </a:endParaRPr>
          </a:p>
          <a:p>
            <a:endParaRPr lang="ru-RU" b="1" kern="0" dirty="0" smtClean="0">
              <a:solidFill>
                <a:sysClr val="windowText" lastClr="0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28604"/>
            <a:ext cx="7072362" cy="2643206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Новизна</a:t>
            </a:r>
            <a:r>
              <a:rPr lang="ru-RU" dirty="0" smtClean="0"/>
              <a:t> </a:t>
            </a:r>
            <a:r>
              <a:rPr lang="ru-RU" dirty="0"/>
              <a:t>проекта заключается в </a:t>
            </a:r>
            <a:r>
              <a:rPr lang="ru-RU" i="1" dirty="0"/>
              <a:t>применяемых подходах и формах работы с детьми </a:t>
            </a:r>
            <a:r>
              <a:rPr lang="ru-RU" dirty="0"/>
              <a:t>по развитию эмоционально-волевой сферы, коммуникативных способностей  и личностного развития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</a:t>
            </a:r>
            <a:r>
              <a:rPr lang="ru-RU" b="1" dirty="0" err="1"/>
              <a:t>Инновационность</a:t>
            </a:r>
            <a:r>
              <a:rPr lang="ru-RU" b="1" dirty="0"/>
              <a:t>  </a:t>
            </a:r>
            <a:r>
              <a:rPr lang="ru-RU" b="1" i="1" dirty="0"/>
              <a:t> </a:t>
            </a:r>
            <a:r>
              <a:rPr lang="ru-RU" dirty="0"/>
              <a:t>заключается в построении </a:t>
            </a:r>
            <a:r>
              <a:rPr lang="ru-RU" dirty="0" smtClean="0"/>
              <a:t>работы, которая предполагает </a:t>
            </a:r>
            <a:r>
              <a:rPr lang="ru-RU" i="1" dirty="0"/>
              <a:t>объединение различных направлений деятельности всех субъектов образовательного процесса </a:t>
            </a:r>
            <a:r>
              <a:rPr lang="ru-RU" dirty="0"/>
              <a:t>: педагогов, детей и родителей (законных представителей) через проектную деятельность на основе русских народных сказок.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428728" y="3071810"/>
            <a:ext cx="7257712" cy="3286148"/>
          </a:xfrm>
        </p:spPr>
        <p:txBody>
          <a:bodyPr/>
          <a:lstStyle/>
          <a:p>
            <a:r>
              <a:rPr lang="ru-RU" b="1" dirty="0" smtClean="0"/>
              <a:t>ПРОБЛЕМА:</a:t>
            </a:r>
            <a:endParaRPr lang="ru-RU" dirty="0" smtClean="0"/>
          </a:p>
          <a:p>
            <a:r>
              <a:rPr lang="ru-RU" dirty="0" smtClean="0"/>
              <a:t>    Дети знают мало русских народных сказок. </a:t>
            </a:r>
          </a:p>
          <a:p>
            <a:r>
              <a:rPr lang="ru-RU" i="1" dirty="0" smtClean="0"/>
              <a:t>    </a:t>
            </a:r>
            <a:r>
              <a:rPr lang="ru-RU" dirty="0" smtClean="0"/>
              <a:t>В  устном народном творчестве сохранились особенные   </a:t>
            </a:r>
          </a:p>
          <a:p>
            <a:r>
              <a:rPr lang="ru-RU" dirty="0"/>
              <a:t> </a:t>
            </a:r>
            <a:r>
              <a:rPr lang="ru-RU" dirty="0" smtClean="0"/>
              <a:t>   черты русского характера: </a:t>
            </a:r>
            <a:r>
              <a:rPr lang="ru-RU" i="1" dirty="0" smtClean="0"/>
              <a:t>нравственные ценности,   </a:t>
            </a:r>
          </a:p>
          <a:p>
            <a:r>
              <a:rPr lang="ru-RU" i="1" dirty="0"/>
              <a:t> </a:t>
            </a:r>
            <a:r>
              <a:rPr lang="ru-RU" i="1" dirty="0" smtClean="0"/>
              <a:t>   представления о добре, красоте, храбрости, трудолюбии,   </a:t>
            </a:r>
          </a:p>
          <a:p>
            <a:r>
              <a:rPr lang="ru-RU" i="1" dirty="0"/>
              <a:t> </a:t>
            </a:r>
            <a:r>
              <a:rPr lang="ru-RU" i="1" dirty="0" smtClean="0"/>
              <a:t>   верности. </a:t>
            </a:r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</a:p>
          <a:p>
            <a:r>
              <a:rPr lang="ru-RU" dirty="0"/>
              <a:t> </a:t>
            </a:r>
            <a:r>
              <a:rPr lang="ru-RU" dirty="0" smtClean="0"/>
              <a:t>   Приобщение </a:t>
            </a:r>
            <a:r>
              <a:rPr lang="ru-RU" dirty="0"/>
              <a:t>детей к сказке, совершенствует ум ребёнка, помогает овладеть речью, познавать окружающий мир, развивает  устойчивый интерес к сказке.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1043640" y="476640"/>
            <a:ext cx="7128360" cy="777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971640" y="1628640"/>
            <a:ext cx="7272360" cy="4608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342720" algn="ctr">
              <a:lnSpc>
                <a:spcPct val="100000"/>
              </a:lnSpc>
            </a:pPr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  <a:p>
            <a:pPr marL="343080" indent="-342720" algn="ctr">
              <a:lnSpc>
                <a:spcPct val="100000"/>
              </a:lnSpc>
            </a:pPr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Выставка книг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«Моя любимая книжка»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E:\ФОТО. Сказки\16180831101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178959" y="1535893"/>
            <a:ext cx="2500330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ФОТО. Сказки\1618118461524.jpg"/>
          <p:cNvPicPr/>
          <p:nvPr/>
        </p:nvPicPr>
        <p:blipFill>
          <a:blip r:embed="rId4" cstate="print"/>
          <a:srcRect l="20532" t="11001"/>
          <a:stretch>
            <a:fillRect/>
          </a:stretch>
        </p:blipFill>
        <p:spPr bwMode="auto">
          <a:xfrm rot="4716053">
            <a:off x="342151" y="1901480"/>
            <a:ext cx="2772348" cy="219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ФОТО. Сказки\1618118428948.jpg"/>
          <p:cNvPicPr/>
          <p:nvPr/>
        </p:nvPicPr>
        <p:blipFill>
          <a:blip r:embed="rId5" cstate="print"/>
          <a:srcRect l="15674" b="2714"/>
          <a:stretch>
            <a:fillRect/>
          </a:stretch>
        </p:blipFill>
        <p:spPr bwMode="auto">
          <a:xfrm rot="6006921">
            <a:off x="5651721" y="1828154"/>
            <a:ext cx="2841219" cy="225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E:\ФОТО. Сказки\1618118620873.jpg"/>
          <p:cNvPicPr/>
          <p:nvPr/>
        </p:nvPicPr>
        <p:blipFill>
          <a:blip r:embed="rId6" cstate="print"/>
          <a:srcRect l="3454" t="5687" b="14692"/>
          <a:stretch>
            <a:fillRect/>
          </a:stretch>
        </p:blipFill>
        <p:spPr bwMode="auto">
          <a:xfrm rot="10800000">
            <a:off x="2428860" y="4000504"/>
            <a:ext cx="4000528" cy="237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Выставка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«Книжка-малышка»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ФОТО. Сказки\1618057054386.jpg"/>
          <p:cNvPicPr/>
          <p:nvPr/>
        </p:nvPicPr>
        <p:blipFill>
          <a:blip r:embed="rId2" cstate="print"/>
          <a:srcRect r="-1236" b="-37218"/>
          <a:stretch>
            <a:fillRect/>
          </a:stretch>
        </p:blipFill>
        <p:spPr bwMode="auto">
          <a:xfrm>
            <a:off x="1357290" y="1785926"/>
            <a:ext cx="2117290" cy="213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ПОЕКТ, 13.04.21\К-малышки\1618251594685.jpg"/>
          <p:cNvPicPr/>
          <p:nvPr/>
        </p:nvPicPr>
        <p:blipFill>
          <a:blip r:embed="rId3" cstate="print"/>
          <a:srcRect l="16323" t="11982" r="8565" b="9593"/>
          <a:stretch>
            <a:fillRect/>
          </a:stretch>
        </p:blipFill>
        <p:spPr bwMode="auto">
          <a:xfrm rot="5400000">
            <a:off x="6637603" y="1649150"/>
            <a:ext cx="2071703" cy="163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ПОЕКТ, 13.04.21\К-малышки\16182514695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571868" y="1571612"/>
            <a:ext cx="3071834" cy="251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ПОЕКТ, 13.04.21\К-малышки\1618251518211.jpg"/>
          <p:cNvPicPr/>
          <p:nvPr/>
        </p:nvPicPr>
        <p:blipFill>
          <a:blip r:embed="rId5" cstate="print"/>
          <a:srcRect l="8208" t="5085" r="7950" b="9492"/>
          <a:stretch>
            <a:fillRect/>
          </a:stretch>
        </p:blipFill>
        <p:spPr bwMode="auto">
          <a:xfrm>
            <a:off x="5214942" y="4143380"/>
            <a:ext cx="1549028" cy="210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ПОЕКТ, 13.04.21\К-малышки\1618251569929.jpg"/>
          <p:cNvPicPr/>
          <p:nvPr/>
        </p:nvPicPr>
        <p:blipFill>
          <a:blip r:embed="rId6" cstate="print"/>
          <a:srcRect l="41930" t="35092" r="17250" b="25158"/>
          <a:stretch>
            <a:fillRect/>
          </a:stretch>
        </p:blipFill>
        <p:spPr bwMode="auto">
          <a:xfrm rot="5400000">
            <a:off x="6593064" y="3908266"/>
            <a:ext cx="2114817" cy="158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ОЕКТ, 13.04.21\К-малышки\161825153775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214818"/>
            <a:ext cx="2160947" cy="16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G:\ПОЕКТ, 13.04.21\К-малышки\1618251586581.jpg"/>
          <p:cNvPicPr/>
          <p:nvPr/>
        </p:nvPicPr>
        <p:blipFill>
          <a:blip r:embed="rId8" cstate="print"/>
          <a:srcRect l="31849" t="6954" r="6213"/>
          <a:stretch>
            <a:fillRect/>
          </a:stretch>
        </p:blipFill>
        <p:spPr bwMode="auto">
          <a:xfrm rot="5400000">
            <a:off x="1393515" y="4678659"/>
            <a:ext cx="1687901" cy="190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G:\ПОЕКТ, 13.04.21\К-малышки\1618251555853.jpg"/>
          <p:cNvPicPr/>
          <p:nvPr/>
        </p:nvPicPr>
        <p:blipFill>
          <a:blip r:embed="rId9" cstate="print"/>
          <a:srcRect l="6363" t="14812" r="15025"/>
          <a:stretch>
            <a:fillRect/>
          </a:stretch>
        </p:blipFill>
        <p:spPr bwMode="auto">
          <a:xfrm rot="5400000">
            <a:off x="1341152" y="3373700"/>
            <a:ext cx="1731213" cy="141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Знакомство с разными видами театра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46" y="7429528"/>
            <a:ext cx="23002854" cy="3067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E:\ФОТО. Сказки\16180828065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58274" y="1742066"/>
            <a:ext cx="2500331" cy="201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ФОТО. Сказки\16180831404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643305" y="1500173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ФОТО. Сказки\161808325341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5929321" y="4143380"/>
            <a:ext cx="265138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ФОТО. Сказки\16180831880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4071942"/>
            <a:ext cx="2428892" cy="207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ОЕКТ, 13.04.21\ФОТО. Фланелеграф\161820373991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1643050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G:\ПОЕКТ, 13.04.21\ФОТО. Фланелеграф\161820435523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857628"/>
            <a:ext cx="160384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Создание </a:t>
            </a:r>
            <a:r>
              <a:rPr lang="ru-RU" sz="2400" b="1" dirty="0">
                <a:solidFill>
                  <a:srgbClr val="FF0000"/>
                </a:solidFill>
              </a:rPr>
              <a:t>условий для развития 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эмоционально-волевой </a:t>
            </a:r>
            <a:r>
              <a:rPr lang="ru-RU" sz="2400" b="1" dirty="0">
                <a:solidFill>
                  <a:srgbClr val="FF0000"/>
                </a:solidFill>
              </a:rPr>
              <a:t>сферы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E:\ФОТО. Сказки\1618118523474.jpg"/>
          <p:cNvPicPr/>
          <p:nvPr/>
        </p:nvPicPr>
        <p:blipFill>
          <a:blip r:embed="rId2" cstate="print"/>
          <a:srcRect t="17044"/>
          <a:stretch>
            <a:fillRect/>
          </a:stretch>
        </p:blipFill>
        <p:spPr bwMode="auto">
          <a:xfrm>
            <a:off x="3714744" y="1285860"/>
            <a:ext cx="180628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ФОТО. Сказки\1618118735419.jpg"/>
          <p:cNvPicPr/>
          <p:nvPr/>
        </p:nvPicPr>
        <p:blipFill>
          <a:blip r:embed="rId3" cstate="print"/>
          <a:srcRect l="56014" t="8461" b="36323"/>
          <a:stretch>
            <a:fillRect/>
          </a:stretch>
        </p:blipFill>
        <p:spPr bwMode="auto">
          <a:xfrm rot="10800000">
            <a:off x="1643042" y="3929066"/>
            <a:ext cx="2714644" cy="2347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ФОТО. Сказки\16180828065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749123">
            <a:off x="1125527" y="1865364"/>
            <a:ext cx="2286016" cy="186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ФОТО. Сказки\1618118576477.jpg"/>
          <p:cNvPicPr/>
          <p:nvPr/>
        </p:nvPicPr>
        <p:blipFill>
          <a:blip r:embed="rId5" cstate="print"/>
          <a:srcRect l="7400" r="10197"/>
          <a:stretch>
            <a:fillRect/>
          </a:stretch>
        </p:blipFill>
        <p:spPr bwMode="auto">
          <a:xfrm rot="10800000">
            <a:off x="5572131" y="4071942"/>
            <a:ext cx="2601421" cy="226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ОЕКТ, 13.04.21\ФОТО. Фланелеграф\16181223506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79512">
            <a:off x="5892094" y="1586325"/>
            <a:ext cx="2071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E:\ФОТО. Сказки\16180570495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785926"/>
            <a:ext cx="1946691" cy="166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ПОЕКТ, 13.04.21\ФОТО. Фланелеграф\16182098107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929320" y="1928801"/>
            <a:ext cx="2286016" cy="185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ПОЕКТ, 13.04.21\ФОТО. Фланелеграф\161820428219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1643050"/>
            <a:ext cx="157374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ПОЕКТ, 13.04.21\ФОТО. Фланелеграф\16182041097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643314"/>
            <a:ext cx="214314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ПОЕКТ, 13.04.21\ФОТО. Фланелеграф\1618204001339.jpg"/>
          <p:cNvPicPr/>
          <p:nvPr/>
        </p:nvPicPr>
        <p:blipFill>
          <a:blip r:embed="rId6" cstate="print"/>
          <a:srcRect l="8422" t="9303" r="16025"/>
          <a:stretch>
            <a:fillRect/>
          </a:stretch>
        </p:blipFill>
        <p:spPr bwMode="auto">
          <a:xfrm>
            <a:off x="1785918" y="4143380"/>
            <a:ext cx="1541943" cy="223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ОЕКТ, 13.04.21\ФОТО. Фланелеграф\1618204045680.jpg"/>
          <p:cNvPicPr/>
          <p:nvPr/>
        </p:nvPicPr>
        <p:blipFill>
          <a:blip r:embed="rId7" cstate="print"/>
          <a:srcRect l="5459" t="10831" r="13699" b="4693"/>
          <a:stretch>
            <a:fillRect/>
          </a:stretch>
        </p:blipFill>
        <p:spPr bwMode="auto">
          <a:xfrm rot="5400000">
            <a:off x="6507747" y="3993583"/>
            <a:ext cx="1643074" cy="237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создание условий для развития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коммуникативных </a:t>
            </a:r>
            <a:r>
              <a:rPr lang="ru-RU" b="1" dirty="0">
                <a:solidFill>
                  <a:srgbClr val="FF0000"/>
                </a:solidFill>
              </a:rPr>
              <a:t>способностей  и личностного развития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ФОТО. Сказки\1618118605578 (1).jpg"/>
          <p:cNvPicPr/>
          <p:nvPr/>
        </p:nvPicPr>
        <p:blipFill>
          <a:blip r:embed="rId2" cstate="print"/>
          <a:srcRect t="7235"/>
          <a:stretch>
            <a:fillRect/>
          </a:stretch>
        </p:blipFill>
        <p:spPr bwMode="auto">
          <a:xfrm>
            <a:off x="3286116" y="1500174"/>
            <a:ext cx="2460445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ФОТО. Сказки\16180830253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51202">
            <a:off x="5982738" y="1690437"/>
            <a:ext cx="2731177" cy="211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E:\ФОТО. Сказки\16180831880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56594">
            <a:off x="771463" y="1634565"/>
            <a:ext cx="23188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ФОТО. Сказки\16180570543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72008"/>
            <a:ext cx="2428892" cy="18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ФОТО. Сказки\1618118700500.jpg"/>
          <p:cNvPicPr/>
          <p:nvPr/>
        </p:nvPicPr>
        <p:blipFill>
          <a:blip r:embed="rId6" cstate="print"/>
          <a:srcRect t="8078" r="19936" b="42652"/>
          <a:stretch>
            <a:fillRect/>
          </a:stretch>
        </p:blipFill>
        <p:spPr bwMode="auto">
          <a:xfrm rot="10800000">
            <a:off x="571472" y="3643314"/>
            <a:ext cx="3368869" cy="185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ОЕКТ, 13.04.21\ФОТО. Фланелеграф\161820976921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4929198"/>
            <a:ext cx="1928826" cy="155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G:\ПОЕКТ, 13.04.21\ФОТО. Фланелеграф\1618122230666.jpg"/>
          <p:cNvPicPr/>
          <p:nvPr/>
        </p:nvPicPr>
        <p:blipFill>
          <a:blip r:embed="rId8" cstate="print"/>
          <a:srcRect b="10363"/>
          <a:stretch>
            <a:fillRect/>
          </a:stretch>
        </p:blipFill>
        <p:spPr bwMode="auto">
          <a:xfrm>
            <a:off x="3857620" y="4071942"/>
            <a:ext cx="200026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366</Words>
  <Application>LibreOffice/5.4.3.2$Windows_x86 LibreOffice_project/92a7159f7e4af62137622921e809f8546db437e5</Application>
  <PresentationFormat>Экран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Office Theme</vt:lpstr>
      <vt:lpstr> ПРОЕКТ «Организация психолого-педагогического сопровождения  и интеграция разнообразных видов деятельности  по развитию эмоционально-волевой сферы, коммуникативных способностей  и личностного развития дошкольников»  </vt:lpstr>
      <vt:lpstr>  ЦЕЛЬ:</vt:lpstr>
      <vt:lpstr>  Новизна проекта заключается в применяемых подходах и формах работы с детьми по развитию эмоционально-волевой сферы, коммуникативных способностей  и личностного развития.   Инновационность   заключается в построении работы, которая предполагает объединение различных направлений деятельности всех субъектов образовательного процесса : педагогов, детей и родителей (законных представителей) через проектную деятельность на основе русских народных сказок. </vt:lpstr>
      <vt:lpstr>Выставка книг «Моя любимая книжка»</vt:lpstr>
      <vt:lpstr>Выставка «Книжка-малышка»</vt:lpstr>
      <vt:lpstr>Знакомство с разными видами театра</vt:lpstr>
      <vt:lpstr>Создание условий для развития  эмоционально-волевой сферы</vt:lpstr>
      <vt:lpstr>Слайд 8</vt:lpstr>
      <vt:lpstr>создание условий для развития  коммуникативных способностей  и личностного развития</vt:lpstr>
      <vt:lpstr>                                     </vt:lpstr>
      <vt:lpstr>Участие детей в конкурсах</vt:lpstr>
      <vt:lpstr> МОНИТОРИНГ  РАЗВИТИЯ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Елена Петровна</cp:lastModifiedBy>
  <cp:revision>50</cp:revision>
  <dcterms:created xsi:type="dcterms:W3CDTF">2014-08-08T16:01:14Z</dcterms:created>
  <dcterms:modified xsi:type="dcterms:W3CDTF">2021-10-27T13:00:24Z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6</vt:i4>
  </property>
</Properties>
</file>