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2" r:id="rId3"/>
    <p:sldId id="272" r:id="rId4"/>
    <p:sldId id="268" r:id="rId5"/>
    <p:sldId id="269" r:id="rId6"/>
    <p:sldId id="279" r:id="rId7"/>
    <p:sldId id="270" r:id="rId8"/>
    <p:sldId id="277" r:id="rId9"/>
    <p:sldId id="264" r:id="rId10"/>
    <p:sldId id="276" r:id="rId11"/>
    <p:sldId id="257" r:id="rId12"/>
    <p:sldId id="259" r:id="rId13"/>
    <p:sldId id="25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213B-4417-4FFF-B98F-60BFF7346941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89BB-B5F9-43B5-9D63-F9597C5ED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213B-4417-4FFF-B98F-60BFF7346941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89BB-B5F9-43B5-9D63-F9597C5ED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213B-4417-4FFF-B98F-60BFF7346941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89BB-B5F9-43B5-9D63-F9597C5ED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213B-4417-4FFF-B98F-60BFF7346941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89BB-B5F9-43B5-9D63-F9597C5ED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213B-4417-4FFF-B98F-60BFF7346941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89BB-B5F9-43B5-9D63-F9597C5ED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213B-4417-4FFF-B98F-60BFF7346941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89BB-B5F9-43B5-9D63-F9597C5ED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213B-4417-4FFF-B98F-60BFF7346941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89BB-B5F9-43B5-9D63-F9597C5ED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213B-4417-4FFF-B98F-60BFF7346941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89BB-B5F9-43B5-9D63-F9597C5ED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213B-4417-4FFF-B98F-60BFF7346941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89BB-B5F9-43B5-9D63-F9597C5ED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213B-4417-4FFF-B98F-60BFF7346941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89BB-B5F9-43B5-9D63-F9597C5ED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F213B-4417-4FFF-B98F-60BFF7346941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89BB-B5F9-43B5-9D63-F9597C5ED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F213B-4417-4FFF-B98F-60BFF7346941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A89BB-B5F9-43B5-9D63-F9597C5ED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57692"/>
          </a:xfrm>
        </p:spPr>
        <p:txBody>
          <a:bodyPr>
            <a:normAutofit fontScale="92500" lnSpcReduction="20000"/>
          </a:bodyPr>
          <a:lstStyle/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algn="r">
              <a:buNone/>
            </a:pP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Исманова Р.Ф.,</a:t>
            </a:r>
          </a:p>
          <a:p>
            <a:pPr algn="r">
              <a:buNone/>
            </a:pP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математики, </a:t>
            </a:r>
          </a:p>
          <a:p>
            <a:pPr algn="r">
              <a:buNone/>
            </a:pPr>
            <a:r>
              <a:rPr lang="ru-RU" sz="3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с.Мыс Каменный.</a:t>
            </a:r>
            <a:endParaRPr lang="ru-RU" sz="3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Урок 2021 окруж\фото\obshhaja2.jpg"/>
          <p:cNvPicPr>
            <a:picLocks noChangeAspect="1" noChangeArrowheads="1"/>
          </p:cNvPicPr>
          <p:nvPr/>
        </p:nvPicPr>
        <p:blipFill>
          <a:blip r:embed="rId2"/>
          <a:srcRect l="3093" t="7407" r="7214" b="2469"/>
          <a:stretch>
            <a:fillRect/>
          </a:stretch>
        </p:blipFill>
        <p:spPr bwMode="auto">
          <a:xfrm>
            <a:off x="0" y="357166"/>
            <a:ext cx="9194913" cy="5786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0"/>
            <a:ext cx="9144000" cy="67151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/>
              <a:t>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Иван Лоскутов в качестве главных ориентиров указал координаты четырех берез.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1 береза  А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(-3; 4)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2 береза  В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(1; -2)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3 береза  С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(9; 2)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4 береза  Д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(5; 8)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Огневые точки противника находились в точке пересечения отрезков, соединяющих первую и третью березу, вторую и четвертую березу.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Найдите координаты огневой точки противника.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69" name="Picture 1" descr="C:\Users\MSSK\Desktop\matematike_6_kl_(komplekt_14_tablits)_11-1200x800.jpg"/>
          <p:cNvPicPr>
            <a:picLocks noChangeAspect="1" noChangeArrowheads="1"/>
          </p:cNvPicPr>
          <p:nvPr/>
        </p:nvPicPr>
        <p:blipFill>
          <a:blip r:embed="rId2"/>
          <a:srcRect l="11876" t="8750" r="8125" b="5000"/>
          <a:stretch>
            <a:fillRect/>
          </a:stretch>
        </p:blipFill>
        <p:spPr bwMode="auto">
          <a:xfrm>
            <a:off x="0" y="285728"/>
            <a:ext cx="9144000" cy="65722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14810" y="371475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1</a:t>
            </a:r>
            <a:endParaRPr lang="ru-RU" sz="28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1000108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C00000"/>
                </a:solidFill>
              </a:rPr>
              <a:t>∙</a:t>
            </a:r>
            <a:endParaRPr lang="ru-RU" sz="120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2214554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C00000"/>
                </a:solidFill>
              </a:rPr>
              <a:t>∙</a:t>
            </a:r>
            <a:endParaRPr lang="ru-RU" sz="12000" dirty="0">
              <a:solidFill>
                <a:srgbClr val="C0000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2928926" y="2357430"/>
            <a:ext cx="1285884" cy="57150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857356" y="2214554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C00000"/>
                </a:solidFill>
              </a:rPr>
              <a:t>∙</a:t>
            </a:r>
            <a:endParaRPr lang="ru-RU" sz="12000" dirty="0">
              <a:solidFill>
                <a:srgbClr val="C00000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10800000">
            <a:off x="2143108" y="3214686"/>
            <a:ext cx="1143008" cy="158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000364" y="2786058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C00000"/>
                </a:solidFill>
              </a:rPr>
              <a:t>∙</a:t>
            </a:r>
            <a:endParaRPr lang="ru-RU" sz="12000" dirty="0">
              <a:solidFill>
                <a:srgbClr val="C00000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071670" y="3214686"/>
            <a:ext cx="1214446" cy="57150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428860" y="3857628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C00000"/>
                </a:solidFill>
              </a:rPr>
              <a:t>∙</a:t>
            </a:r>
            <a:endParaRPr lang="ru-RU" sz="12000" dirty="0">
              <a:solidFill>
                <a:srgbClr val="C00000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5400000">
            <a:off x="2500298" y="4071942"/>
            <a:ext cx="1000132" cy="57150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3571868" y="3357562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C00000"/>
                </a:solidFill>
              </a:rPr>
              <a:t>∙</a:t>
            </a:r>
            <a:endParaRPr lang="ru-RU" sz="12000" dirty="0">
              <a:solidFill>
                <a:srgbClr val="C00000"/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2643174" y="4357694"/>
            <a:ext cx="1214446" cy="57150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4714876" y="3857628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C00000"/>
                </a:solidFill>
              </a:rPr>
              <a:t>∙</a:t>
            </a:r>
            <a:endParaRPr lang="ru-RU" sz="12000" dirty="0">
              <a:solidFill>
                <a:srgbClr val="C00000"/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3857620" y="4357694"/>
            <a:ext cx="1143008" cy="57150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4143372" y="2786058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C00000"/>
                </a:solidFill>
              </a:rPr>
              <a:t>∙</a:t>
            </a:r>
            <a:endParaRPr lang="ru-RU" sz="12000" dirty="0">
              <a:solidFill>
                <a:srgbClr val="C00000"/>
              </a:solidFill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rot="16200000" flipV="1">
            <a:off x="4179091" y="4107661"/>
            <a:ext cx="1071570" cy="571504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5357818" y="2214554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C00000"/>
                </a:solidFill>
              </a:rPr>
              <a:t>∙</a:t>
            </a:r>
            <a:endParaRPr lang="ru-RU" sz="12000" dirty="0">
              <a:solidFill>
                <a:srgbClr val="C00000"/>
              </a:solidFill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flipV="1">
            <a:off x="4429124" y="3286124"/>
            <a:ext cx="1143008" cy="500066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4214810" y="2214554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C00000"/>
                </a:solidFill>
              </a:rPr>
              <a:t>∙</a:t>
            </a:r>
            <a:endParaRPr lang="ru-RU" sz="12000" dirty="0">
              <a:solidFill>
                <a:srgbClr val="C00000"/>
              </a:solidFill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10800000">
            <a:off x="4500562" y="3214686"/>
            <a:ext cx="1214446" cy="158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6200000" flipV="1">
            <a:off x="3571868" y="2357430"/>
            <a:ext cx="1214446" cy="642942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3" descr="C:\Users\MSSK\Desktop\Order_of_the_Red_Sta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14" y="0"/>
            <a:ext cx="3357586" cy="3357586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4000496" y="6072206"/>
            <a:ext cx="4992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Орден Красной Звезды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3" grpId="0"/>
      <p:bldP spid="16" grpId="0"/>
      <p:bldP spid="19" grpId="0"/>
      <p:bldP spid="22" grpId="0"/>
      <p:bldP spid="25" grpId="0"/>
      <p:bldP spid="28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SSK\Desktop\9b442d58282e852abd65951e9271c5e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4525963" cy="4525963"/>
          </a:xfrm>
          <a:prstGeom prst="rect">
            <a:avLst/>
          </a:prstGeom>
          <a:noFill/>
        </p:spPr>
      </p:pic>
      <p:pic>
        <p:nvPicPr>
          <p:cNvPr id="4" name="Picture 2" descr="C:\Users\MSSK\Desktop\305px-Medal_for_Valor_USS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14290"/>
            <a:ext cx="2905125" cy="56959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2776" y="6072206"/>
            <a:ext cx="44712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Медаль «За отвагу»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4857760"/>
            <a:ext cx="48951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Орден  Отечественной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войны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SSK\Desktop\Урок 2021\фото\bp.jpeg"/>
          <p:cNvPicPr>
            <a:picLocks noChangeAspect="1" noChangeArrowheads="1"/>
          </p:cNvPicPr>
          <p:nvPr/>
        </p:nvPicPr>
        <p:blipFill>
          <a:blip r:embed="rId2"/>
          <a:srcRect l="3279" t="6387" r="3279" b="5258"/>
          <a:stretch>
            <a:fillRect/>
          </a:stretch>
        </p:blipFill>
        <p:spPr bwMode="auto">
          <a:xfrm>
            <a:off x="1643042" y="214290"/>
            <a:ext cx="5103513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видео к презентации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197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94" b="39170"/>
          <a:stretch/>
        </p:blipFill>
        <p:spPr>
          <a:xfrm>
            <a:off x="285720" y="1928802"/>
            <a:ext cx="8572560" cy="121444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43306" y="242886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143372" y="242886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1</a:t>
            </a:r>
            <a:endParaRPr lang="ru-RU" sz="3600" b="1" dirty="0"/>
          </a:p>
        </p:txBody>
      </p:sp>
      <p:sp>
        <p:nvSpPr>
          <p:cNvPr id="1026" name="Овал 225"/>
          <p:cNvSpPr>
            <a:spLocks noChangeArrowheads="1"/>
          </p:cNvSpPr>
          <p:nvPr/>
        </p:nvSpPr>
        <p:spPr bwMode="auto">
          <a:xfrm>
            <a:off x="6000760" y="2357430"/>
            <a:ext cx="190500" cy="200025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57884" y="1714488"/>
            <a:ext cx="526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А</a:t>
            </a:r>
            <a:endParaRPr lang="ru-RU" sz="4400" b="1" dirty="0"/>
          </a:p>
        </p:txBody>
      </p:sp>
      <p:sp>
        <p:nvSpPr>
          <p:cNvPr id="17" name="Овал 225"/>
          <p:cNvSpPr>
            <a:spLocks noChangeArrowheads="1"/>
          </p:cNvSpPr>
          <p:nvPr/>
        </p:nvSpPr>
        <p:spPr bwMode="auto">
          <a:xfrm>
            <a:off x="2000232" y="2357430"/>
            <a:ext cx="190500" cy="200025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Овал 225"/>
          <p:cNvSpPr>
            <a:spLocks noChangeArrowheads="1"/>
          </p:cNvSpPr>
          <p:nvPr/>
        </p:nvSpPr>
        <p:spPr bwMode="auto">
          <a:xfrm>
            <a:off x="4572000" y="2357430"/>
            <a:ext cx="190500" cy="200025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429124" y="1714488"/>
            <a:ext cx="5004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В</a:t>
            </a:r>
            <a:endParaRPr lang="ru-RU" sz="4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857356" y="1714488"/>
            <a:ext cx="4828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С</a:t>
            </a:r>
            <a:endParaRPr lang="ru-RU" sz="4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929322" y="2428868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4</a:t>
            </a:r>
            <a:endParaRPr lang="ru-RU" sz="3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429124" y="2500306"/>
            <a:ext cx="5757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1,5</a:t>
            </a:r>
            <a:endParaRPr lang="ru-RU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785918" y="2500306"/>
            <a:ext cx="5597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-3</a:t>
            </a:r>
            <a:endParaRPr lang="ru-RU" sz="3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3571868" y="1714488"/>
            <a:ext cx="5661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О</a:t>
            </a:r>
            <a:endParaRPr lang="ru-RU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026" grpId="0" animBg="1"/>
      <p:bldP spid="16" grpId="0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SSK\Desktop\list-v-kletku-1-2.png"/>
          <p:cNvPicPr>
            <a:picLocks noChangeAspect="1" noChangeArrowheads="1"/>
          </p:cNvPicPr>
          <p:nvPr/>
        </p:nvPicPr>
        <p:blipFill>
          <a:blip r:embed="rId2"/>
          <a:srcRect l="-7576" t="35743" r="-10796"/>
          <a:stretch>
            <a:fillRect/>
          </a:stretch>
        </p:blipFill>
        <p:spPr bwMode="auto">
          <a:xfrm>
            <a:off x="214282" y="4031"/>
            <a:ext cx="8929718" cy="6858000"/>
          </a:xfrm>
          <a:prstGeom prst="rect">
            <a:avLst/>
          </a:prstGeom>
          <a:noFill/>
        </p:spPr>
      </p:pic>
      <p:cxnSp>
        <p:nvCxnSpPr>
          <p:cNvPr id="6" name="Прямая со стрелкой 5"/>
          <p:cNvCxnSpPr/>
          <p:nvPr/>
        </p:nvCxnSpPr>
        <p:spPr>
          <a:xfrm>
            <a:off x="1285852" y="5143512"/>
            <a:ext cx="6786610" cy="1588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143240" y="4857760"/>
            <a:ext cx="2808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I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857488" y="5000636"/>
            <a:ext cx="47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0</a:t>
            </a:r>
            <a:endParaRPr lang="ru-RU" sz="4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00430" y="507207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1</a:t>
            </a:r>
            <a:endParaRPr lang="ru-RU" sz="4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571868" y="4857760"/>
            <a:ext cx="2808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I</a:t>
            </a:r>
            <a:endParaRPr lang="ru-RU" sz="2800" b="1" dirty="0"/>
          </a:p>
        </p:txBody>
      </p:sp>
      <p:sp>
        <p:nvSpPr>
          <p:cNvPr id="11" name="Овал 10"/>
          <p:cNvSpPr/>
          <p:nvPr/>
        </p:nvSpPr>
        <p:spPr>
          <a:xfrm>
            <a:off x="4857752" y="785794"/>
            <a:ext cx="214314" cy="21431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929190" y="0"/>
            <a:ext cx="5421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/>
              <a:t>L</a:t>
            </a:r>
            <a:endParaRPr lang="ru-RU" sz="6600" b="1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rot="5400000" flipH="1" flipV="1">
            <a:off x="-34945" y="3321855"/>
            <a:ext cx="6642916" cy="794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929586" y="4786322"/>
            <a:ext cx="4844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latin typeface="Georgia" pitchFamily="18" charset="0"/>
              </a:rPr>
              <a:t>х</a:t>
            </a:r>
            <a:endParaRPr lang="ru-RU" sz="4000" b="1" i="1" dirty="0">
              <a:latin typeface="Georg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71736" y="-142900"/>
            <a:ext cx="5277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latin typeface="Georgia" pitchFamily="18" charset="0"/>
              </a:rPr>
              <a:t>у</a:t>
            </a:r>
            <a:endParaRPr lang="ru-RU" sz="4000" b="1" i="1" dirty="0">
              <a:latin typeface="Georgia" pitchFamily="18" charset="0"/>
            </a:endParaRP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214282" y="3714752"/>
            <a:ext cx="1985970" cy="642942"/>
          </a:xfrm>
          <a:prstGeom prst="wedgeRoundRectCallout">
            <a:avLst>
              <a:gd name="adj1" fmla="val 105749"/>
              <a:gd name="adj2" fmla="val 168300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Начало координат</a:t>
            </a:r>
            <a:endParaRPr lang="ru-RU" sz="2400" b="1" dirty="0"/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7229468" y="5572140"/>
            <a:ext cx="1914532" cy="612648"/>
          </a:xfrm>
          <a:prstGeom prst="wedgeRoundRectCallout">
            <a:avLst>
              <a:gd name="adj1" fmla="val -77190"/>
              <a:gd name="adj2" fmla="val -11320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Ось абсцисс</a:t>
            </a:r>
            <a:endParaRPr lang="ru-RU" sz="2400" b="1" dirty="0"/>
          </a:p>
        </p:txBody>
      </p:sp>
      <p:sp>
        <p:nvSpPr>
          <p:cNvPr id="21" name="Скругленная прямоугольная выноска 20"/>
          <p:cNvSpPr/>
          <p:nvPr/>
        </p:nvSpPr>
        <p:spPr>
          <a:xfrm>
            <a:off x="142844" y="285728"/>
            <a:ext cx="1985970" cy="642942"/>
          </a:xfrm>
          <a:prstGeom prst="wedgeRoundRectCallout">
            <a:avLst>
              <a:gd name="adj1" fmla="val 105749"/>
              <a:gd name="adj2" fmla="val 168300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Ось ординат</a:t>
            </a:r>
            <a:endParaRPr lang="ru-RU" sz="2400" b="1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5400000">
            <a:off x="2928926" y="3000372"/>
            <a:ext cx="4143404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857752" y="507207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4</a:t>
            </a:r>
            <a:endParaRPr lang="ru-RU" sz="4000" b="1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3286116" y="857232"/>
            <a:ext cx="1643074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571736" y="50004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429256" y="214290"/>
            <a:ext cx="16626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(4; 10)</a:t>
            </a:r>
            <a:endParaRPr lang="ru-RU" sz="4400" b="1" dirty="0"/>
          </a:p>
        </p:txBody>
      </p:sp>
      <p:sp>
        <p:nvSpPr>
          <p:cNvPr id="29" name="Овал 28"/>
          <p:cNvSpPr/>
          <p:nvPr/>
        </p:nvSpPr>
        <p:spPr>
          <a:xfrm>
            <a:off x="7500958" y="3357562"/>
            <a:ext cx="214314" cy="21431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7143768" y="2571744"/>
            <a:ext cx="17347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(10; 4)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143768" y="1928802"/>
            <a:ext cx="17949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;  у)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ая прямоугольная выноска 24"/>
          <p:cNvSpPr/>
          <p:nvPr/>
        </p:nvSpPr>
        <p:spPr>
          <a:xfrm>
            <a:off x="5572132" y="1428736"/>
            <a:ext cx="1343028" cy="612648"/>
          </a:xfrm>
          <a:prstGeom prst="wedgeRoundRectCallout">
            <a:avLst>
              <a:gd name="adj1" fmla="val 94411"/>
              <a:gd name="adj2" fmla="val 16829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абсцисса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ая прямоугольная выноска 30"/>
          <p:cNvSpPr/>
          <p:nvPr/>
        </p:nvSpPr>
        <p:spPr>
          <a:xfrm>
            <a:off x="7800972" y="1071546"/>
            <a:ext cx="1343028" cy="612648"/>
          </a:xfrm>
          <a:prstGeom prst="wedgeRoundRectCallout">
            <a:avLst>
              <a:gd name="adj1" fmla="val -5561"/>
              <a:gd name="adj2" fmla="val 213642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ордината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 animBg="1"/>
      <p:bldP spid="20" grpId="0" animBg="1"/>
      <p:bldP spid="21" grpId="0" animBg="1"/>
      <p:bldP spid="24" grpId="0"/>
      <p:bldP spid="27" grpId="0"/>
      <p:bldP spid="28" grpId="0"/>
      <p:bldP spid="29" grpId="0" animBg="1"/>
      <p:bldP spid="30" grpId="0"/>
      <p:bldP spid="54" grpId="0"/>
      <p:bldP spid="25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357430"/>
            <a:ext cx="9144000" cy="900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Прямоугольная система координат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C:\Users\MSSK\Desktop\list-v-kletku-1-2.png"/>
          <p:cNvPicPr>
            <a:picLocks noChangeAspect="1" noChangeArrowheads="1"/>
          </p:cNvPicPr>
          <p:nvPr/>
        </p:nvPicPr>
        <p:blipFill>
          <a:blip r:embed="rId2"/>
          <a:srcRect l="-7576" t="35743" r="-10796"/>
          <a:stretch>
            <a:fillRect/>
          </a:stretch>
        </p:blipFill>
        <p:spPr bwMode="auto">
          <a:xfrm>
            <a:off x="214282" y="0"/>
            <a:ext cx="8929718" cy="6858000"/>
          </a:xfrm>
          <a:prstGeom prst="rect">
            <a:avLst/>
          </a:prstGeom>
          <a:noFill/>
        </p:spPr>
      </p:pic>
      <p:cxnSp>
        <p:nvCxnSpPr>
          <p:cNvPr id="64" name="Прямая со стрелкой 63"/>
          <p:cNvCxnSpPr/>
          <p:nvPr/>
        </p:nvCxnSpPr>
        <p:spPr>
          <a:xfrm>
            <a:off x="1071538" y="3429000"/>
            <a:ext cx="6858048" cy="158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 rot="5400000" flipH="1" flipV="1">
            <a:off x="1000100" y="3357562"/>
            <a:ext cx="6286544" cy="1588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7858148" y="2786058"/>
            <a:ext cx="4475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latin typeface="Palatino Linotype" pitchFamily="18" charset="0"/>
                <a:cs typeface="AngsanaUPC" pitchFamily="18" charset="-34"/>
              </a:rPr>
              <a:t>х</a:t>
            </a:r>
            <a:endParaRPr lang="ru-RU" sz="40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571868" y="0"/>
            <a:ext cx="4732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latin typeface="Palatino Linotype" pitchFamily="18" charset="0"/>
                <a:cs typeface="AngsanaUPC" pitchFamily="18" charset="-34"/>
              </a:rPr>
              <a:t>у</a:t>
            </a:r>
            <a:endParaRPr lang="ru-RU" sz="40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857620" y="335756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latin typeface="Palatino Linotype" pitchFamily="18" charset="0"/>
                <a:cs typeface="AngsanaUPC" pitchFamily="18" charset="-34"/>
              </a:rPr>
              <a:t>0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429124" y="3143249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</a:t>
            </a:r>
            <a:endParaRPr lang="ru-RU" sz="28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4857752" y="314324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</a:t>
            </a:r>
            <a:endParaRPr lang="ru-RU" sz="28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5286380" y="314324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</a:t>
            </a:r>
            <a:endParaRPr lang="ru-RU" sz="28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4429124" y="34290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1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786314" y="34290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2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214942" y="34290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3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715008" y="314324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</a:t>
            </a:r>
            <a:endParaRPr lang="ru-RU" sz="2800" b="1" dirty="0"/>
          </a:p>
        </p:txBody>
      </p:sp>
      <p:sp>
        <p:nvSpPr>
          <p:cNvPr id="80" name="TextBox 79"/>
          <p:cNvSpPr txBox="1"/>
          <p:nvPr/>
        </p:nvSpPr>
        <p:spPr>
          <a:xfrm>
            <a:off x="6143636" y="314324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</a:t>
            </a:r>
            <a:endParaRPr lang="ru-RU" sz="2800" b="1" dirty="0"/>
          </a:p>
        </p:txBody>
      </p:sp>
      <p:sp>
        <p:nvSpPr>
          <p:cNvPr id="81" name="TextBox 80"/>
          <p:cNvSpPr txBox="1"/>
          <p:nvPr/>
        </p:nvSpPr>
        <p:spPr>
          <a:xfrm>
            <a:off x="6572264" y="314324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</a:t>
            </a:r>
            <a:endParaRPr lang="ru-RU" sz="2800" b="1" dirty="0"/>
          </a:p>
        </p:txBody>
      </p:sp>
      <p:sp>
        <p:nvSpPr>
          <p:cNvPr id="82" name="TextBox 81"/>
          <p:cNvSpPr txBox="1"/>
          <p:nvPr/>
        </p:nvSpPr>
        <p:spPr>
          <a:xfrm>
            <a:off x="3571868" y="314324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</a:t>
            </a:r>
            <a:endParaRPr lang="ru-RU" sz="2800" b="1" dirty="0"/>
          </a:p>
        </p:txBody>
      </p:sp>
      <p:sp>
        <p:nvSpPr>
          <p:cNvPr id="83" name="TextBox 82"/>
          <p:cNvSpPr txBox="1"/>
          <p:nvPr/>
        </p:nvSpPr>
        <p:spPr>
          <a:xfrm>
            <a:off x="3143240" y="314324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</a:t>
            </a:r>
            <a:endParaRPr lang="ru-RU" sz="2800" b="1" dirty="0"/>
          </a:p>
        </p:txBody>
      </p:sp>
      <p:sp>
        <p:nvSpPr>
          <p:cNvPr id="84" name="TextBox 83"/>
          <p:cNvSpPr txBox="1"/>
          <p:nvPr/>
        </p:nvSpPr>
        <p:spPr>
          <a:xfrm>
            <a:off x="2714612" y="314324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</a:t>
            </a:r>
            <a:endParaRPr lang="ru-RU" sz="2800" b="1" dirty="0"/>
          </a:p>
        </p:txBody>
      </p:sp>
      <p:sp>
        <p:nvSpPr>
          <p:cNvPr id="85" name="TextBox 84"/>
          <p:cNvSpPr txBox="1"/>
          <p:nvPr/>
        </p:nvSpPr>
        <p:spPr>
          <a:xfrm>
            <a:off x="2285984" y="314324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</a:t>
            </a:r>
            <a:endParaRPr lang="ru-RU" sz="2800" b="1" dirty="0"/>
          </a:p>
        </p:txBody>
      </p:sp>
      <p:sp>
        <p:nvSpPr>
          <p:cNvPr id="86" name="TextBox 85"/>
          <p:cNvSpPr txBox="1"/>
          <p:nvPr/>
        </p:nvSpPr>
        <p:spPr>
          <a:xfrm>
            <a:off x="1857356" y="314324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</a:t>
            </a:r>
            <a:endParaRPr lang="ru-RU" sz="2800" b="1" dirty="0"/>
          </a:p>
        </p:txBody>
      </p:sp>
      <p:sp>
        <p:nvSpPr>
          <p:cNvPr id="87" name="TextBox 86"/>
          <p:cNvSpPr txBox="1"/>
          <p:nvPr/>
        </p:nvSpPr>
        <p:spPr>
          <a:xfrm>
            <a:off x="4071934" y="2643182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-</a:t>
            </a:r>
            <a:endParaRPr lang="ru-RU" sz="3600" b="1" dirty="0"/>
          </a:p>
        </p:txBody>
      </p:sp>
      <p:sp>
        <p:nvSpPr>
          <p:cNvPr id="89" name="TextBox 88"/>
          <p:cNvSpPr txBox="1"/>
          <p:nvPr/>
        </p:nvSpPr>
        <p:spPr>
          <a:xfrm>
            <a:off x="4071934" y="2214554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-</a:t>
            </a:r>
            <a:endParaRPr lang="ru-RU" sz="3600" b="1" dirty="0"/>
          </a:p>
        </p:txBody>
      </p:sp>
      <p:sp>
        <p:nvSpPr>
          <p:cNvPr id="90" name="TextBox 89"/>
          <p:cNvSpPr txBox="1"/>
          <p:nvPr/>
        </p:nvSpPr>
        <p:spPr>
          <a:xfrm>
            <a:off x="4071934" y="1785926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-</a:t>
            </a:r>
            <a:endParaRPr lang="ru-RU" sz="3600" b="1" dirty="0"/>
          </a:p>
        </p:txBody>
      </p:sp>
      <p:sp>
        <p:nvSpPr>
          <p:cNvPr id="91" name="TextBox 90"/>
          <p:cNvSpPr txBox="1"/>
          <p:nvPr/>
        </p:nvSpPr>
        <p:spPr>
          <a:xfrm>
            <a:off x="4071934" y="1357298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-</a:t>
            </a:r>
            <a:endParaRPr lang="ru-RU" sz="3600" b="1" dirty="0"/>
          </a:p>
        </p:txBody>
      </p:sp>
      <p:sp>
        <p:nvSpPr>
          <p:cNvPr id="92" name="TextBox 91"/>
          <p:cNvSpPr txBox="1"/>
          <p:nvPr/>
        </p:nvSpPr>
        <p:spPr>
          <a:xfrm>
            <a:off x="4071934" y="928670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-</a:t>
            </a:r>
            <a:endParaRPr lang="ru-RU" sz="3600" b="1" dirty="0"/>
          </a:p>
        </p:txBody>
      </p:sp>
      <p:sp>
        <p:nvSpPr>
          <p:cNvPr id="93" name="TextBox 92"/>
          <p:cNvSpPr txBox="1"/>
          <p:nvPr/>
        </p:nvSpPr>
        <p:spPr>
          <a:xfrm>
            <a:off x="4071934" y="500042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-</a:t>
            </a:r>
            <a:endParaRPr lang="ru-RU" sz="3600" b="1" dirty="0"/>
          </a:p>
        </p:txBody>
      </p:sp>
      <p:sp>
        <p:nvSpPr>
          <p:cNvPr id="94" name="TextBox 93"/>
          <p:cNvSpPr txBox="1"/>
          <p:nvPr/>
        </p:nvSpPr>
        <p:spPr>
          <a:xfrm>
            <a:off x="4071934" y="3500438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-</a:t>
            </a:r>
            <a:endParaRPr lang="ru-RU" sz="3600" b="1" dirty="0"/>
          </a:p>
        </p:txBody>
      </p:sp>
      <p:sp>
        <p:nvSpPr>
          <p:cNvPr id="95" name="TextBox 94"/>
          <p:cNvSpPr txBox="1"/>
          <p:nvPr/>
        </p:nvSpPr>
        <p:spPr>
          <a:xfrm>
            <a:off x="4071934" y="3929066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-</a:t>
            </a:r>
            <a:endParaRPr lang="ru-RU" sz="3600" b="1" dirty="0"/>
          </a:p>
        </p:txBody>
      </p:sp>
      <p:sp>
        <p:nvSpPr>
          <p:cNvPr id="96" name="TextBox 95"/>
          <p:cNvSpPr txBox="1"/>
          <p:nvPr/>
        </p:nvSpPr>
        <p:spPr>
          <a:xfrm>
            <a:off x="4071934" y="4429132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-</a:t>
            </a:r>
            <a:endParaRPr lang="ru-RU" sz="3600" b="1" dirty="0"/>
          </a:p>
        </p:txBody>
      </p:sp>
      <p:sp>
        <p:nvSpPr>
          <p:cNvPr id="97" name="TextBox 96"/>
          <p:cNvSpPr txBox="1"/>
          <p:nvPr/>
        </p:nvSpPr>
        <p:spPr>
          <a:xfrm>
            <a:off x="5643570" y="34290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4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072198" y="34290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5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428992" y="342900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-1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000364" y="342900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-2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643174" y="342900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-3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214546" y="342900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-4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857356" y="3429000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-5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214810" y="278605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1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214810" y="235743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2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214810" y="192880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3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4214810" y="150017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4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214810" y="107154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5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214810" y="3643314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-1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214810" y="4071942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-2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214810" y="4572008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-3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071934" y="4857760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-</a:t>
            </a:r>
            <a:endParaRPr lang="ru-RU" sz="3600" b="1" dirty="0"/>
          </a:p>
        </p:txBody>
      </p:sp>
      <p:sp>
        <p:nvSpPr>
          <p:cNvPr id="113" name="TextBox 112"/>
          <p:cNvSpPr txBox="1"/>
          <p:nvPr/>
        </p:nvSpPr>
        <p:spPr>
          <a:xfrm>
            <a:off x="4071934" y="5286388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-</a:t>
            </a:r>
            <a:endParaRPr lang="ru-RU" sz="3600" b="1" dirty="0"/>
          </a:p>
        </p:txBody>
      </p:sp>
      <p:sp>
        <p:nvSpPr>
          <p:cNvPr id="114" name="TextBox 113"/>
          <p:cNvSpPr txBox="1"/>
          <p:nvPr/>
        </p:nvSpPr>
        <p:spPr>
          <a:xfrm>
            <a:off x="4231268" y="4945716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-4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4214810" y="5429264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-5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7036307" y="285728"/>
            <a:ext cx="2107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четверть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0" y="357166"/>
            <a:ext cx="22679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четверть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0" y="5500702"/>
            <a:ext cx="24282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четверть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6747190" y="5357826"/>
            <a:ext cx="23968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четверть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Овал 119"/>
          <p:cNvSpPr/>
          <p:nvPr/>
        </p:nvSpPr>
        <p:spPr>
          <a:xfrm>
            <a:off x="5357818" y="1643050"/>
            <a:ext cx="142876" cy="14287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1" name="Овал 120"/>
          <p:cNvSpPr/>
          <p:nvPr/>
        </p:nvSpPr>
        <p:spPr>
          <a:xfrm>
            <a:off x="3643306" y="2071678"/>
            <a:ext cx="142876" cy="14287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2" name="Овал 121"/>
          <p:cNvSpPr/>
          <p:nvPr/>
        </p:nvSpPr>
        <p:spPr>
          <a:xfrm>
            <a:off x="2786050" y="5143512"/>
            <a:ext cx="142876" cy="14287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3" name="Овал 122"/>
          <p:cNvSpPr/>
          <p:nvPr/>
        </p:nvSpPr>
        <p:spPr>
          <a:xfrm>
            <a:off x="4929190" y="4286256"/>
            <a:ext cx="142876" cy="14287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4" name="Овал 123"/>
          <p:cNvSpPr/>
          <p:nvPr/>
        </p:nvSpPr>
        <p:spPr>
          <a:xfrm>
            <a:off x="4071934" y="2071678"/>
            <a:ext cx="142876" cy="142876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5" name="Овал 124"/>
          <p:cNvSpPr/>
          <p:nvPr/>
        </p:nvSpPr>
        <p:spPr>
          <a:xfrm>
            <a:off x="4071934" y="5572140"/>
            <a:ext cx="142876" cy="142876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6" name="Овал 125"/>
          <p:cNvSpPr/>
          <p:nvPr/>
        </p:nvSpPr>
        <p:spPr>
          <a:xfrm>
            <a:off x="6643702" y="3357562"/>
            <a:ext cx="142876" cy="142876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7" name="Овал 126"/>
          <p:cNvSpPr/>
          <p:nvPr/>
        </p:nvSpPr>
        <p:spPr>
          <a:xfrm>
            <a:off x="2357422" y="3357562"/>
            <a:ext cx="142876" cy="142876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526813" y="342147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6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209911" y="62301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6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353653" y="3452819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-6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406003" y="3156837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</a:t>
            </a:r>
            <a:endParaRPr lang="ru-RU" sz="2800" b="1" dirty="0"/>
          </a:p>
        </p:txBody>
      </p:sp>
      <p:sp>
        <p:nvSpPr>
          <p:cNvPr id="130" name="TextBox 129"/>
          <p:cNvSpPr txBox="1"/>
          <p:nvPr/>
        </p:nvSpPr>
        <p:spPr>
          <a:xfrm>
            <a:off x="4186830" y="5771931"/>
            <a:ext cx="4587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Palatino Linotype" pitchFamily="18" charset="0"/>
                <a:cs typeface="AngsanaUPC" pitchFamily="18" charset="-34"/>
              </a:rPr>
              <a:t>-6</a:t>
            </a:r>
            <a:endParaRPr lang="ru-RU" sz="2400" b="1" i="1" dirty="0">
              <a:latin typeface="Palatino Linotype" pitchFamily="18" charset="0"/>
              <a:cs typeface="AngsanaUPC" pitchFamily="18" charset="-34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3988644" y="5678530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-</a:t>
            </a:r>
            <a:endParaRPr lang="ru-RU" sz="3600" b="1" dirty="0"/>
          </a:p>
        </p:txBody>
      </p:sp>
      <p:sp>
        <p:nvSpPr>
          <p:cNvPr id="134" name="TextBox 133"/>
          <p:cNvSpPr txBox="1"/>
          <p:nvPr/>
        </p:nvSpPr>
        <p:spPr>
          <a:xfrm>
            <a:off x="5000628" y="928670"/>
            <a:ext cx="1223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(3; 4)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2714612" y="1357298"/>
            <a:ext cx="13773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(-1; 3)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2143108" y="4500570"/>
            <a:ext cx="15311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(-3; -4)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4714876" y="4429132"/>
            <a:ext cx="13773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(2; -2)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8" name="Рисунок 127" descr="C:\Users\MSSK\Desktop\Interesnye-fakty-o-Dekart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714356"/>
            <a:ext cx="3357586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9" name="TextBox 128"/>
          <p:cNvSpPr txBox="1"/>
          <p:nvPr/>
        </p:nvSpPr>
        <p:spPr>
          <a:xfrm>
            <a:off x="6000760" y="3929066"/>
            <a:ext cx="3143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Рене Декарт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(1596 – 1650г.)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2428860" y="6334780"/>
            <a:ext cx="50459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Декартова система координат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17" grpId="0"/>
      <p:bldP spid="118" grpId="0"/>
      <p:bldP spid="119" grpId="0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34" grpId="0"/>
      <p:bldP spid="135" grpId="0"/>
      <p:bldP spid="136" grpId="0"/>
      <p:bldP spid="137" grpId="0"/>
      <p:bldP spid="129" grpId="0"/>
      <p:bldP spid="1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00438"/>
            <a:ext cx="382904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Константин Симонов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(1917 – 1979 г.)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Урок 2021 окруж\симонов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42852"/>
            <a:ext cx="4429156" cy="6428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>
          <a:blip r:embed="rId2"/>
          <a:srcRect l="17317" r="17103"/>
          <a:stretch>
            <a:fillRect/>
          </a:stretch>
        </p:blipFill>
        <p:spPr bwMode="auto">
          <a:xfrm>
            <a:off x="428596" y="142852"/>
            <a:ext cx="8286808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714876" y="1214422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002060"/>
                </a:solidFill>
              </a:rPr>
              <a:t>∙</a:t>
            </a:r>
            <a:endParaRPr lang="ru-RU" sz="120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4876" y="1500174"/>
            <a:ext cx="6431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00298" y="3286124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002060"/>
                </a:solidFill>
              </a:rPr>
              <a:t>∙</a:t>
            </a:r>
            <a:endParaRPr lang="ru-RU" sz="12000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72132" y="3714752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002060"/>
                </a:solidFill>
              </a:rPr>
              <a:t>∙</a:t>
            </a:r>
            <a:endParaRPr lang="ru-RU" sz="12000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71604" y="785794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002060"/>
                </a:solidFill>
              </a:rPr>
              <a:t>∙</a:t>
            </a:r>
            <a:endParaRPr lang="ru-RU" sz="12000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14876" y="2428868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002060"/>
                </a:solidFill>
              </a:rPr>
              <a:t>∙</a:t>
            </a:r>
            <a:endParaRPr lang="ru-RU" sz="12000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98" y="1643050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002060"/>
                </a:solidFill>
              </a:rPr>
              <a:t>∙</a:t>
            </a:r>
            <a:endParaRPr lang="ru-RU" sz="12000" dirty="0">
              <a:solidFill>
                <a:srgbClr val="00206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28926" y="0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002060"/>
                </a:solidFill>
              </a:rPr>
              <a:t>∙</a:t>
            </a:r>
            <a:endParaRPr lang="ru-RU" sz="12000" dirty="0">
              <a:solidFill>
                <a:srgbClr val="00206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857620" y="3786190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002060"/>
                </a:solidFill>
              </a:rPr>
              <a:t>∙</a:t>
            </a:r>
            <a:endParaRPr lang="ru-RU" sz="12000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14876" y="3714752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002060"/>
                </a:solidFill>
              </a:rPr>
              <a:t>∙</a:t>
            </a:r>
            <a:endParaRPr lang="ru-RU" sz="12000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72198" y="357166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002060"/>
                </a:solidFill>
              </a:rPr>
              <a:t>∙</a:t>
            </a:r>
            <a:endParaRPr lang="ru-RU" sz="12000" dirty="0">
              <a:solidFill>
                <a:srgbClr val="00206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72198" y="2428868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002060"/>
                </a:solidFill>
              </a:rPr>
              <a:t>∙</a:t>
            </a:r>
            <a:endParaRPr lang="ru-RU" sz="12000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857620" y="785794"/>
            <a:ext cx="5725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0" dirty="0" smtClean="0">
                <a:solidFill>
                  <a:srgbClr val="002060"/>
                </a:solidFill>
              </a:rPr>
              <a:t>∙</a:t>
            </a:r>
            <a:endParaRPr lang="ru-RU" sz="12000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28860" y="421481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43570" y="4643446"/>
            <a:ext cx="6431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00166" y="1071546"/>
            <a:ext cx="6431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86314" y="2714620"/>
            <a:ext cx="6431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28860" y="1928802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928926" y="28572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71868" y="4357694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43438" y="4643446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00760" y="500042"/>
            <a:ext cx="5950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72198" y="2643182"/>
            <a:ext cx="6431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00430" y="135729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" name="Picture 2" descr="C:\Users\MSSK\Desktop\6911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500174"/>
            <a:ext cx="3000364" cy="39804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</TotalTime>
  <Words>285</Words>
  <Application>Microsoft Office PowerPoint</Application>
  <PresentationFormat>Экран (4:3)</PresentationFormat>
  <Paragraphs>146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AngsanaUPC</vt:lpstr>
      <vt:lpstr>Arial</vt:lpstr>
      <vt:lpstr>Calibri</vt:lpstr>
      <vt:lpstr>Georgia</vt:lpstr>
      <vt:lpstr>Palatino Linotype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урока:</vt:lpstr>
      <vt:lpstr>Презентация PowerPoint</vt:lpstr>
      <vt:lpstr>Константин Симонов (1917 – 1979 г.)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MSSK</dc:creator>
  <cp:lastModifiedBy>IsmanovaRF</cp:lastModifiedBy>
  <cp:revision>182</cp:revision>
  <dcterms:created xsi:type="dcterms:W3CDTF">2021-04-07T15:59:40Z</dcterms:created>
  <dcterms:modified xsi:type="dcterms:W3CDTF">2022-01-17T10:58:23Z</dcterms:modified>
</cp:coreProperties>
</file>