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66" r:id="rId3"/>
    <p:sldId id="269" r:id="rId4"/>
    <p:sldId id="273" r:id="rId5"/>
    <p:sldId id="274" r:id="rId6"/>
    <p:sldId id="275" r:id="rId7"/>
    <p:sldId id="276" r:id="rId8"/>
    <p:sldId id="277" r:id="rId9"/>
    <p:sldId id="270" r:id="rId10"/>
    <p:sldId id="272" r:id="rId11"/>
    <p:sldId id="258" r:id="rId12"/>
    <p:sldId id="259" r:id="rId13"/>
    <p:sldId id="278" r:id="rId1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D032E-4B08-453D-82D1-47214DAA9D03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C2557-C0BA-4E74-A92D-B28022C72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001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28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8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0629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675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7125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644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76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7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66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797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6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00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2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82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56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55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79394-FEF1-4508-A862-34424619FB75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0D6E01-5C11-45C0-B18F-A0491ACD7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981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/>
              <a:t>У</a:t>
            </a:r>
            <a:r>
              <a:rPr lang="ru-RU" sz="4400" b="1" dirty="0" smtClean="0"/>
              <a:t>рок математики 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 класс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864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Запиши условие задачи в таблицу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В магазине  на 150 рублей купили помидоров по 40 руб./кг и столько же огурцов по 20 руб./кг.</a:t>
            </a:r>
          </a:p>
          <a:p>
            <a:pPr marL="114300" indent="0">
              <a:buNone/>
            </a:pPr>
            <a:r>
              <a:rPr lang="ru-RU" dirty="0" smtClean="0"/>
              <a:t>Сколько стоили огурцы?</a:t>
            </a:r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755507"/>
              </p:ext>
            </p:extLst>
          </p:nvPr>
        </p:nvGraphicFramePr>
        <p:xfrm>
          <a:off x="899592" y="3219486"/>
          <a:ext cx="7488832" cy="2945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16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Проверь таблицу</a:t>
            </a:r>
            <a:br>
              <a:rPr lang="ru-RU" b="1" dirty="0" smtClean="0"/>
            </a:br>
            <a:r>
              <a:rPr lang="ru-RU" b="1" dirty="0" smtClean="0"/>
              <a:t>составь план решения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769703"/>
              </p:ext>
            </p:extLst>
          </p:nvPr>
        </p:nvGraphicFramePr>
        <p:xfrm>
          <a:off x="609600" y="2160588"/>
          <a:ext cx="6348412" cy="2108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8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одинаковое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 рублей</a:t>
                      </a:r>
                    </a:p>
                    <a:p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4149080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b="1" dirty="0" smtClean="0"/>
              <a:t>1.Найти </a:t>
            </a:r>
            <a:r>
              <a:rPr lang="ru-RU" b="1" dirty="0"/>
              <a:t>количество </a:t>
            </a:r>
            <a:r>
              <a:rPr lang="ru-RU" b="1" dirty="0" smtClean="0"/>
              <a:t>помидоров.</a:t>
            </a:r>
          </a:p>
          <a:p>
            <a:pPr lvl="0"/>
            <a:endParaRPr lang="ru-RU" b="1" dirty="0"/>
          </a:p>
          <a:p>
            <a:pPr lvl="0"/>
            <a:r>
              <a:rPr lang="ru-RU" b="1" dirty="0" smtClean="0"/>
              <a:t>2.Найти </a:t>
            </a:r>
            <a:r>
              <a:rPr lang="ru-RU" b="1" dirty="0"/>
              <a:t>стоимость огурцов.</a:t>
            </a:r>
          </a:p>
        </p:txBody>
      </p:sp>
    </p:spTree>
    <p:extLst>
      <p:ext uri="{BB962C8B-B14F-4D97-AF65-F5344CB8AC3E}">
        <p14:creationId xmlns:p14="http://schemas.microsoft.com/office/powerpoint/2010/main" val="276761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599" y="548680"/>
            <a:ext cx="6347713" cy="60920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843249"/>
              </p:ext>
            </p:extLst>
          </p:nvPr>
        </p:nvGraphicFramePr>
        <p:xfrm>
          <a:off x="467544" y="548681"/>
          <a:ext cx="6984776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63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913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одинаковое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913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2636912"/>
            <a:ext cx="82089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При одинаковом количестве </a:t>
            </a:r>
            <a:r>
              <a:rPr lang="ru-RU" sz="2400" b="1" u="sng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увеличение цены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в несколько раз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приводит к </a:t>
            </a:r>
            <a:r>
              <a:rPr lang="ru-RU" sz="2400" b="1" u="sng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увеличению стоимости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в это же число раз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67544" y="3677462"/>
            <a:ext cx="8064896" cy="3012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750"/>
              </a:spcAft>
              <a:buAutoNum type="arabicPeriod"/>
            </a:pPr>
            <a:endParaRPr lang="ru-RU" dirty="0" smtClean="0">
              <a:solidFill>
                <a:srgbClr val="000000"/>
              </a:solidFill>
              <a:effectLst/>
              <a:latin typeface="Cambria"/>
              <a:ea typeface="Times New Roman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750"/>
              </a:spcAft>
              <a:buAutoNum type="arabicPeriod"/>
            </a:pPr>
            <a:endParaRPr lang="ru-RU" dirty="0">
              <a:solidFill>
                <a:srgbClr val="000000"/>
              </a:solidFill>
              <a:latin typeface="Cambria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Cambria"/>
                <a:ea typeface="Times New Roman"/>
                <a:cs typeface="Arial"/>
              </a:rPr>
              <a:t>ПЛАН  РЕШЕНИЯ:</a:t>
            </a:r>
            <a:endParaRPr lang="ru-RU" sz="2800" b="1" dirty="0" smtClean="0">
              <a:solidFill>
                <a:srgbClr val="000000"/>
              </a:solidFill>
              <a:effectLst/>
              <a:latin typeface="Cambria"/>
              <a:ea typeface="Times New Roman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750"/>
              </a:spcAft>
              <a:buAutoNum type="arabicPeriod"/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Cambria"/>
                <a:ea typeface="Times New Roman"/>
                <a:cs typeface="Arial"/>
              </a:rPr>
              <a:t>Узнать, во сколько раз цена помидоров больше,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   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Cambria"/>
                <a:ea typeface="Times New Roman"/>
                <a:cs typeface="Arial"/>
              </a:rPr>
              <a:t>чем цена огурцов.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Cambria"/>
                <a:ea typeface="Times New Roman"/>
                <a:cs typeface="Arial"/>
              </a:rPr>
              <a:t>2.   Увеличить цену помидоров во столько же раз.</a:t>
            </a:r>
            <a:endParaRPr lang="ru-RU" sz="2400" b="1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616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</a:t>
            </a:r>
            <a:r>
              <a:rPr lang="ru-RU" b="1" dirty="0" smtClean="0"/>
              <a:t>ывод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sz="4000" b="1" u="sng" dirty="0" smtClean="0"/>
              <a:t>При </a:t>
            </a:r>
            <a:r>
              <a:rPr lang="ru-RU" sz="4000" b="1" u="sng" dirty="0"/>
              <a:t>одинаковом количестве: </a:t>
            </a:r>
            <a:endParaRPr lang="ru-RU" sz="4000" b="1" u="sng" dirty="0" smtClean="0"/>
          </a:p>
          <a:p>
            <a:pPr marL="114300" indent="0">
              <a:buNone/>
            </a:pPr>
            <a:r>
              <a:rPr lang="ru-RU" sz="4000" b="1" u="sng" dirty="0" smtClean="0"/>
              <a:t>если </a:t>
            </a:r>
            <a:r>
              <a:rPr lang="ru-RU" sz="4000" b="1" u="sng" dirty="0"/>
              <a:t>цена в несколько раз больше, </a:t>
            </a:r>
            <a:r>
              <a:rPr lang="ru-RU" sz="4000" b="1" u="sng" dirty="0" smtClean="0"/>
              <a:t>то</a:t>
            </a:r>
          </a:p>
          <a:p>
            <a:pPr marL="114300" indent="0">
              <a:buNone/>
            </a:pPr>
            <a:r>
              <a:rPr lang="ru-RU" sz="4000" b="1" u="sng" dirty="0" smtClean="0"/>
              <a:t>стоимость </a:t>
            </a:r>
            <a:r>
              <a:rPr lang="ru-RU" sz="4000" b="1" u="sng" dirty="0"/>
              <a:t>во столько же раз больше.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46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Математический диктант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1. Скорость автомобиля 80 км/час. За какое время</a:t>
            </a:r>
          </a:p>
          <a:p>
            <a:pPr marL="114300" indent="0">
              <a:buNone/>
            </a:pPr>
            <a:r>
              <a:rPr lang="ru-RU" dirty="0" smtClean="0"/>
              <a:t>     он проедет 320 км?</a:t>
            </a:r>
          </a:p>
          <a:p>
            <a:pPr marL="114300" indent="0">
              <a:buNone/>
            </a:pPr>
            <a:r>
              <a:rPr lang="ru-RU" dirty="0" smtClean="0"/>
              <a:t>2. Детская площадка имеет длину 80 м и ширину</a:t>
            </a:r>
          </a:p>
          <a:p>
            <a:pPr marL="114300" indent="0">
              <a:buNone/>
            </a:pPr>
            <a:r>
              <a:rPr lang="ru-RU" dirty="0" smtClean="0"/>
              <a:t>   50 м. Какой длины нужен забор для этой  </a:t>
            </a:r>
          </a:p>
          <a:p>
            <a:pPr marL="114300" indent="0">
              <a:buNone/>
            </a:pPr>
            <a:r>
              <a:rPr lang="ru-RU" dirty="0" smtClean="0"/>
              <a:t>   площадки?</a:t>
            </a:r>
          </a:p>
          <a:p>
            <a:pPr marL="114300" indent="0">
              <a:buNone/>
            </a:pPr>
            <a:r>
              <a:rPr lang="ru-RU" dirty="0" smtClean="0"/>
              <a:t>3. Ученица прочитала 24 страницы книги. Это 4 </a:t>
            </a:r>
          </a:p>
          <a:p>
            <a:pPr marL="114300" indent="0">
              <a:buNone/>
            </a:pPr>
            <a:r>
              <a:rPr lang="ru-RU" dirty="0"/>
              <a:t> </a:t>
            </a:r>
            <a:r>
              <a:rPr lang="ru-RU" dirty="0" smtClean="0"/>
              <a:t>   часть всей книги. Сколько страниц в книге?</a:t>
            </a:r>
          </a:p>
          <a:p>
            <a:pPr marL="114300" indent="0">
              <a:buNone/>
            </a:pPr>
            <a:r>
              <a:rPr lang="ru-RU" dirty="0" smtClean="0"/>
              <a:t>4. Брату 10 лет 3 месяца. Сестра старше его на </a:t>
            </a:r>
          </a:p>
          <a:p>
            <a:pPr marL="114300" indent="0">
              <a:buNone/>
            </a:pPr>
            <a:r>
              <a:rPr lang="ru-RU" dirty="0"/>
              <a:t> </a:t>
            </a:r>
            <a:r>
              <a:rPr lang="ru-RU" dirty="0" smtClean="0"/>
              <a:t>   2 года 4 месяца. Сколько лет сестре?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9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Математический диктант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5. Площадь комнаты 42 кв. м. 7 часть  пола</a:t>
            </a:r>
          </a:p>
          <a:p>
            <a:pPr marL="114300" indent="0">
              <a:buNone/>
            </a:pPr>
            <a:r>
              <a:rPr lang="ru-RU" dirty="0"/>
              <a:t> </a:t>
            </a:r>
            <a:r>
              <a:rPr lang="ru-RU" dirty="0" smtClean="0"/>
              <a:t>   покрашена. Какая  площадь пола покрашена?</a:t>
            </a:r>
          </a:p>
          <a:p>
            <a:pPr marL="114300" indent="0">
              <a:buNone/>
            </a:pPr>
            <a:r>
              <a:rPr lang="ru-RU" dirty="0" smtClean="0"/>
              <a:t>6. За 4 пакета молока заплатили  48 рублей. </a:t>
            </a:r>
          </a:p>
          <a:p>
            <a:pPr marL="114300" indent="0">
              <a:buNone/>
            </a:pPr>
            <a:r>
              <a:rPr lang="ru-RU" dirty="0"/>
              <a:t> </a:t>
            </a:r>
            <a:r>
              <a:rPr lang="ru-RU" dirty="0" smtClean="0"/>
              <a:t>   Сколько стоит один пакет?</a:t>
            </a:r>
          </a:p>
          <a:p>
            <a:pPr marL="114300" indent="0">
              <a:buNone/>
            </a:pPr>
            <a:r>
              <a:rPr lang="ru-RU" dirty="0" smtClean="0"/>
              <a:t>7. Какова производительность фасовщика, если</a:t>
            </a:r>
          </a:p>
          <a:p>
            <a:pPr marL="114300" indent="0">
              <a:buNone/>
            </a:pPr>
            <a:r>
              <a:rPr lang="ru-RU" dirty="0"/>
              <a:t> </a:t>
            </a:r>
            <a:r>
              <a:rPr lang="ru-RU" dirty="0" smtClean="0"/>
              <a:t>   он за 3 дня сделал 270 подарков?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3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748525"/>
              </p:ext>
            </p:extLst>
          </p:nvPr>
        </p:nvGraphicFramePr>
        <p:xfrm>
          <a:off x="609600" y="1700808"/>
          <a:ext cx="6348414" cy="428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55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</a:t>
                      </a:r>
                    </a:p>
                    <a:p>
                      <a:r>
                        <a:rPr lang="ru-RU" dirty="0" smtClean="0"/>
                        <a:t>                ?</a:t>
                      </a:r>
                    </a:p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?</a:t>
                      </a:r>
                    </a:p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?</a:t>
                      </a:r>
                    </a:p>
                    <a:p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96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Т</a:t>
            </a:r>
            <a:r>
              <a:rPr lang="ru-RU" sz="2800" dirty="0" smtClean="0">
                <a:solidFill>
                  <a:schemeClr val="tx1"/>
                </a:solidFill>
              </a:rPr>
              <a:t>ема урока: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/>
              <a:t>К</a:t>
            </a:r>
            <a:r>
              <a:rPr lang="ru-RU" sz="2800" dirty="0" smtClean="0"/>
              <a:t>огда количество одинаковое.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585499"/>
              </p:ext>
            </p:extLst>
          </p:nvPr>
        </p:nvGraphicFramePr>
        <p:xfrm>
          <a:off x="467544" y="1844824"/>
          <a:ext cx="8229600" cy="4424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9904">
                <a:tc>
                  <a:txBody>
                    <a:bodyPr/>
                    <a:lstStyle/>
                    <a:p>
                      <a:r>
                        <a:rPr lang="ru-RU" dirty="0" smtClean="0"/>
                        <a:t>Ручка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штуки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ru-RU" dirty="0" smtClean="0"/>
                        <a:t>Карандаш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рублей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штуки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3920">
                <a:tc>
                  <a:txBody>
                    <a:bodyPr/>
                    <a:lstStyle/>
                    <a:p>
                      <a:r>
                        <a:rPr lang="ru-RU" dirty="0" smtClean="0"/>
                        <a:t>Линейка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ru-RU" baseline="0" dirty="0" smtClean="0"/>
                        <a:t> рублей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штуки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58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ru-RU" sz="4000" b="1" dirty="0" smtClean="0"/>
              <a:t>а </a:t>
            </a:r>
            <a:r>
              <a:rPr lang="ru-RU" sz="4000" b="1" dirty="0" smtClean="0"/>
              <a:t>-  цена товара     а = С : </a:t>
            </a:r>
            <a:r>
              <a:rPr lang="en-US" sz="4000" b="1" dirty="0" smtClean="0"/>
              <a:t>n</a:t>
            </a:r>
            <a:endParaRPr lang="ru-RU" sz="4000" b="1" dirty="0" smtClean="0"/>
          </a:p>
          <a:p>
            <a:pPr marL="114300" indent="0">
              <a:buNone/>
            </a:pPr>
            <a:endParaRPr lang="ru-RU" sz="4000" b="1" dirty="0"/>
          </a:p>
          <a:p>
            <a:pPr marL="114300" indent="0">
              <a:buNone/>
            </a:pPr>
            <a:r>
              <a:rPr lang="en-US" sz="4000" b="1" dirty="0" smtClean="0"/>
              <a:t>n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 количество         </a:t>
            </a:r>
            <a:r>
              <a:rPr lang="en-US" sz="4000" b="1" dirty="0"/>
              <a:t>n</a:t>
            </a:r>
            <a:r>
              <a:rPr lang="ru-RU" sz="4000" b="1" dirty="0"/>
              <a:t> </a:t>
            </a:r>
            <a:r>
              <a:rPr lang="ru-RU" sz="4000" b="1" dirty="0" smtClean="0"/>
              <a:t>= С : а</a:t>
            </a:r>
          </a:p>
          <a:p>
            <a:pPr marL="114300" indent="0">
              <a:buNone/>
            </a:pPr>
            <a:endParaRPr lang="ru-RU" sz="4000" b="1" dirty="0"/>
          </a:p>
          <a:p>
            <a:pPr marL="114300" indent="0"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С – </a:t>
            </a:r>
            <a:r>
              <a:rPr lang="ru-RU" sz="4000" b="1" dirty="0" smtClean="0"/>
              <a:t>стоимость          С = а ⋅ </a:t>
            </a:r>
            <a:r>
              <a:rPr lang="en-US" sz="4000" b="1" dirty="0"/>
              <a:t>n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206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в парах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831369"/>
              </p:ext>
            </p:extLst>
          </p:nvPr>
        </p:nvGraphicFramePr>
        <p:xfrm>
          <a:off x="609600" y="1628801"/>
          <a:ext cx="6348412" cy="4680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85462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Товары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205">
                <a:tc>
                  <a:txBody>
                    <a:bodyPr/>
                    <a:lstStyle/>
                    <a:p>
                      <a:r>
                        <a:rPr lang="ru-RU" dirty="0" smtClean="0"/>
                        <a:t>Смородина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кг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5019">
                <a:tc>
                  <a:txBody>
                    <a:bodyPr/>
                    <a:lstStyle/>
                    <a:p>
                      <a:r>
                        <a:rPr lang="ru-RU" dirty="0" smtClean="0"/>
                        <a:t>Абрикосы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7833">
                <a:tc>
                  <a:txBody>
                    <a:bodyPr/>
                    <a:lstStyle/>
                    <a:p>
                      <a:r>
                        <a:rPr lang="ru-RU" dirty="0" smtClean="0"/>
                        <a:t>Вишня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кг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2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 величины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938738"/>
              </p:ext>
            </p:extLst>
          </p:nvPr>
        </p:nvGraphicFramePr>
        <p:xfrm>
          <a:off x="609600" y="1628800"/>
          <a:ext cx="6348412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466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Товары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2812">
                <a:tc>
                  <a:txBody>
                    <a:bodyPr/>
                    <a:lstStyle/>
                    <a:p>
                      <a:r>
                        <a:rPr lang="ru-RU" dirty="0" smtClean="0"/>
                        <a:t>Смородина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кг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113">
                <a:tc>
                  <a:txBody>
                    <a:bodyPr/>
                    <a:lstStyle/>
                    <a:p>
                      <a:r>
                        <a:rPr lang="ru-RU" dirty="0" smtClean="0"/>
                        <a:t>Абрикосы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кг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6113">
                <a:tc>
                  <a:txBody>
                    <a:bodyPr/>
                    <a:lstStyle/>
                    <a:p>
                      <a:r>
                        <a:rPr lang="ru-RU" dirty="0" smtClean="0"/>
                        <a:t>Вишня 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рублей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кг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рублей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5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</a:t>
            </a:r>
            <a:r>
              <a:rPr lang="ru-RU" b="1" dirty="0" smtClean="0"/>
              <a:t>ывод: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556792"/>
            <a:ext cx="7130753" cy="448457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000" b="1" u="sng" dirty="0" smtClean="0"/>
              <a:t>При </a:t>
            </a:r>
            <a:r>
              <a:rPr lang="ru-RU" sz="4000" b="1" u="sng" dirty="0"/>
              <a:t>одинаковом количестве: </a:t>
            </a:r>
            <a:endParaRPr lang="ru-RU" sz="4000" b="1" u="sng" dirty="0" smtClean="0"/>
          </a:p>
          <a:p>
            <a:pPr marL="114300" indent="0">
              <a:buNone/>
            </a:pPr>
            <a:r>
              <a:rPr lang="ru-RU" sz="4000" b="1" u="sng" dirty="0" smtClean="0"/>
              <a:t>если </a:t>
            </a:r>
            <a:r>
              <a:rPr lang="ru-RU" sz="4000" b="1" u="sng" dirty="0"/>
              <a:t>цена в несколько раз больше, </a:t>
            </a:r>
            <a:r>
              <a:rPr lang="ru-RU" sz="4000" b="1" u="sng" dirty="0" smtClean="0"/>
              <a:t>то</a:t>
            </a:r>
            <a:endParaRPr lang="ru-RU" sz="4000" b="1" u="sng" dirty="0" smtClean="0"/>
          </a:p>
          <a:p>
            <a:pPr marL="114300" indent="0">
              <a:buNone/>
            </a:pPr>
            <a:r>
              <a:rPr lang="ru-RU" sz="4000" b="1" u="sng" dirty="0" smtClean="0"/>
              <a:t>стоимость </a:t>
            </a:r>
            <a:r>
              <a:rPr lang="ru-RU" sz="4000" b="1" u="sng" dirty="0"/>
              <a:t>во столько же раз больше.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5846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248</TotalTime>
  <Words>390</Words>
  <Application>Microsoft Office PowerPoint</Application>
  <PresentationFormat>Экран (4:3)</PresentationFormat>
  <Paragraphs>130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</vt:lpstr>
      <vt:lpstr>Times New Roman</vt:lpstr>
      <vt:lpstr>Trebuchet MS</vt:lpstr>
      <vt:lpstr>Wingdings 3</vt:lpstr>
      <vt:lpstr>Аспект</vt:lpstr>
      <vt:lpstr>Урок математики </vt:lpstr>
      <vt:lpstr> Математический диктант  </vt:lpstr>
      <vt:lpstr>Математический диктант</vt:lpstr>
      <vt:lpstr>Презентация PowerPoint</vt:lpstr>
      <vt:lpstr>Тема урока:  Когда количество одинаковое.</vt:lpstr>
      <vt:lpstr>Презентация PowerPoint</vt:lpstr>
      <vt:lpstr>Работа в парах</vt:lpstr>
      <vt:lpstr>Сравни величины</vt:lpstr>
      <vt:lpstr>Вывод:</vt:lpstr>
      <vt:lpstr>Запиши условие задачи в таблицу</vt:lpstr>
      <vt:lpstr>Проверь таблицу составь план решения</vt:lpstr>
      <vt:lpstr>Презентация PowerPoint</vt:lpstr>
      <vt:lpstr>Вывод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User</dc:creator>
  <cp:lastModifiedBy>Sergey Krivel</cp:lastModifiedBy>
  <cp:revision>24</cp:revision>
  <cp:lastPrinted>2019-02-12T01:28:33Z</cp:lastPrinted>
  <dcterms:created xsi:type="dcterms:W3CDTF">2019-02-11T09:39:07Z</dcterms:created>
  <dcterms:modified xsi:type="dcterms:W3CDTF">2023-01-16T12:54:27Z</dcterms:modified>
</cp:coreProperties>
</file>