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notesMasterIdLst>
    <p:notesMasterId r:id="rId15"/>
  </p:notesMasterIdLst>
  <p:sldIdLst>
    <p:sldId id="256" r:id="rId2"/>
    <p:sldId id="266" r:id="rId3"/>
    <p:sldId id="269" r:id="rId4"/>
    <p:sldId id="273" r:id="rId5"/>
    <p:sldId id="274" r:id="rId6"/>
    <p:sldId id="275" r:id="rId7"/>
    <p:sldId id="276" r:id="rId8"/>
    <p:sldId id="277" r:id="rId9"/>
    <p:sldId id="270" r:id="rId10"/>
    <p:sldId id="272" r:id="rId11"/>
    <p:sldId id="258" r:id="rId12"/>
    <p:sldId id="259" r:id="rId13"/>
    <p:sldId id="278" r:id="rId14"/>
  </p:sldIdLst>
  <p:sldSz cx="9144000" cy="6858000" type="screen4x3"/>
  <p:notesSz cx="6797675" cy="992822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0" d="100"/>
          <a:sy n="80" d="100"/>
        </p:scale>
        <p:origin x="1522" y="53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4D032E-4B08-453D-82D1-47214DAA9D03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C9C2557-C0BA-4E74-A92D-B28022C726AF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920014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992824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185860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58062911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8467508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5712545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664432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887610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020757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666626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597972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926787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030064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474233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808253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725620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285570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479394-FEF1-4508-A862-34424619FB75}" type="datetimeFigureOut">
              <a:rPr lang="ru-RU" smtClean="0"/>
              <a:t>16.01.2023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9F0D6E01-5C11-45C0-B18F-A0491ACD76E2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19810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  <p:sldLayoutId id="2147483744" r:id="rId12"/>
    <p:sldLayoutId id="2147483745" r:id="rId13"/>
    <p:sldLayoutId id="2147483746" r:id="rId14"/>
    <p:sldLayoutId id="2147483747" r:id="rId15"/>
    <p:sldLayoutId id="2147483748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sz="6000" b="1" dirty="0" smtClean="0"/>
              <a:t>У</a:t>
            </a:r>
            <a:r>
              <a:rPr lang="ru-RU" sz="4400" b="1" dirty="0" smtClean="0"/>
              <a:t>рок математики </a:t>
            </a:r>
            <a:endParaRPr lang="ru-RU" sz="4400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r>
              <a:rPr lang="ru-RU" sz="3200" dirty="0" smtClean="0"/>
              <a:t>4 класс</a:t>
            </a:r>
            <a:endParaRPr lang="ru-RU" sz="3200" dirty="0"/>
          </a:p>
        </p:txBody>
      </p:sp>
    </p:spTree>
    <p:extLst>
      <p:ext uri="{BB962C8B-B14F-4D97-AF65-F5344CB8AC3E}">
        <p14:creationId xmlns:p14="http://schemas.microsoft.com/office/powerpoint/2010/main" val="36286423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b="1" dirty="0" smtClean="0"/>
              <a:t>Запиши условие задачи в таблицу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14300" indent="0">
              <a:buNone/>
            </a:pPr>
            <a:r>
              <a:rPr lang="ru-RU" dirty="0" smtClean="0"/>
              <a:t>В магазине  на 150 рублей купили помидоров по 40 руб./кг и столько же огурцов по 20 руб./кг.</a:t>
            </a:r>
          </a:p>
          <a:p>
            <a:pPr marL="114300" indent="0">
              <a:buNone/>
            </a:pPr>
            <a:r>
              <a:rPr lang="ru-RU" dirty="0" smtClean="0"/>
              <a:t>Сколько стоили огурцы?</a:t>
            </a:r>
          </a:p>
          <a:p>
            <a:pPr marL="114300" indent="0">
              <a:buNone/>
            </a:pPr>
            <a:endParaRPr lang="ru-RU" dirty="0" smtClean="0"/>
          </a:p>
          <a:p>
            <a:pPr marL="114300" indent="0">
              <a:buNone/>
            </a:pPr>
            <a:endParaRPr lang="ru-RU" dirty="0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59755507"/>
              </p:ext>
            </p:extLst>
          </p:nvPr>
        </p:nvGraphicFramePr>
        <p:xfrm>
          <a:off x="899592" y="3219486"/>
          <a:ext cx="7488832" cy="294581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7220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7220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7220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87220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01602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Цена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Количество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Стоимость </a:t>
                      </a:r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08112">
                <a:tc>
                  <a:txBody>
                    <a:bodyPr/>
                    <a:lstStyle/>
                    <a:p>
                      <a:r>
                        <a:rPr lang="ru-RU" dirty="0" smtClean="0"/>
                        <a:t>Помидоры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36104">
                <a:tc>
                  <a:txBody>
                    <a:bodyPr/>
                    <a:lstStyle/>
                    <a:p>
                      <a:r>
                        <a:rPr lang="ru-RU" dirty="0" smtClean="0"/>
                        <a:t>Огурцы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7030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b="1" dirty="0" smtClean="0"/>
              <a:t>Проверь таблицу</a:t>
            </a:r>
            <a:br>
              <a:rPr lang="ru-RU" b="1" dirty="0" smtClean="0"/>
            </a:br>
            <a:r>
              <a:rPr lang="ru-RU" b="1" dirty="0" smtClean="0"/>
              <a:t>составь план решения</a:t>
            </a:r>
            <a:endParaRPr lang="ru-RU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75769703"/>
              </p:ext>
            </p:extLst>
          </p:nvPr>
        </p:nvGraphicFramePr>
        <p:xfrm>
          <a:off x="609600" y="2160588"/>
          <a:ext cx="6348412" cy="210844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8710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5871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8710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58710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68288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Цена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Количество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Стоимость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20080">
                <a:tc>
                  <a:txBody>
                    <a:bodyPr/>
                    <a:lstStyle/>
                    <a:p>
                      <a:r>
                        <a:rPr lang="ru-RU" dirty="0" smtClean="0"/>
                        <a:t>Помидоры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40 рублей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одинаковое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150 рублей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20080">
                <a:tc>
                  <a:txBody>
                    <a:bodyPr/>
                    <a:lstStyle/>
                    <a:p>
                      <a:r>
                        <a:rPr lang="ru-RU" dirty="0" smtClean="0"/>
                        <a:t>Огурцы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20 рублей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? рублей</a:t>
                      </a:r>
                    </a:p>
                    <a:p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611560" y="4149080"/>
            <a:ext cx="6192688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endParaRPr lang="ru-RU" dirty="0" smtClean="0"/>
          </a:p>
          <a:p>
            <a:pPr lvl="0"/>
            <a:r>
              <a:rPr lang="ru-RU" b="1" dirty="0" smtClean="0"/>
              <a:t>1.Найти </a:t>
            </a:r>
            <a:r>
              <a:rPr lang="ru-RU" b="1" dirty="0"/>
              <a:t>количество </a:t>
            </a:r>
            <a:r>
              <a:rPr lang="ru-RU" b="1" dirty="0" smtClean="0"/>
              <a:t>помидоров.</a:t>
            </a:r>
          </a:p>
          <a:p>
            <a:pPr lvl="0"/>
            <a:endParaRPr lang="ru-RU" b="1" dirty="0"/>
          </a:p>
          <a:p>
            <a:pPr lvl="0"/>
            <a:r>
              <a:rPr lang="ru-RU" b="1" dirty="0" smtClean="0"/>
              <a:t>2.Найти </a:t>
            </a:r>
            <a:r>
              <a:rPr lang="ru-RU" b="1" dirty="0"/>
              <a:t>стоимость огурцов.</a:t>
            </a:r>
          </a:p>
        </p:txBody>
      </p:sp>
    </p:spTree>
    <p:extLst>
      <p:ext uri="{BB962C8B-B14F-4D97-AF65-F5344CB8AC3E}">
        <p14:creationId xmlns:p14="http://schemas.microsoft.com/office/powerpoint/2010/main" val="2767610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 flipV="1">
            <a:off x="609599" y="548680"/>
            <a:ext cx="6347713" cy="60920"/>
          </a:xfrm>
        </p:spPr>
        <p:txBody>
          <a:bodyPr>
            <a:normAutofit fontScale="90000"/>
          </a:bodyPr>
          <a:lstStyle/>
          <a:p>
            <a:endParaRPr lang="ru-RU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49843249"/>
              </p:ext>
            </p:extLst>
          </p:nvPr>
        </p:nvGraphicFramePr>
        <p:xfrm>
          <a:off x="467544" y="548681"/>
          <a:ext cx="6984776" cy="1800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461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71019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821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74619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776374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Цена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Количество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Стоимость 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11913">
                <a:tc>
                  <a:txBody>
                    <a:bodyPr/>
                    <a:lstStyle/>
                    <a:p>
                      <a:r>
                        <a:rPr lang="ru-RU" dirty="0" smtClean="0"/>
                        <a:t>Помидоры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40 рублей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одинаковое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150 рублей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11913">
                <a:tc>
                  <a:txBody>
                    <a:bodyPr/>
                    <a:lstStyle/>
                    <a:p>
                      <a:r>
                        <a:rPr lang="ru-RU" dirty="0" smtClean="0"/>
                        <a:t>Огурцы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20 рублей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?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467544" y="2636912"/>
            <a:ext cx="8208912" cy="22159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При одинаковом количестве </a:t>
            </a:r>
            <a:r>
              <a:rPr lang="ru-RU" sz="2400" b="1" u="sng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увеличение цены</a:t>
            </a:r>
            <a:r>
              <a:rPr lang="ru-RU" sz="2400" b="1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 в несколько раз 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r>
              <a:rPr lang="ru-RU" sz="2400" b="1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приводит к </a:t>
            </a:r>
            <a:r>
              <a:rPr lang="ru-RU" sz="2400" b="1" u="sng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увеличению стоимости</a:t>
            </a:r>
            <a:r>
              <a:rPr lang="ru-RU" sz="2400" b="1" dirty="0" smtClean="0">
                <a:solidFill>
                  <a:srgbClr val="000000"/>
                </a:solidFill>
                <a:effectLst/>
                <a:latin typeface="Arial"/>
                <a:ea typeface="Times New Roman"/>
                <a:cs typeface="Times New Roman"/>
              </a:rPr>
              <a:t> в это же число раз</a:t>
            </a:r>
          </a:p>
          <a:p>
            <a:pPr>
              <a:lnSpc>
                <a:spcPct val="115000"/>
              </a:lnSpc>
              <a:spcAft>
                <a:spcPts val="0"/>
              </a:spcAft>
            </a:pPr>
            <a:endParaRPr lang="ru-RU" sz="2400" b="1" dirty="0">
              <a:effectLst/>
              <a:latin typeface="Calibri"/>
              <a:ea typeface="Calibri"/>
              <a:cs typeface="Times New Roman"/>
            </a:endParaRPr>
          </a:p>
        </p:txBody>
      </p:sp>
      <p:sp>
        <p:nvSpPr>
          <p:cNvPr id="6" name="Прямоугольник 5"/>
          <p:cNvSpPr/>
          <p:nvPr/>
        </p:nvSpPr>
        <p:spPr>
          <a:xfrm rot="10800000" flipV="1">
            <a:off x="467544" y="3677462"/>
            <a:ext cx="8064896" cy="3012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lnSpc>
                <a:spcPct val="115000"/>
              </a:lnSpc>
              <a:spcAft>
                <a:spcPts val="750"/>
              </a:spcAft>
              <a:buAutoNum type="arabicPeriod"/>
            </a:pPr>
            <a:endParaRPr lang="ru-RU" dirty="0" smtClean="0">
              <a:solidFill>
                <a:srgbClr val="000000"/>
              </a:solidFill>
              <a:effectLst/>
              <a:latin typeface="Cambria"/>
              <a:ea typeface="Times New Roman"/>
              <a:cs typeface="Arial"/>
            </a:endParaRPr>
          </a:p>
          <a:p>
            <a:pPr marL="342900" indent="-342900">
              <a:lnSpc>
                <a:spcPct val="115000"/>
              </a:lnSpc>
              <a:spcAft>
                <a:spcPts val="750"/>
              </a:spcAft>
              <a:buAutoNum type="arabicPeriod"/>
            </a:pPr>
            <a:endParaRPr lang="ru-RU" dirty="0">
              <a:solidFill>
                <a:srgbClr val="000000"/>
              </a:solidFill>
              <a:latin typeface="Cambria"/>
              <a:ea typeface="Times New Roman"/>
              <a:cs typeface="Arial"/>
            </a:endParaRPr>
          </a:p>
          <a:p>
            <a:pPr>
              <a:lnSpc>
                <a:spcPct val="115000"/>
              </a:lnSpc>
              <a:spcAft>
                <a:spcPts val="750"/>
              </a:spcAft>
            </a:pPr>
            <a:r>
              <a:rPr lang="ru-RU" sz="2800" b="1" dirty="0" smtClean="0">
                <a:solidFill>
                  <a:srgbClr val="000000"/>
                </a:solidFill>
                <a:effectLst/>
                <a:latin typeface="Cambria"/>
                <a:ea typeface="Times New Roman"/>
                <a:cs typeface="Arial"/>
              </a:rPr>
              <a:t>ПЛАН  РЕШЕНИЯ:</a:t>
            </a:r>
            <a:endParaRPr lang="ru-RU" sz="2800" b="1" dirty="0" smtClean="0">
              <a:solidFill>
                <a:srgbClr val="000000"/>
              </a:solidFill>
              <a:effectLst/>
              <a:latin typeface="Cambria"/>
              <a:ea typeface="Times New Roman"/>
              <a:cs typeface="Arial"/>
            </a:endParaRPr>
          </a:p>
          <a:p>
            <a:pPr marL="342900" indent="-342900">
              <a:lnSpc>
                <a:spcPct val="115000"/>
              </a:lnSpc>
              <a:spcAft>
                <a:spcPts val="750"/>
              </a:spcAft>
              <a:buAutoNum type="arabicPeriod"/>
            </a:pPr>
            <a:r>
              <a:rPr lang="ru-RU" sz="2400" b="1" dirty="0" smtClean="0">
                <a:solidFill>
                  <a:srgbClr val="000000"/>
                </a:solidFill>
                <a:effectLst/>
                <a:latin typeface="Cambria"/>
                <a:ea typeface="Times New Roman"/>
                <a:cs typeface="Arial"/>
              </a:rPr>
              <a:t>Узнать, во сколько раз цена помидоров больше, </a:t>
            </a:r>
          </a:p>
          <a:p>
            <a:pPr>
              <a:lnSpc>
                <a:spcPct val="115000"/>
              </a:lnSpc>
              <a:spcAft>
                <a:spcPts val="750"/>
              </a:spcAft>
            </a:pPr>
            <a:r>
              <a:rPr lang="ru-RU" sz="2400" b="1" dirty="0">
                <a:solidFill>
                  <a:srgbClr val="000000"/>
                </a:solidFill>
                <a:latin typeface="Cambria"/>
                <a:ea typeface="Times New Roman"/>
                <a:cs typeface="Arial"/>
              </a:rPr>
              <a:t> </a:t>
            </a:r>
            <a:r>
              <a:rPr lang="ru-RU" sz="2400" b="1" dirty="0" smtClean="0">
                <a:solidFill>
                  <a:srgbClr val="000000"/>
                </a:solidFill>
                <a:latin typeface="Cambria"/>
                <a:ea typeface="Times New Roman"/>
                <a:cs typeface="Arial"/>
              </a:rPr>
              <a:t>      </a:t>
            </a:r>
            <a:r>
              <a:rPr lang="ru-RU" sz="2400" b="1" dirty="0" smtClean="0">
                <a:solidFill>
                  <a:srgbClr val="000000"/>
                </a:solidFill>
                <a:effectLst/>
                <a:latin typeface="Cambria"/>
                <a:ea typeface="Times New Roman"/>
                <a:cs typeface="Arial"/>
              </a:rPr>
              <a:t>чем цена огурцов.</a:t>
            </a:r>
          </a:p>
          <a:p>
            <a:pPr>
              <a:lnSpc>
                <a:spcPct val="115000"/>
              </a:lnSpc>
              <a:spcAft>
                <a:spcPts val="750"/>
              </a:spcAft>
            </a:pPr>
            <a:r>
              <a:rPr lang="ru-RU" sz="2400" b="1" dirty="0" smtClean="0">
                <a:solidFill>
                  <a:srgbClr val="000000"/>
                </a:solidFill>
                <a:effectLst/>
                <a:latin typeface="Cambria"/>
                <a:ea typeface="Times New Roman"/>
                <a:cs typeface="Arial"/>
              </a:rPr>
              <a:t>2.   Увеличить цену помидоров во столько же раз.</a:t>
            </a:r>
            <a:endParaRPr lang="ru-RU" sz="2400" b="1" dirty="0">
              <a:effectLst/>
              <a:latin typeface="Calibri"/>
              <a:ea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21161670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В</a:t>
            </a:r>
            <a:r>
              <a:rPr lang="ru-RU" b="1" dirty="0" smtClean="0"/>
              <a:t>ывод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114300" indent="0">
              <a:buNone/>
            </a:pPr>
            <a:r>
              <a:rPr lang="ru-RU" sz="4000" b="1" u="sng" dirty="0" smtClean="0"/>
              <a:t>При </a:t>
            </a:r>
            <a:r>
              <a:rPr lang="ru-RU" sz="4000" b="1" u="sng" dirty="0"/>
              <a:t>одинаковом количестве: </a:t>
            </a:r>
            <a:endParaRPr lang="ru-RU" sz="4000" b="1" u="sng" dirty="0" smtClean="0"/>
          </a:p>
          <a:p>
            <a:pPr marL="114300" indent="0">
              <a:buNone/>
            </a:pPr>
            <a:r>
              <a:rPr lang="ru-RU" sz="4000" b="1" u="sng" dirty="0" smtClean="0"/>
              <a:t>если </a:t>
            </a:r>
            <a:r>
              <a:rPr lang="ru-RU" sz="4000" b="1" u="sng" dirty="0"/>
              <a:t>цена в несколько раз больше, </a:t>
            </a:r>
            <a:r>
              <a:rPr lang="ru-RU" sz="4000" b="1" u="sng" dirty="0" smtClean="0"/>
              <a:t>то</a:t>
            </a:r>
          </a:p>
          <a:p>
            <a:pPr marL="114300" indent="0">
              <a:buNone/>
            </a:pPr>
            <a:r>
              <a:rPr lang="ru-RU" sz="4000" b="1" u="sng" dirty="0" smtClean="0"/>
              <a:t>стоимость </a:t>
            </a:r>
            <a:r>
              <a:rPr lang="ru-RU" sz="4000" b="1" u="sng" dirty="0"/>
              <a:t>во столько же раз больше.</a:t>
            </a:r>
            <a:endParaRPr lang="ru-RU" sz="4000" dirty="0"/>
          </a:p>
          <a:p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8046617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/>
            </a:r>
            <a:br>
              <a:rPr lang="ru-RU" dirty="0" smtClean="0"/>
            </a:br>
            <a:r>
              <a:rPr lang="ru-RU" b="1" dirty="0" smtClean="0"/>
              <a:t>Математический диктант</a:t>
            </a:r>
            <a:r>
              <a:rPr lang="ru-RU" dirty="0" smtClean="0"/>
              <a:t/>
            </a:r>
            <a:br>
              <a:rPr lang="ru-RU" dirty="0" smtClean="0"/>
            </a:br>
            <a:r>
              <a:rPr lang="ru-RU" dirty="0" smtClean="0"/>
              <a:t> </a:t>
            </a:r>
            <a:endParaRPr lang="ru-RU" dirty="0"/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14300" indent="0">
              <a:buNone/>
            </a:pPr>
            <a:r>
              <a:rPr lang="ru-RU" dirty="0" smtClean="0"/>
              <a:t>1. Скорость автомобиля 80 км/час. За какое время</a:t>
            </a:r>
          </a:p>
          <a:p>
            <a:pPr marL="114300" indent="0">
              <a:buNone/>
            </a:pPr>
            <a:r>
              <a:rPr lang="ru-RU" dirty="0" smtClean="0"/>
              <a:t>     он проедет 320 км?</a:t>
            </a:r>
          </a:p>
          <a:p>
            <a:pPr marL="114300" indent="0">
              <a:buNone/>
            </a:pPr>
            <a:r>
              <a:rPr lang="ru-RU" dirty="0" smtClean="0"/>
              <a:t>2. Детская площадка имеет длину 80 м и ширину</a:t>
            </a:r>
          </a:p>
          <a:p>
            <a:pPr marL="114300" indent="0">
              <a:buNone/>
            </a:pPr>
            <a:r>
              <a:rPr lang="ru-RU" dirty="0" smtClean="0"/>
              <a:t>   50 м. Какой длины нужен забор для этой  </a:t>
            </a:r>
          </a:p>
          <a:p>
            <a:pPr marL="114300" indent="0">
              <a:buNone/>
            </a:pPr>
            <a:r>
              <a:rPr lang="ru-RU" dirty="0" smtClean="0"/>
              <a:t>   площадки?</a:t>
            </a:r>
          </a:p>
          <a:p>
            <a:pPr marL="114300" indent="0">
              <a:buNone/>
            </a:pPr>
            <a:r>
              <a:rPr lang="ru-RU" dirty="0" smtClean="0"/>
              <a:t>3. Ученица прочитала 24 страницы книги. Это 4 </a:t>
            </a:r>
          </a:p>
          <a:p>
            <a:pPr marL="114300" indent="0">
              <a:buNone/>
            </a:pPr>
            <a:r>
              <a:rPr lang="ru-RU" dirty="0"/>
              <a:t> </a:t>
            </a:r>
            <a:r>
              <a:rPr lang="ru-RU" dirty="0" smtClean="0"/>
              <a:t>   часть всей книги. Сколько страниц в книге?</a:t>
            </a:r>
          </a:p>
          <a:p>
            <a:pPr marL="114300" indent="0">
              <a:buNone/>
            </a:pPr>
            <a:r>
              <a:rPr lang="ru-RU" dirty="0" smtClean="0"/>
              <a:t>4. Брату 10 лет 3 месяца. Сестра старше его на </a:t>
            </a:r>
          </a:p>
          <a:p>
            <a:pPr marL="114300" indent="0">
              <a:buNone/>
            </a:pPr>
            <a:r>
              <a:rPr lang="ru-RU" dirty="0"/>
              <a:t> </a:t>
            </a:r>
            <a:r>
              <a:rPr lang="ru-RU" dirty="0" smtClean="0"/>
              <a:t>   2 года 4 месяца. Сколько лет сестре?</a:t>
            </a:r>
          </a:p>
          <a:p>
            <a:pPr marL="114300" indent="0">
              <a:buNone/>
            </a:pPr>
            <a:endParaRPr lang="ru-RU" dirty="0"/>
          </a:p>
          <a:p>
            <a:pPr marL="114300" indent="0">
              <a:buNone/>
            </a:pPr>
            <a:endParaRPr lang="ru-RU" dirty="0" smtClean="0"/>
          </a:p>
          <a:p>
            <a:pPr marL="114300" indent="0">
              <a:buNone/>
            </a:pPr>
            <a:endParaRPr lang="ru-RU" dirty="0"/>
          </a:p>
          <a:p>
            <a:pPr marL="114300" indent="0">
              <a:buNone/>
            </a:pPr>
            <a:endParaRPr lang="ru-RU" dirty="0" smtClean="0"/>
          </a:p>
          <a:p>
            <a:pPr marL="11430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639097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Математический диктант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14300" indent="0">
              <a:buNone/>
            </a:pPr>
            <a:r>
              <a:rPr lang="ru-RU" dirty="0" smtClean="0"/>
              <a:t>5. Площадь комнаты 42 кв. м. 7 часть  пола</a:t>
            </a:r>
          </a:p>
          <a:p>
            <a:pPr marL="114300" indent="0">
              <a:buNone/>
            </a:pPr>
            <a:r>
              <a:rPr lang="ru-RU" dirty="0"/>
              <a:t> </a:t>
            </a:r>
            <a:r>
              <a:rPr lang="ru-RU" dirty="0" smtClean="0"/>
              <a:t>   покрашена. Какая  площадь пола покрашена?</a:t>
            </a:r>
          </a:p>
          <a:p>
            <a:pPr marL="114300" indent="0">
              <a:buNone/>
            </a:pPr>
            <a:r>
              <a:rPr lang="ru-RU" dirty="0" smtClean="0"/>
              <a:t>6. За 4 пакета молока заплатили  48 рублей. </a:t>
            </a:r>
          </a:p>
          <a:p>
            <a:pPr marL="114300" indent="0">
              <a:buNone/>
            </a:pPr>
            <a:r>
              <a:rPr lang="ru-RU" dirty="0"/>
              <a:t> </a:t>
            </a:r>
            <a:r>
              <a:rPr lang="ru-RU" dirty="0" smtClean="0"/>
              <a:t>   Сколько стоит один пакет?</a:t>
            </a:r>
          </a:p>
          <a:p>
            <a:pPr marL="114300" indent="0">
              <a:buNone/>
            </a:pPr>
            <a:r>
              <a:rPr lang="ru-RU" dirty="0" smtClean="0"/>
              <a:t>7. Какова производительность фасовщика, если</a:t>
            </a:r>
          </a:p>
          <a:p>
            <a:pPr marL="114300" indent="0">
              <a:buNone/>
            </a:pPr>
            <a:r>
              <a:rPr lang="ru-RU" dirty="0"/>
              <a:t> </a:t>
            </a:r>
            <a:r>
              <a:rPr lang="ru-RU" dirty="0" smtClean="0"/>
              <a:t>   он за 3 дня сделал 270 подарков?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25337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graphicFrame>
        <p:nvGraphicFramePr>
          <p:cNvPr id="9" name="Объект 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31748525"/>
              </p:ext>
            </p:extLst>
          </p:nvPr>
        </p:nvGraphicFramePr>
        <p:xfrm>
          <a:off x="609600" y="1700808"/>
          <a:ext cx="6348414" cy="42819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161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11613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11613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825540">
                <a:tc>
                  <a:txBody>
                    <a:bodyPr/>
                    <a:lstStyle/>
                    <a:p>
                      <a:r>
                        <a:rPr lang="ru-RU" dirty="0" smtClean="0"/>
                        <a:t>Цена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Количество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Стоимость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52128">
                <a:tc>
                  <a:txBody>
                    <a:bodyPr/>
                    <a:lstStyle/>
                    <a:p>
                      <a:r>
                        <a:rPr lang="ru-RU" dirty="0" smtClean="0"/>
                        <a:t>             </a:t>
                      </a:r>
                    </a:p>
                    <a:p>
                      <a:r>
                        <a:rPr lang="ru-RU" dirty="0" smtClean="0"/>
                        <a:t>                ?</a:t>
                      </a:r>
                    </a:p>
                    <a:p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52128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endParaRPr lang="ru-RU" dirty="0" smtClean="0"/>
                    </a:p>
                    <a:p>
                      <a:r>
                        <a:rPr lang="ru-RU" dirty="0" smtClean="0"/>
                        <a:t>                ?</a:t>
                      </a:r>
                    </a:p>
                    <a:p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52128">
                <a:tc>
                  <a:txBody>
                    <a:bodyPr/>
                    <a:lstStyle/>
                    <a:p>
                      <a:endParaRPr lang="ru-RU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endParaRPr lang="ru-RU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endParaRPr lang="ru-RU" dirty="0" smtClean="0"/>
                    </a:p>
                    <a:p>
                      <a:r>
                        <a:rPr lang="ru-RU" dirty="0" smtClean="0"/>
                        <a:t>                ?</a:t>
                      </a:r>
                    </a:p>
                    <a:p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699604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3600" dirty="0" smtClean="0">
                <a:solidFill>
                  <a:schemeClr val="tx1"/>
                </a:solidFill>
              </a:rPr>
              <a:t>Т</a:t>
            </a:r>
            <a:r>
              <a:rPr lang="ru-RU" sz="2800" dirty="0" smtClean="0">
                <a:solidFill>
                  <a:schemeClr val="tx1"/>
                </a:solidFill>
              </a:rPr>
              <a:t>ема урока: </a:t>
            </a:r>
            <a:r>
              <a:rPr lang="ru-RU" sz="2800" dirty="0" smtClean="0"/>
              <a:t/>
            </a:r>
            <a:br>
              <a:rPr lang="ru-RU" sz="2800" dirty="0" smtClean="0"/>
            </a:br>
            <a:r>
              <a:rPr lang="ru-RU" sz="4000" dirty="0" smtClean="0"/>
              <a:t>К</a:t>
            </a:r>
            <a:r>
              <a:rPr lang="ru-RU" sz="2800" dirty="0" smtClean="0"/>
              <a:t>огда количество одинаковое.</a:t>
            </a:r>
            <a:endParaRPr lang="ru-RU" sz="2800" dirty="0"/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49585499"/>
              </p:ext>
            </p:extLst>
          </p:nvPr>
        </p:nvGraphicFramePr>
        <p:xfrm>
          <a:off x="467544" y="1844824"/>
          <a:ext cx="8229600" cy="442406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08112">
                <a:tc>
                  <a:txBody>
                    <a:bodyPr/>
                    <a:lstStyle/>
                    <a:p>
                      <a:r>
                        <a:rPr lang="ru-RU" dirty="0" smtClean="0"/>
                        <a:t>Товары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Цена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Количество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Стоимость</a:t>
                      </a:r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59904">
                <a:tc>
                  <a:txBody>
                    <a:bodyPr/>
                    <a:lstStyle/>
                    <a:p>
                      <a:r>
                        <a:rPr lang="ru-RU" dirty="0" smtClean="0"/>
                        <a:t>Ручка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20 рублей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 штуки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52128">
                <a:tc>
                  <a:txBody>
                    <a:bodyPr/>
                    <a:lstStyle/>
                    <a:p>
                      <a:r>
                        <a:rPr lang="ru-RU" dirty="0" smtClean="0"/>
                        <a:t>Карандаш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15 рублей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 штуки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03920">
                <a:tc>
                  <a:txBody>
                    <a:bodyPr/>
                    <a:lstStyle/>
                    <a:p>
                      <a:r>
                        <a:rPr lang="ru-RU" dirty="0" smtClean="0"/>
                        <a:t>Линейка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30</a:t>
                      </a:r>
                      <a:r>
                        <a:rPr lang="ru-RU" baseline="0" dirty="0" smtClean="0"/>
                        <a:t> рублей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 штуки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435810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 marL="114300" indent="0">
              <a:buNone/>
            </a:pPr>
            <a:r>
              <a:rPr lang="ru-RU" sz="4000" b="1" dirty="0" smtClean="0"/>
              <a:t>а </a:t>
            </a:r>
            <a:r>
              <a:rPr lang="ru-RU" sz="4000" b="1" dirty="0" smtClean="0"/>
              <a:t>-  цена товара     а = С : </a:t>
            </a:r>
            <a:r>
              <a:rPr lang="en-US" sz="4000" b="1" dirty="0" smtClean="0"/>
              <a:t>n</a:t>
            </a:r>
            <a:endParaRPr lang="ru-RU" sz="4000" b="1" dirty="0" smtClean="0"/>
          </a:p>
          <a:p>
            <a:pPr marL="114300" indent="0">
              <a:buNone/>
            </a:pPr>
            <a:endParaRPr lang="ru-RU" sz="4000" b="1" dirty="0"/>
          </a:p>
          <a:p>
            <a:pPr marL="114300" indent="0">
              <a:buNone/>
            </a:pPr>
            <a:r>
              <a:rPr lang="en-US" sz="4000" b="1" dirty="0" smtClean="0"/>
              <a:t>n</a:t>
            </a:r>
            <a:r>
              <a:rPr lang="ru-RU" sz="4000" b="1" dirty="0" smtClean="0"/>
              <a:t> </a:t>
            </a:r>
            <a:r>
              <a:rPr lang="ru-RU" sz="4000" b="1" dirty="0" smtClean="0"/>
              <a:t>– количество         </a:t>
            </a:r>
            <a:r>
              <a:rPr lang="en-US" sz="4000" b="1" dirty="0"/>
              <a:t>n</a:t>
            </a:r>
            <a:r>
              <a:rPr lang="ru-RU" sz="4000" b="1" dirty="0"/>
              <a:t> </a:t>
            </a:r>
            <a:r>
              <a:rPr lang="ru-RU" sz="4000" b="1" dirty="0" smtClean="0"/>
              <a:t>= С : а</a:t>
            </a:r>
          </a:p>
          <a:p>
            <a:pPr marL="114300" indent="0">
              <a:buNone/>
            </a:pPr>
            <a:endParaRPr lang="ru-RU" sz="4000" b="1" dirty="0"/>
          </a:p>
          <a:p>
            <a:pPr marL="114300" indent="0">
              <a:buNone/>
            </a:pPr>
            <a:r>
              <a:rPr lang="ru-RU" sz="4000" b="1" dirty="0" smtClean="0"/>
              <a:t> </a:t>
            </a:r>
            <a:r>
              <a:rPr lang="ru-RU" sz="4000" b="1" dirty="0" smtClean="0"/>
              <a:t>С – </a:t>
            </a:r>
            <a:r>
              <a:rPr lang="ru-RU" sz="4000" b="1" dirty="0" smtClean="0"/>
              <a:t>стоимость          С = а ⋅ </a:t>
            </a:r>
            <a:r>
              <a:rPr lang="en-US" sz="4000" b="1" dirty="0"/>
              <a:t>n</a:t>
            </a:r>
            <a:endParaRPr lang="ru-RU" sz="4000" b="1" dirty="0"/>
          </a:p>
        </p:txBody>
      </p:sp>
    </p:spTree>
    <p:extLst>
      <p:ext uri="{BB962C8B-B14F-4D97-AF65-F5344CB8AC3E}">
        <p14:creationId xmlns:p14="http://schemas.microsoft.com/office/powerpoint/2010/main" val="1820678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Работа в парах</a:t>
            </a:r>
            <a:endParaRPr lang="ru-RU" b="1" dirty="0"/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99831369"/>
              </p:ext>
            </p:extLst>
          </p:nvPr>
        </p:nvGraphicFramePr>
        <p:xfrm>
          <a:off x="609600" y="1628801"/>
          <a:ext cx="6348412" cy="468051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8710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5871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8710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58710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185462">
                <a:tc>
                  <a:txBody>
                    <a:bodyPr/>
                    <a:lstStyle/>
                    <a:p>
                      <a:r>
                        <a:rPr lang="ru-RU" dirty="0" smtClean="0"/>
                        <a:t>Товары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Цена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Количество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Стоимость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92205">
                <a:tc>
                  <a:txBody>
                    <a:bodyPr/>
                    <a:lstStyle/>
                    <a:p>
                      <a:r>
                        <a:rPr lang="ru-RU" dirty="0" smtClean="0"/>
                        <a:t>Смородина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40 рублей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 кг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65019">
                <a:tc>
                  <a:txBody>
                    <a:bodyPr/>
                    <a:lstStyle/>
                    <a:p>
                      <a:r>
                        <a:rPr lang="ru-RU" dirty="0" smtClean="0"/>
                        <a:t>Абрикосы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80 рублей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320 рублей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237833">
                <a:tc>
                  <a:txBody>
                    <a:bodyPr/>
                    <a:lstStyle/>
                    <a:p>
                      <a:r>
                        <a:rPr lang="ru-RU" dirty="0" smtClean="0"/>
                        <a:t>Вишня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 кг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80 рублей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10227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Сравни величины</a:t>
            </a:r>
            <a:endParaRPr lang="ru-RU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43938738"/>
              </p:ext>
            </p:extLst>
          </p:nvPr>
        </p:nvGraphicFramePr>
        <p:xfrm>
          <a:off x="609600" y="1628800"/>
          <a:ext cx="6348412" cy="45365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8710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58710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8710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58710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466">
                <a:tc>
                  <a:txBody>
                    <a:bodyPr/>
                    <a:lstStyle/>
                    <a:p>
                      <a:r>
                        <a:rPr lang="ru-RU" dirty="0" smtClean="0"/>
                        <a:t>Товары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Цена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Количество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Стоимость 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12812">
                <a:tc>
                  <a:txBody>
                    <a:bodyPr/>
                    <a:lstStyle/>
                    <a:p>
                      <a:r>
                        <a:rPr lang="ru-RU" dirty="0" smtClean="0"/>
                        <a:t>Смородина</a:t>
                      </a:r>
                      <a:r>
                        <a:rPr lang="ru-RU" baseline="0" dirty="0" smtClean="0"/>
                        <a:t>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40 рублей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 кг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160 рублей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6113">
                <a:tc>
                  <a:txBody>
                    <a:bodyPr/>
                    <a:lstStyle/>
                    <a:p>
                      <a:r>
                        <a:rPr lang="ru-RU" dirty="0" smtClean="0"/>
                        <a:t>Абрикосы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80 рублей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 кг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320 рублей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076113">
                <a:tc>
                  <a:txBody>
                    <a:bodyPr/>
                    <a:lstStyle/>
                    <a:p>
                      <a:r>
                        <a:rPr lang="ru-RU" dirty="0" smtClean="0"/>
                        <a:t>Вишня 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20 рублей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4 кг</a:t>
                      </a:r>
                      <a:endParaRPr lang="ru-RU" dirty="0"/>
                    </a:p>
                  </a:txBody>
                  <a:tcPr marL="70538" marR="70538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80 рублей</a:t>
                      </a:r>
                      <a:endParaRPr lang="ru-RU" dirty="0"/>
                    </a:p>
                  </a:txBody>
                  <a:tcPr marL="70538" marR="70538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185791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В</a:t>
            </a:r>
            <a:r>
              <a:rPr lang="ru-RU" b="1" dirty="0" smtClean="0"/>
              <a:t>ывод: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09598" y="1556792"/>
            <a:ext cx="7130753" cy="4484571"/>
          </a:xfrm>
        </p:spPr>
        <p:txBody>
          <a:bodyPr>
            <a:normAutofit/>
          </a:bodyPr>
          <a:lstStyle/>
          <a:p>
            <a:pPr marL="114300" indent="0">
              <a:buNone/>
            </a:pPr>
            <a:r>
              <a:rPr lang="ru-RU" sz="4000" b="1" u="sng" dirty="0" smtClean="0"/>
              <a:t>При </a:t>
            </a:r>
            <a:r>
              <a:rPr lang="ru-RU" sz="4000" b="1" u="sng" dirty="0"/>
              <a:t>одинаковом количестве: </a:t>
            </a:r>
            <a:endParaRPr lang="ru-RU" sz="4000" b="1" u="sng" dirty="0" smtClean="0"/>
          </a:p>
          <a:p>
            <a:pPr marL="114300" indent="0">
              <a:buNone/>
            </a:pPr>
            <a:r>
              <a:rPr lang="ru-RU" sz="4000" b="1" u="sng" dirty="0" smtClean="0"/>
              <a:t>если </a:t>
            </a:r>
            <a:r>
              <a:rPr lang="ru-RU" sz="4000" b="1" u="sng" dirty="0"/>
              <a:t>цена в несколько раз больше, </a:t>
            </a:r>
            <a:r>
              <a:rPr lang="ru-RU" sz="4000" b="1" u="sng" dirty="0" smtClean="0"/>
              <a:t>то</a:t>
            </a:r>
            <a:endParaRPr lang="ru-RU" sz="4000" b="1" u="sng" dirty="0" smtClean="0"/>
          </a:p>
          <a:p>
            <a:pPr marL="114300" indent="0">
              <a:buNone/>
            </a:pPr>
            <a:r>
              <a:rPr lang="ru-RU" sz="4000" b="1" u="sng" dirty="0" smtClean="0"/>
              <a:t>стоимость </a:t>
            </a:r>
            <a:r>
              <a:rPr lang="ru-RU" sz="4000" b="1" u="sng" dirty="0"/>
              <a:t>во столько же раз больше.</a:t>
            </a:r>
            <a:endParaRPr lang="ru-RU" sz="4000" dirty="0"/>
          </a:p>
          <a:p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1258468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248</TotalTime>
  <Words>390</Words>
  <Application>Microsoft Office PowerPoint</Application>
  <PresentationFormat>Экран (4:3)</PresentationFormat>
  <Paragraphs>130</Paragraphs>
  <Slides>13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20" baseType="lpstr">
      <vt:lpstr>Arial</vt:lpstr>
      <vt:lpstr>Calibri</vt:lpstr>
      <vt:lpstr>Cambria</vt:lpstr>
      <vt:lpstr>Times New Roman</vt:lpstr>
      <vt:lpstr>Trebuchet MS</vt:lpstr>
      <vt:lpstr>Wingdings 3</vt:lpstr>
      <vt:lpstr>Аспект</vt:lpstr>
      <vt:lpstr>Урок математики </vt:lpstr>
      <vt:lpstr> Математический диктант  </vt:lpstr>
      <vt:lpstr>Математический диктант</vt:lpstr>
      <vt:lpstr>Презентация PowerPoint</vt:lpstr>
      <vt:lpstr>Тема урока:  Когда количество одинаковое.</vt:lpstr>
      <vt:lpstr>Презентация PowerPoint</vt:lpstr>
      <vt:lpstr>Работа в парах</vt:lpstr>
      <vt:lpstr>Сравни величины</vt:lpstr>
      <vt:lpstr>Вывод:</vt:lpstr>
      <vt:lpstr>Запиши условие задачи в таблицу</vt:lpstr>
      <vt:lpstr>Проверь таблицу составь план решения</vt:lpstr>
      <vt:lpstr>Презентация PowerPoint</vt:lpstr>
      <vt:lpstr>Вывод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Урок математики</dc:title>
  <dc:creator>User</dc:creator>
  <cp:lastModifiedBy>Sergey Krivel</cp:lastModifiedBy>
  <cp:revision>24</cp:revision>
  <cp:lastPrinted>2019-02-12T01:28:33Z</cp:lastPrinted>
  <dcterms:created xsi:type="dcterms:W3CDTF">2019-02-11T09:39:07Z</dcterms:created>
  <dcterms:modified xsi:type="dcterms:W3CDTF">2023-01-16T12:54:27Z</dcterms:modified>
</cp:coreProperties>
</file>

<file path=docProps/thumbnail.jpeg>
</file>