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6" r:id="rId10"/>
    <p:sldId id="267" r:id="rId11"/>
    <p:sldId id="268" r:id="rId12"/>
    <p:sldId id="269" r:id="rId13"/>
    <p:sldId id="282" r:id="rId14"/>
    <p:sldId id="287" r:id="rId15"/>
    <p:sldId id="270" r:id="rId16"/>
    <p:sldId id="288" r:id="rId17"/>
    <p:sldId id="271" r:id="rId18"/>
    <p:sldId id="272" r:id="rId19"/>
    <p:sldId id="274" r:id="rId20"/>
    <p:sldId id="280" r:id="rId21"/>
    <p:sldId id="281" r:id="rId22"/>
    <p:sldId id="283" r:id="rId23"/>
    <p:sldId id="284" r:id="rId24"/>
    <p:sldId id="277" r:id="rId25"/>
    <p:sldId id="285" r:id="rId26"/>
    <p:sldId id="286" r:id="rId27"/>
    <p:sldId id="289" r:id="rId28"/>
    <p:sldId id="27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642918"/>
            <a:ext cx="8429684" cy="567558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B0F0"/>
                </a:solidFill>
                <a:effectLst/>
              </a:rPr>
              <a:t>«Основные формы и методы воспитания </a:t>
            </a:r>
            <a:br>
              <a:rPr lang="ru-RU" sz="2800" dirty="0" smtClean="0">
                <a:solidFill>
                  <a:srgbClr val="00B0F0"/>
                </a:solidFill>
                <a:effectLst/>
              </a:rPr>
            </a:br>
            <a:r>
              <a:rPr lang="ru-RU" sz="2800" dirty="0" smtClean="0">
                <a:solidFill>
                  <a:srgbClr val="00B0F0"/>
                </a:solidFill>
                <a:effectLst/>
              </a:rPr>
              <a:t>национальной идентичности подростков </a:t>
            </a:r>
            <a:br>
              <a:rPr lang="ru-RU" sz="2800" dirty="0" smtClean="0">
                <a:solidFill>
                  <a:srgbClr val="00B0F0"/>
                </a:solidFill>
                <a:effectLst/>
              </a:rPr>
            </a:br>
            <a:r>
              <a:rPr lang="ru-RU" sz="2800" dirty="0" smtClean="0">
                <a:solidFill>
                  <a:srgbClr val="00B0F0"/>
                </a:solidFill>
                <a:effectLst/>
              </a:rPr>
              <a:t>в МОУ ООШ д. Новая Монья»</a:t>
            </a:r>
            <a:r>
              <a:rPr lang="ru-RU" sz="4000" dirty="0" smtClean="0">
                <a:solidFill>
                  <a:srgbClr val="00B0F0"/>
                </a:solidFill>
                <a:effectLst/>
              </a:rPr>
              <a:t/>
            </a:r>
            <a:br>
              <a:rPr lang="ru-RU" sz="4000" dirty="0" smtClean="0">
                <a:solidFill>
                  <a:srgbClr val="00B0F0"/>
                </a:solidFill>
                <a:effectLst/>
              </a:rPr>
            </a:br>
            <a:endParaRPr lang="ru-RU" sz="4000" dirty="0">
              <a:solidFill>
                <a:srgbClr val="00B0F0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1\Desktop\фото 2016-17\P101066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285992"/>
            <a:ext cx="5143536" cy="403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Кружок «Краеведение»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</a:rPr>
              <a:t>Задачи:</a:t>
            </a:r>
          </a:p>
          <a:p>
            <a:pPr>
              <a:buNone/>
            </a:pPr>
            <a:r>
              <a:rPr lang="ru-RU" dirty="0" smtClean="0">
                <a:solidFill>
                  <a:srgbClr val="00B0F0"/>
                </a:solidFill>
              </a:rPr>
              <a:t>- формиро­вание у обучающегося представлений об истории и культуре народов Удмуртии;</a:t>
            </a:r>
          </a:p>
          <a:p>
            <a:pPr>
              <a:buNone/>
            </a:pPr>
            <a:r>
              <a:rPr lang="ru-RU" dirty="0" smtClean="0">
                <a:solidFill>
                  <a:srgbClr val="00B0F0"/>
                </a:solidFill>
              </a:rPr>
              <a:t>- формирование  ценностных ориентиров, высоких морально-этических норм;</a:t>
            </a:r>
          </a:p>
          <a:p>
            <a:pPr>
              <a:buNone/>
            </a:pPr>
            <a:r>
              <a:rPr lang="ru-RU" dirty="0" smtClean="0">
                <a:solidFill>
                  <a:srgbClr val="00B0F0"/>
                </a:solidFill>
              </a:rPr>
              <a:t>- создание условий для познания  себя как носителя определённой культуры, исторически связанной с родной землей и поколениями предков.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F:\Новая папка\DSC042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ДЕНЬ РОДНОГО ЯЗЫКА\IMG_20170221_1259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620688"/>
            <a:ext cx="9936427" cy="5589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УДМУРТ БАЗАР\P11500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УДМУРТ БАЗАР\P11500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удмурт арня-13\IMG_24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РОДНОГО ЯЗЫКА\IMG_20170221_1326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404664"/>
            <a:ext cx="10064441" cy="566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удмурт\P10409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Результаты:</a:t>
            </a:r>
            <a:br>
              <a:rPr lang="ru-RU" dirty="0" smtClean="0">
                <a:solidFill>
                  <a:srgbClr val="00B0F0"/>
                </a:solidFill>
              </a:rPr>
            </a:b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91264" cy="554461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B0F0"/>
                </a:solidFill>
              </a:rPr>
              <a:t>2007-2008  -  республиканский конкурс в музее « По тропам </a:t>
            </a:r>
            <a:r>
              <a:rPr lang="ru-RU" dirty="0" err="1" smtClean="0">
                <a:solidFill>
                  <a:srgbClr val="00B0F0"/>
                </a:solidFill>
              </a:rPr>
              <a:t>Лудорвая</a:t>
            </a:r>
            <a:r>
              <a:rPr lang="ru-RU" dirty="0" smtClean="0">
                <a:solidFill>
                  <a:srgbClr val="00B0F0"/>
                </a:solidFill>
              </a:rPr>
              <a:t>»  (3 место) </a:t>
            </a:r>
          </a:p>
          <a:p>
            <a:pPr>
              <a:buNone/>
            </a:pPr>
            <a:r>
              <a:rPr lang="ru-RU" dirty="0" smtClean="0">
                <a:solidFill>
                  <a:srgbClr val="00B0F0"/>
                </a:solidFill>
              </a:rPr>
              <a:t>2009-2010 - викторина «Самой </a:t>
            </a:r>
            <a:r>
              <a:rPr lang="ru-RU" dirty="0" err="1" smtClean="0">
                <a:solidFill>
                  <a:srgbClr val="00B0F0"/>
                </a:solidFill>
              </a:rPr>
              <a:t>визьмо</a:t>
            </a:r>
            <a:r>
              <a:rPr lang="ru-RU" dirty="0" smtClean="0">
                <a:solidFill>
                  <a:srgbClr val="00B0F0"/>
                </a:solidFill>
              </a:rPr>
              <a:t>  </a:t>
            </a:r>
            <a:r>
              <a:rPr lang="ru-RU" dirty="0" err="1" smtClean="0">
                <a:solidFill>
                  <a:srgbClr val="00B0F0"/>
                </a:solidFill>
              </a:rPr>
              <a:t>шаерчи</a:t>
            </a:r>
            <a:r>
              <a:rPr lang="ru-RU" dirty="0" smtClean="0">
                <a:solidFill>
                  <a:srgbClr val="00B0F0"/>
                </a:solidFill>
              </a:rPr>
              <a:t>», посвящённая 80-летию </a:t>
            </a:r>
            <a:r>
              <a:rPr lang="ru-RU" dirty="0" err="1" smtClean="0">
                <a:solidFill>
                  <a:srgbClr val="00B0F0"/>
                </a:solidFill>
              </a:rPr>
              <a:t>Малопургинского</a:t>
            </a:r>
            <a:r>
              <a:rPr lang="ru-RU" dirty="0" smtClean="0">
                <a:solidFill>
                  <a:srgbClr val="00B0F0"/>
                </a:solidFill>
              </a:rPr>
              <a:t> района (1, 3 место). </a:t>
            </a:r>
          </a:p>
          <a:p>
            <a:pPr>
              <a:buNone/>
            </a:pPr>
            <a:r>
              <a:rPr lang="ru-RU" dirty="0" smtClean="0">
                <a:solidFill>
                  <a:srgbClr val="00B0F0"/>
                </a:solidFill>
              </a:rPr>
              <a:t>2010-2011 - районный конкурс чтецов «</a:t>
            </a:r>
            <a:r>
              <a:rPr lang="ru-RU" dirty="0" err="1" smtClean="0">
                <a:solidFill>
                  <a:srgbClr val="00B0F0"/>
                </a:solidFill>
              </a:rPr>
              <a:t>Улон</a:t>
            </a:r>
            <a:r>
              <a:rPr lang="ru-RU" dirty="0" smtClean="0">
                <a:solidFill>
                  <a:srgbClr val="00B0F0"/>
                </a:solidFill>
              </a:rPr>
              <a:t> </a:t>
            </a:r>
            <a:r>
              <a:rPr lang="ru-RU" dirty="0" err="1" smtClean="0">
                <a:solidFill>
                  <a:srgbClr val="00B0F0"/>
                </a:solidFill>
              </a:rPr>
              <a:t>орети</a:t>
            </a:r>
            <a:r>
              <a:rPr lang="ru-RU" dirty="0" smtClean="0">
                <a:solidFill>
                  <a:srgbClr val="00B0F0"/>
                </a:solidFill>
              </a:rPr>
              <a:t> – </a:t>
            </a:r>
            <a:r>
              <a:rPr lang="ru-RU" dirty="0" err="1" smtClean="0">
                <a:solidFill>
                  <a:srgbClr val="00B0F0"/>
                </a:solidFill>
              </a:rPr>
              <a:t>вормонэ</a:t>
            </a:r>
            <a:r>
              <a:rPr lang="ru-RU" dirty="0" smtClean="0">
                <a:solidFill>
                  <a:srgbClr val="00B0F0"/>
                </a:solidFill>
              </a:rPr>
              <a:t> </a:t>
            </a:r>
            <a:r>
              <a:rPr lang="ru-RU" dirty="0" err="1" smtClean="0">
                <a:solidFill>
                  <a:srgbClr val="00B0F0"/>
                </a:solidFill>
              </a:rPr>
              <a:t>вамыш</a:t>
            </a:r>
            <a:r>
              <a:rPr lang="ru-RU" dirty="0" smtClean="0">
                <a:solidFill>
                  <a:srgbClr val="00B0F0"/>
                </a:solidFill>
              </a:rPr>
              <a:t>»  (2 место). </a:t>
            </a:r>
          </a:p>
          <a:p>
            <a:pPr>
              <a:buNone/>
            </a:pPr>
            <a:r>
              <a:rPr lang="ru-RU" dirty="0" smtClean="0">
                <a:solidFill>
                  <a:srgbClr val="00B0F0"/>
                </a:solidFill>
              </a:rPr>
              <a:t>2011-2012 - районный конкурс  «</a:t>
            </a:r>
            <a:r>
              <a:rPr lang="ru-RU" dirty="0" err="1" smtClean="0">
                <a:solidFill>
                  <a:srgbClr val="00B0F0"/>
                </a:solidFill>
              </a:rPr>
              <a:t>Дыдыкай</a:t>
            </a:r>
            <a:r>
              <a:rPr lang="ru-RU" dirty="0" smtClean="0">
                <a:solidFill>
                  <a:srgbClr val="00B0F0"/>
                </a:solidFill>
              </a:rPr>
              <a:t>» (номинация «</a:t>
            </a:r>
            <a:r>
              <a:rPr lang="ru-RU" dirty="0" err="1" smtClean="0">
                <a:solidFill>
                  <a:srgbClr val="00B0F0"/>
                </a:solidFill>
              </a:rPr>
              <a:t>Мусокай</a:t>
            </a:r>
            <a:r>
              <a:rPr lang="ru-RU" dirty="0" smtClean="0">
                <a:solidFill>
                  <a:srgbClr val="00B0F0"/>
                </a:solidFill>
              </a:rPr>
              <a:t>»).</a:t>
            </a:r>
          </a:p>
          <a:p>
            <a:pPr>
              <a:buNone/>
            </a:pPr>
            <a:r>
              <a:rPr lang="ru-RU" dirty="0" smtClean="0">
                <a:solidFill>
                  <a:srgbClr val="00B0F0"/>
                </a:solidFill>
              </a:rPr>
              <a:t>2014 – победитель районного конкурс «</a:t>
            </a:r>
            <a:r>
              <a:rPr lang="ru-RU" dirty="0" err="1" smtClean="0">
                <a:solidFill>
                  <a:srgbClr val="00B0F0"/>
                </a:solidFill>
              </a:rPr>
              <a:t>Чеберина</a:t>
            </a:r>
            <a:r>
              <a:rPr lang="ru-RU" dirty="0" smtClean="0">
                <a:solidFill>
                  <a:srgbClr val="00B0F0"/>
                </a:solidFill>
              </a:rPr>
              <a:t>». </a:t>
            </a:r>
          </a:p>
          <a:p>
            <a:pPr>
              <a:buNone/>
            </a:pPr>
            <a:r>
              <a:rPr lang="ru-RU" dirty="0" smtClean="0">
                <a:solidFill>
                  <a:srgbClr val="00B0F0"/>
                </a:solidFill>
              </a:rPr>
              <a:t>2011-2012 -  районный конкурс чтецов, посвященного Андрею и Владимиру Самсоновым «</a:t>
            </a:r>
            <a:r>
              <a:rPr lang="ru-RU" dirty="0" err="1" smtClean="0">
                <a:solidFill>
                  <a:srgbClr val="00B0F0"/>
                </a:solidFill>
              </a:rPr>
              <a:t>Дада</a:t>
            </a:r>
            <a:r>
              <a:rPr lang="ru-RU" dirty="0" smtClean="0">
                <a:solidFill>
                  <a:srgbClr val="00B0F0"/>
                </a:solidFill>
              </a:rPr>
              <a:t> </a:t>
            </a:r>
            <a:r>
              <a:rPr lang="ru-RU" dirty="0" err="1" smtClean="0">
                <a:solidFill>
                  <a:srgbClr val="00B0F0"/>
                </a:solidFill>
              </a:rPr>
              <a:t>ошмеслэн</a:t>
            </a:r>
            <a:r>
              <a:rPr lang="ru-RU" dirty="0" smtClean="0">
                <a:solidFill>
                  <a:srgbClr val="00B0F0"/>
                </a:solidFill>
              </a:rPr>
              <a:t> </a:t>
            </a:r>
            <a:r>
              <a:rPr lang="ru-RU" dirty="0" err="1" smtClean="0">
                <a:solidFill>
                  <a:srgbClr val="00B0F0"/>
                </a:solidFill>
              </a:rPr>
              <a:t>жильыртись</a:t>
            </a:r>
            <a:r>
              <a:rPr lang="ru-RU" dirty="0" smtClean="0">
                <a:solidFill>
                  <a:srgbClr val="00B0F0"/>
                </a:solidFill>
              </a:rPr>
              <a:t> </a:t>
            </a:r>
            <a:r>
              <a:rPr lang="ru-RU" dirty="0" err="1" smtClean="0">
                <a:solidFill>
                  <a:srgbClr val="00B0F0"/>
                </a:solidFill>
              </a:rPr>
              <a:t>гуръёсыз</a:t>
            </a:r>
            <a:r>
              <a:rPr lang="ru-RU" dirty="0" smtClean="0">
                <a:solidFill>
                  <a:srgbClr val="00B0F0"/>
                </a:solidFill>
              </a:rPr>
              <a:t>» (1,3 место).</a:t>
            </a:r>
          </a:p>
          <a:p>
            <a:pPr>
              <a:buNone/>
            </a:pPr>
            <a:r>
              <a:rPr lang="ru-RU" dirty="0" smtClean="0">
                <a:solidFill>
                  <a:srgbClr val="00B0F0"/>
                </a:solidFill>
              </a:rPr>
              <a:t>2012-2013 - районная театральная постановка «</a:t>
            </a:r>
            <a:r>
              <a:rPr lang="ru-RU" dirty="0" err="1" smtClean="0">
                <a:solidFill>
                  <a:srgbClr val="00B0F0"/>
                </a:solidFill>
              </a:rPr>
              <a:t>Учке</a:t>
            </a:r>
            <a:r>
              <a:rPr lang="ru-RU" dirty="0" smtClean="0">
                <a:solidFill>
                  <a:srgbClr val="00B0F0"/>
                </a:solidFill>
              </a:rPr>
              <a:t> али ми шоры» (2 место).  </a:t>
            </a:r>
          </a:p>
          <a:p>
            <a:pPr>
              <a:buNone/>
            </a:pPr>
            <a:r>
              <a:rPr lang="ru-RU" dirty="0" smtClean="0">
                <a:solidFill>
                  <a:srgbClr val="00B0F0"/>
                </a:solidFill>
              </a:rPr>
              <a:t>2016 – 2017 - районная научно-практическая конференция «Сохраним свою культуру» (диплом 1 степени).</a:t>
            </a:r>
          </a:p>
          <a:p>
            <a:pPr>
              <a:buNone/>
            </a:pPr>
            <a:r>
              <a:rPr lang="ru-RU" dirty="0" smtClean="0">
                <a:solidFill>
                  <a:srgbClr val="00B0F0"/>
                </a:solidFill>
              </a:rPr>
              <a:t>2016 – 2017 - районный конкурс «</a:t>
            </a:r>
            <a:r>
              <a:rPr lang="ru-RU" dirty="0" err="1" smtClean="0">
                <a:solidFill>
                  <a:srgbClr val="00B0F0"/>
                </a:solidFill>
              </a:rPr>
              <a:t>Батырпи</a:t>
            </a:r>
            <a:r>
              <a:rPr lang="ru-RU" dirty="0" smtClean="0">
                <a:solidFill>
                  <a:srgbClr val="00B0F0"/>
                </a:solidFill>
              </a:rPr>
              <a:t>» (приз зрительских симпатий).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фото школа\DSC040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7975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B0F0"/>
                </a:solidFill>
              </a:rPr>
              <a:t>Национальная идентичность - это представление человека о самом себе, принадлежность его к определенной нации и осознание им этого факта. </a:t>
            </a:r>
            <a:endParaRPr lang="ru-RU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F:\пересьёс Моньялан\Новая Монья\DSC_000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721" r="5721"/>
          <a:stretch>
            <a:fillRect/>
          </a:stretch>
        </p:blipFill>
        <p:spPr bwMode="auto">
          <a:xfrm>
            <a:off x="-553" y="0"/>
            <a:ext cx="9144553" cy="6858415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F:\пересьёс Моньялан\Новая Монья\DSC_0010.JPG"/>
          <p:cNvPicPr>
            <a:picLocks noChangeAspect="1" noChangeArrowheads="1"/>
          </p:cNvPicPr>
          <p:nvPr/>
        </p:nvPicPr>
        <p:blipFill>
          <a:blip r:embed="rId2" cstate="print"/>
          <a:srcRect t="25093" b="25093"/>
          <a:stretch>
            <a:fillRect/>
          </a:stretch>
        </p:blipFill>
        <p:spPr bwMode="auto">
          <a:xfrm>
            <a:off x="-553" y="0"/>
            <a:ext cx="9144553" cy="6875860"/>
          </a:xfrm>
          <a:prstGeom prst="rect">
            <a:avLst/>
          </a:prstGeom>
          <a:noFill/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F:\jnjфото\20096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F:\урок\201566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москва\IMG_24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188624" cy="67977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москва\DSC_62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2" descr="F:\УДГУ-13\IMG_25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поездка в Свердлвск\IMG_15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E:\DCIM\133___01\IMG_090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73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7901014" cy="5697559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ru-RU" sz="51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1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Стратегия развития воспитания Российской Федерации на период до 2025 года» (Распоряжение Правительства Российской Федерации от 29 мая 2015 г. N 996-р г. Москва),в разделе «Основные направления развития воспитания» гражданское воспитание включает:</a:t>
            </a:r>
          </a:p>
          <a:p>
            <a:pPr>
              <a:buNone/>
            </a:pPr>
            <a:r>
              <a:rPr lang="ru-RU" sz="51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воспитание уважительного отношения к национальному достоинству людей, их чувствам, религиозным убеждениям;</a:t>
            </a:r>
          </a:p>
          <a:p>
            <a:pPr>
              <a:buNone/>
            </a:pPr>
            <a:r>
              <a:rPr lang="ru-RU" sz="51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формирование у детей патриотизма, чувства гордости за свою Родину, в том числе к Малой Родине, готовности к защите интересов Отечества, ответственности за будущее России на основе развития программ патриотического воспитания детей, в том числе военно-патриотического воспитания.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7467600" cy="5768997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b="1" u="sng" dirty="0" smtClean="0">
                <a:solidFill>
                  <a:srgbClr val="00B0F0"/>
                </a:solidFill>
              </a:rPr>
              <a:t>Основные задачи школы по формированию гражданской идентичности:</a:t>
            </a:r>
          </a:p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</a:rPr>
              <a:t> - Гражданский патриотизм;</a:t>
            </a:r>
          </a:p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</a:rPr>
              <a:t> - Установка на принятие ведущих ценностей своей национальной культуры, культуры «Малой родины»; </a:t>
            </a:r>
          </a:p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</a:rPr>
              <a:t>- Готовность к диалогу и сотрудничеству с людьми разных убеждений, национальных культур и религий; </a:t>
            </a:r>
          </a:p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</a:rPr>
              <a:t>- толерантность к иному мнению, иной позиции, иному взгляду на мир; </a:t>
            </a:r>
          </a:p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</a:rPr>
              <a:t>- великодушие; </a:t>
            </a:r>
          </a:p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</a:rPr>
              <a:t>- Осознание своей сопричастности к судьбам  человечества; </a:t>
            </a:r>
          </a:p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</a:rPr>
              <a:t>- Установка на владение универсальными способами познания мира. 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00B0F0"/>
                </a:solidFill>
              </a:rPr>
              <a:t>Программа воспитания и </a:t>
            </a:r>
            <a:r>
              <a:rPr lang="ru-RU" sz="3600" b="1" dirty="0" err="1" smtClean="0">
                <a:solidFill>
                  <a:srgbClr val="00B0F0"/>
                </a:solidFill>
              </a:rPr>
              <a:t>социальзации</a:t>
            </a:r>
            <a:r>
              <a:rPr lang="ru-RU" sz="3600" b="1" dirty="0" smtClean="0">
                <a:solidFill>
                  <a:srgbClr val="00B0F0"/>
                </a:solidFill>
              </a:rPr>
              <a:t> обучающихся «Я гражданин России»</a:t>
            </a:r>
            <a:endParaRPr lang="ru-RU" sz="36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643998" cy="5768997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3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Направления духовно-нравственное воспитания </a:t>
            </a:r>
          </a:p>
          <a:p>
            <a:pPr algn="ctr">
              <a:buNone/>
            </a:pPr>
            <a:endParaRPr lang="ru-RU" sz="38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• воспитание гражданственности, патриотизма, уважения к правам, свободам и обязанностям человека</a:t>
            </a:r>
          </a:p>
          <a:p>
            <a:pPr>
              <a:buNone/>
            </a:pP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• воспитание социальной ответственности и компетентности</a:t>
            </a:r>
          </a:p>
          <a:p>
            <a:pPr>
              <a:buNone/>
            </a:pP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• воспитание нравственных чувств, убеждений, этического сознания</a:t>
            </a:r>
          </a:p>
          <a:p>
            <a:pPr>
              <a:buNone/>
            </a:pP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• воспитание экологической культуры, культуры здорового и безопасного образа жизни</a:t>
            </a:r>
          </a:p>
          <a:p>
            <a:pPr>
              <a:buNone/>
            </a:pP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• воспитание трудолюбия, сознательного, творческого отношения к образованию, труду и жизни, подготовка к сознательному выбору профессии</a:t>
            </a:r>
          </a:p>
          <a:p>
            <a:pPr>
              <a:buNone/>
            </a:pP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• воспитание ценностного отношения к прекрасному, формирование основ эстетической культуры — эстетическое воспитание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58204" cy="56261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B0F0"/>
                </a:solidFill>
              </a:rPr>
              <a:t>    Внеурочная деятельность - </a:t>
            </a:r>
            <a:r>
              <a:rPr lang="ru-RU" sz="4400" dirty="0" smtClean="0">
                <a:solidFill>
                  <a:srgbClr val="00B0F0"/>
                </a:solidFill>
              </a:rPr>
              <a:t>неотъемлемая часть  образовательного процесса в школе, важная составная часть воспитания национальной идентичности. </a:t>
            </a:r>
            <a:endParaRPr lang="ru-RU" sz="4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8604"/>
            <a:ext cx="8929718" cy="5697559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Проектная деятельность</a:t>
            </a:r>
          </a:p>
          <a:p>
            <a:pPr>
              <a:buFontTx/>
              <a:buChar char="-"/>
            </a:pPr>
            <a:r>
              <a:rPr lang="ru-RU" sz="3200" dirty="0" smtClean="0">
                <a:solidFill>
                  <a:srgbClr val="00B0F0"/>
                </a:solidFill>
              </a:rPr>
              <a:t>«Моя семья» </a:t>
            </a:r>
          </a:p>
          <a:p>
            <a:pPr>
              <a:buFontTx/>
              <a:buChar char="-"/>
            </a:pPr>
            <a:r>
              <a:rPr lang="ru-RU" sz="3200" dirty="0" smtClean="0">
                <a:solidFill>
                  <a:srgbClr val="00B0F0"/>
                </a:solidFill>
              </a:rPr>
              <a:t>«Удмуртская национальная кухня»</a:t>
            </a:r>
          </a:p>
          <a:p>
            <a:pPr>
              <a:buFontTx/>
              <a:buChar char="-"/>
            </a:pPr>
            <a:r>
              <a:rPr lang="ru-RU" sz="3200" dirty="0" smtClean="0">
                <a:solidFill>
                  <a:srgbClr val="00B0F0"/>
                </a:solidFill>
              </a:rPr>
              <a:t> «Моя малая Родина»</a:t>
            </a:r>
          </a:p>
          <a:p>
            <a:pPr>
              <a:buFontTx/>
              <a:buChar char="-"/>
            </a:pPr>
            <a:r>
              <a:rPr lang="ru-RU" sz="3200" dirty="0" smtClean="0">
                <a:solidFill>
                  <a:srgbClr val="00B0F0"/>
                </a:solidFill>
              </a:rPr>
              <a:t>« </a:t>
            </a:r>
            <a:r>
              <a:rPr lang="ru-RU" sz="3200" dirty="0" err="1" smtClean="0">
                <a:solidFill>
                  <a:srgbClr val="00B0F0"/>
                </a:solidFill>
              </a:rPr>
              <a:t>Мадиськонъёсын</a:t>
            </a:r>
            <a:r>
              <a:rPr lang="ru-RU" sz="3200" dirty="0" smtClean="0">
                <a:solidFill>
                  <a:srgbClr val="00B0F0"/>
                </a:solidFill>
              </a:rPr>
              <a:t> </a:t>
            </a:r>
            <a:r>
              <a:rPr lang="ru-RU" sz="3200" dirty="0" err="1" smtClean="0">
                <a:solidFill>
                  <a:srgbClr val="00B0F0"/>
                </a:solidFill>
              </a:rPr>
              <a:t>бичет</a:t>
            </a:r>
            <a:r>
              <a:rPr lang="ru-RU" sz="3200" dirty="0" smtClean="0">
                <a:solidFill>
                  <a:srgbClr val="00B0F0"/>
                </a:solidFill>
              </a:rPr>
              <a:t> </a:t>
            </a:r>
            <a:r>
              <a:rPr lang="ru-RU" sz="3200" dirty="0" err="1" smtClean="0">
                <a:solidFill>
                  <a:srgbClr val="00B0F0"/>
                </a:solidFill>
              </a:rPr>
              <a:t>кылдытӥськом»</a:t>
            </a:r>
            <a:endParaRPr lang="ru-RU" sz="3200" dirty="0" smtClean="0">
              <a:solidFill>
                <a:srgbClr val="00B0F0"/>
              </a:solidFill>
            </a:endParaRPr>
          </a:p>
          <a:p>
            <a:pPr>
              <a:buFontTx/>
              <a:buChar char="-"/>
            </a:pPr>
            <a:r>
              <a:rPr lang="ru-RU" sz="3200" dirty="0" smtClean="0">
                <a:solidFill>
                  <a:srgbClr val="00B0F0"/>
                </a:solidFill>
              </a:rPr>
              <a:t> «История деревни в числах» </a:t>
            </a:r>
          </a:p>
          <a:p>
            <a:pPr>
              <a:buFontTx/>
              <a:buChar char="-"/>
            </a:pPr>
            <a:r>
              <a:rPr lang="ru-RU" sz="3200" dirty="0" smtClean="0">
                <a:solidFill>
                  <a:srgbClr val="00B0F0"/>
                </a:solidFill>
              </a:rPr>
              <a:t>«Наш край» </a:t>
            </a:r>
          </a:p>
          <a:p>
            <a:pPr>
              <a:buFontTx/>
              <a:buChar char="-"/>
            </a:pPr>
            <a:r>
              <a:rPr lang="ru-RU" sz="3200" dirty="0" smtClean="0">
                <a:solidFill>
                  <a:srgbClr val="00B0F0"/>
                </a:solidFill>
              </a:rPr>
              <a:t>«</a:t>
            </a:r>
            <a:r>
              <a:rPr lang="ru-RU" sz="3200" dirty="0" err="1" smtClean="0">
                <a:solidFill>
                  <a:srgbClr val="00B0F0"/>
                </a:solidFill>
              </a:rPr>
              <a:t>Выль</a:t>
            </a:r>
            <a:r>
              <a:rPr lang="ru-RU" sz="3200" dirty="0" smtClean="0">
                <a:solidFill>
                  <a:srgbClr val="00B0F0"/>
                </a:solidFill>
              </a:rPr>
              <a:t> Монья </a:t>
            </a:r>
            <a:r>
              <a:rPr lang="ru-RU" sz="3200" dirty="0" err="1" smtClean="0">
                <a:solidFill>
                  <a:srgbClr val="00B0F0"/>
                </a:solidFill>
              </a:rPr>
              <a:t>восьёс</a:t>
            </a:r>
            <a:r>
              <a:rPr lang="ru-RU" sz="3200" dirty="0" smtClean="0">
                <a:solidFill>
                  <a:srgbClr val="00B0F0"/>
                </a:solidFill>
              </a:rPr>
              <a:t>»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   </a:t>
            </a:r>
            <a:r>
              <a:rPr lang="ru-RU" sz="3200" dirty="0" smtClean="0">
                <a:solidFill>
                  <a:srgbClr val="00B0F0"/>
                </a:solidFill>
              </a:rPr>
              <a:t>«</a:t>
            </a:r>
            <a:r>
              <a:rPr lang="ru-RU" sz="3200" dirty="0" err="1" smtClean="0">
                <a:solidFill>
                  <a:srgbClr val="00B0F0"/>
                </a:solidFill>
              </a:rPr>
              <a:t>Выль</a:t>
            </a:r>
            <a:r>
              <a:rPr lang="ru-RU" sz="3200" dirty="0" smtClean="0">
                <a:solidFill>
                  <a:srgbClr val="00B0F0"/>
                </a:solidFill>
              </a:rPr>
              <a:t> Монья </a:t>
            </a:r>
            <a:r>
              <a:rPr lang="ru-RU" sz="3200" dirty="0" err="1" smtClean="0">
                <a:solidFill>
                  <a:srgbClr val="00B0F0"/>
                </a:solidFill>
              </a:rPr>
              <a:t>гуртын</a:t>
            </a:r>
            <a:r>
              <a:rPr lang="ru-RU" sz="3200" dirty="0" smtClean="0">
                <a:solidFill>
                  <a:srgbClr val="00B0F0"/>
                </a:solidFill>
              </a:rPr>
              <a:t> </a:t>
            </a:r>
            <a:r>
              <a:rPr lang="ru-RU" sz="3200" dirty="0" err="1" smtClean="0">
                <a:solidFill>
                  <a:srgbClr val="00B0F0"/>
                </a:solidFill>
              </a:rPr>
              <a:t>язычествоен</a:t>
            </a:r>
            <a:r>
              <a:rPr lang="ru-RU" sz="3200" dirty="0" smtClean="0">
                <a:solidFill>
                  <a:srgbClr val="00B0F0"/>
                </a:solidFill>
              </a:rPr>
              <a:t> </a:t>
            </a:r>
            <a:r>
              <a:rPr lang="ru-RU" sz="3200" dirty="0" err="1" smtClean="0">
                <a:solidFill>
                  <a:srgbClr val="00B0F0"/>
                </a:solidFill>
              </a:rPr>
              <a:t>герӟаськем возиськись</a:t>
            </a:r>
            <a:r>
              <a:rPr lang="ru-RU" sz="3200" dirty="0" smtClean="0">
                <a:solidFill>
                  <a:srgbClr val="00B0F0"/>
                </a:solidFill>
              </a:rPr>
              <a:t> </a:t>
            </a:r>
            <a:r>
              <a:rPr lang="ru-RU" sz="3200" dirty="0" err="1" smtClean="0">
                <a:solidFill>
                  <a:srgbClr val="00B0F0"/>
                </a:solidFill>
              </a:rPr>
              <a:t>сям-йылолъёс</a:t>
            </a:r>
            <a:r>
              <a:rPr lang="ru-RU" sz="3200" dirty="0" smtClean="0">
                <a:solidFill>
                  <a:srgbClr val="00B0F0"/>
                </a:solidFill>
              </a:rPr>
              <a:t>».</a:t>
            </a:r>
            <a:endParaRPr lang="ru-RU" sz="32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9817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Кружок «Краеведение»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 формирование представлений об исто­рии и культуре народов Удмуртии, формирование и развитие духовно-нравственных ценностей, заложенных в культуре удмуртского народа.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175</TotalTime>
  <Words>558</Words>
  <Application>Microsoft Office PowerPoint</Application>
  <PresentationFormat>Экран (4:3)</PresentationFormat>
  <Paragraphs>51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Техническая</vt:lpstr>
      <vt:lpstr>«Основные формы и методы воспитания  национальной идентичности подростков  в МОУ ООШ д. Новая Монья»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Кружок «Краеведение»</vt:lpstr>
      <vt:lpstr>Кружок «Краеведение»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Результаты: 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«Основные формы и методы воспитания  национальной идентичности подростков  в МОУ ООШ д. Новая Монья» </dc:title>
  <dc:creator>user</dc:creator>
  <cp:lastModifiedBy>user</cp:lastModifiedBy>
  <cp:revision>7</cp:revision>
  <dcterms:created xsi:type="dcterms:W3CDTF">2017-11-25T16:56:30Z</dcterms:created>
  <dcterms:modified xsi:type="dcterms:W3CDTF">2017-11-27T15:19:05Z</dcterms:modified>
</cp:coreProperties>
</file>