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Default Extension="wav" ContentType="audio/wav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842" r:id="rId2"/>
  </p:sldMasterIdLst>
  <p:notesMasterIdLst>
    <p:notesMasterId r:id="rId28"/>
  </p:notesMasterIdLst>
  <p:sldIdLst>
    <p:sldId id="332" r:id="rId3"/>
    <p:sldId id="304" r:id="rId4"/>
    <p:sldId id="305" r:id="rId5"/>
    <p:sldId id="306" r:id="rId6"/>
    <p:sldId id="307" r:id="rId7"/>
    <p:sldId id="308" r:id="rId8"/>
    <p:sldId id="310" r:id="rId9"/>
    <p:sldId id="311" r:id="rId10"/>
    <p:sldId id="313" r:id="rId11"/>
    <p:sldId id="312" r:id="rId12"/>
    <p:sldId id="314" r:id="rId13"/>
    <p:sldId id="315" r:id="rId14"/>
    <p:sldId id="316" r:id="rId15"/>
    <p:sldId id="317" r:id="rId16"/>
    <p:sldId id="319" r:id="rId17"/>
    <p:sldId id="320" r:id="rId18"/>
    <p:sldId id="321" r:id="rId19"/>
    <p:sldId id="334" r:id="rId20"/>
    <p:sldId id="335" r:id="rId21"/>
    <p:sldId id="333" r:id="rId22"/>
    <p:sldId id="298" r:id="rId23"/>
    <p:sldId id="294" r:id="rId24"/>
    <p:sldId id="293" r:id="rId25"/>
    <p:sldId id="325" r:id="rId26"/>
    <p:sldId id="328" r:id="rId2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6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24"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CC99"/>
    <a:srgbClr val="3333FF"/>
    <a:srgbClr val="FF0000"/>
    <a:srgbClr val="33CC33"/>
    <a:srgbClr val="CCFF99"/>
    <a:srgbClr val="6699FF"/>
    <a:srgbClr val="EAEAEA"/>
    <a:srgbClr val="FF00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87" autoAdjust="0"/>
    <p:restoredTop sz="94598" autoAdjust="0"/>
  </p:normalViewPr>
  <p:slideViewPr>
    <p:cSldViewPr>
      <p:cViewPr varScale="1">
        <p:scale>
          <a:sx n="71" d="100"/>
          <a:sy n="71" d="100"/>
        </p:scale>
        <p:origin x="-96" y="-2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5" d="100"/>
        <a:sy n="25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EDFEC1-18F0-4D6E-AC1B-EE509E14078F}" type="datetimeFigureOut">
              <a:rPr lang="ru-RU" smtClean="0"/>
              <a:pPr/>
              <a:t>15.03.2021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FC72FC-2814-4C60-8EAF-D944DBD6BB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660637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pPr>
              <a:defRPr/>
            </a:pPr>
            <a:fld id="{A4F32988-FA9C-4A8F-848D-573982CBD23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AEC748-3773-47EF-8D87-961D8EE387B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584644-3AA2-4BA0-966B-F8611CFE583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1F4EE4-509C-4176-9887-646899E4EC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045183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4DAFB6-DDE1-436F-AB7C-3D5A8F275A1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481840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CAB8EC-AD80-4233-BD46-74778D42DFD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31754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AB44CC-03CF-46AE-9D95-C176501FF73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707064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9B7DA6-381A-48BC-BAD3-4CFC26E19DD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561577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5EC128-2242-4562-BEBC-6F4AC1C9B85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229113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E80D4C-0094-43D2-BD61-7385BBEA5F7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490032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39A8B9-9452-452F-80CD-936AE3BC1F1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55906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>
              <a:defRPr/>
            </a:pPr>
            <a:fld id="{8881C285-98EF-4C1F-AC5C-82D3BE6E8F3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C3C2E4-D902-473C-976B-8C620B23EEB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947807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DDBCC3-A529-4806-8261-B10BFC359B8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949020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305DD2-A83C-4788-8CB6-46B19205374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895309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8B9556-3E77-41F9-A9A2-3B669C06A16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189742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D62C28-74C6-4880-847C-FF739FF3AD9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3625437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3E93C6-B825-43FB-BE0C-38C7148A753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6677358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B69B71-90D9-4D93-AFA6-30BEED56E72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2599063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1F4EE4-509C-4176-9887-646899E4ECD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42593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pPr>
              <a:defRPr/>
            </a:pPr>
            <a:fld id="{3C4370EE-53C1-4CFD-94B8-88864698C69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7CD014-5532-451E-8A73-BA62A14BB73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2FEB56-167E-4F57-9397-B156D58CB71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29D36CA1-F735-450D-91CA-FF7F34FB238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AACBCD-AE14-491E-BB3E-E64E0B608D4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>
              <a:defRPr/>
            </a:pPr>
            <a:fld id="{F5BB0360-8480-4AA8-9112-E6F3C752464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069542E9-7CE1-414A-BA68-5C73956C794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45B34FB-9104-4AA6-A70E-E9796BE9E17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813" r:id="rId12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6E9CDCEF-02AF-4566-8FC0-6CEDD1D2A38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24848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44" r:id="rId2"/>
    <p:sldLayoutId id="2147483845" r:id="rId3"/>
    <p:sldLayoutId id="2147483846" r:id="rId4"/>
    <p:sldLayoutId id="2147483847" r:id="rId5"/>
    <p:sldLayoutId id="2147483848" r:id="rId6"/>
    <p:sldLayoutId id="2147483849" r:id="rId7"/>
    <p:sldLayoutId id="2147483850" r:id="rId8"/>
    <p:sldLayoutId id="2147483851" r:id="rId9"/>
    <p:sldLayoutId id="2147483852" r:id="rId10"/>
    <p:sldLayoutId id="2147483853" r:id="rId11"/>
    <p:sldLayoutId id="2147483854" r:id="rId12"/>
    <p:sldLayoutId id="2147483855" r:id="rId13"/>
    <p:sldLayoutId id="2147483856" r:id="rId14"/>
    <p:sldLayoutId id="2147483857" r:id="rId1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gif"/><Relationship Id="rId4" Type="http://schemas.openxmlformats.org/officeDocument/2006/relationships/image" Target="../media/image18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-142908" y="571480"/>
            <a:ext cx="992025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Урок окружающего мира</a:t>
            </a:r>
          </a:p>
          <a:p>
            <a:pPr algn="ctr"/>
            <a:endParaRPr lang="ru-RU" sz="4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теме: </a:t>
            </a:r>
          </a:p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Органы пищеварения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29124" y="5643578"/>
            <a:ext cx="85988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Выполнил: учитель начальных классов</a:t>
            </a: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                 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Шашков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Г. Г.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19"/>
          <p:cNvPicPr>
            <a:picLocks noChangeAspect="1" noChangeArrowheads="1"/>
          </p:cNvPicPr>
          <p:nvPr/>
        </p:nvPicPr>
        <p:blipFill>
          <a:blip r:embed="rId2"/>
          <a:srcRect l="12401" r="9058"/>
          <a:stretch>
            <a:fillRect/>
          </a:stretch>
        </p:blipFill>
        <p:spPr bwMode="auto">
          <a:xfrm>
            <a:off x="214282" y="0"/>
            <a:ext cx="8572528" cy="6827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Рисунок 22"/>
          <p:cNvPicPr>
            <a:picLocks noChangeAspect="1" noChangeArrowheads="1"/>
          </p:cNvPicPr>
          <p:nvPr/>
        </p:nvPicPr>
        <p:blipFill>
          <a:blip r:embed="rId2"/>
          <a:srcRect l="9587" r="9222"/>
          <a:stretch>
            <a:fillRect/>
          </a:stretch>
        </p:blipFill>
        <p:spPr bwMode="auto">
          <a:xfrm>
            <a:off x="0" y="-1"/>
            <a:ext cx="9144000" cy="6884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Рисунок 25"/>
          <p:cNvPicPr>
            <a:picLocks noChangeAspect="1" noChangeArrowheads="1"/>
          </p:cNvPicPr>
          <p:nvPr/>
        </p:nvPicPr>
        <p:blipFill>
          <a:blip r:embed="rId2"/>
          <a:srcRect l="8926" r="9752"/>
          <a:stretch>
            <a:fillRect/>
          </a:stretch>
        </p:blipFill>
        <p:spPr bwMode="auto">
          <a:xfrm>
            <a:off x="0" y="0"/>
            <a:ext cx="9144000" cy="6966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Рисунок 28"/>
          <p:cNvPicPr>
            <a:picLocks noChangeAspect="1" noChangeArrowheads="1"/>
          </p:cNvPicPr>
          <p:nvPr/>
        </p:nvPicPr>
        <p:blipFill>
          <a:blip r:embed="rId2"/>
          <a:srcRect l="9091" r="8595"/>
          <a:stretch>
            <a:fillRect/>
          </a:stretch>
        </p:blipFill>
        <p:spPr bwMode="auto">
          <a:xfrm>
            <a:off x="0" y="0"/>
            <a:ext cx="9144000" cy="688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Рисунок 31"/>
          <p:cNvPicPr>
            <a:picLocks noChangeAspect="1" noChangeArrowheads="1"/>
          </p:cNvPicPr>
          <p:nvPr/>
        </p:nvPicPr>
        <p:blipFill>
          <a:blip r:embed="rId2"/>
          <a:srcRect l="8595" r="9222"/>
          <a:stretch>
            <a:fillRect/>
          </a:stretch>
        </p:blipFill>
        <p:spPr bwMode="auto">
          <a:xfrm>
            <a:off x="0" y="0"/>
            <a:ext cx="9144000" cy="6965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Рисунок 34"/>
          <p:cNvPicPr>
            <a:picLocks noChangeAspect="1" noChangeArrowheads="1"/>
          </p:cNvPicPr>
          <p:nvPr/>
        </p:nvPicPr>
        <p:blipFill>
          <a:blip r:embed="rId2"/>
          <a:srcRect l="9094" r="8397"/>
          <a:stretch>
            <a:fillRect/>
          </a:stretch>
        </p:blipFill>
        <p:spPr bwMode="auto">
          <a:xfrm>
            <a:off x="0" y="0"/>
            <a:ext cx="9144000" cy="6914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Рисунок 40"/>
          <p:cNvPicPr>
            <a:picLocks noChangeAspect="1" noChangeArrowheads="1"/>
          </p:cNvPicPr>
          <p:nvPr/>
        </p:nvPicPr>
        <p:blipFill>
          <a:blip r:embed="rId2"/>
          <a:srcRect l="9094" r="9058"/>
          <a:stretch>
            <a:fillRect/>
          </a:stretch>
        </p:blipFill>
        <p:spPr bwMode="auto">
          <a:xfrm>
            <a:off x="0" y="0"/>
            <a:ext cx="9144000" cy="69730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Рисунок 43"/>
          <p:cNvPicPr>
            <a:picLocks noChangeAspect="1" noChangeArrowheads="1"/>
          </p:cNvPicPr>
          <p:nvPr/>
        </p:nvPicPr>
        <p:blipFill>
          <a:blip r:embed="rId2"/>
          <a:srcRect l="8434" r="8397"/>
          <a:stretch>
            <a:fillRect/>
          </a:stretch>
        </p:blipFill>
        <p:spPr bwMode="auto">
          <a:xfrm>
            <a:off x="0" y="0"/>
            <a:ext cx="9144000" cy="6918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900igr.net/datas/matematika/Raspredelitelnoe-svojstvo-umnozhenija/0011-011-Fizkultminutk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384" y="0"/>
            <a:ext cx="9152056" cy="700201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97455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Нижний колонтитул 4"/>
          <p:cNvSpPr>
            <a:spLocks noGrp="1"/>
          </p:cNvSpPr>
          <p:nvPr>
            <p:ph type="ftr" sz="quarter" idx="4294967295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  <a:noFill/>
        </p:spPr>
        <p:txBody>
          <a:bodyPr/>
          <a:lstStyle/>
          <a:p>
            <a:r>
              <a:rPr lang="ru-RU"/>
              <a:t>Писаревская Т.П.БСОШ№1</a:t>
            </a:r>
          </a:p>
        </p:txBody>
      </p:sp>
      <p:sp>
        <p:nvSpPr>
          <p:cNvPr id="15363" name="Text Box 4"/>
          <p:cNvSpPr txBox="1">
            <a:spLocks noChangeArrowheads="1"/>
          </p:cNvSpPr>
          <p:nvPr/>
        </p:nvSpPr>
        <p:spPr bwMode="auto">
          <a:xfrm>
            <a:off x="228600" y="152400"/>
            <a:ext cx="4648200" cy="7663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solidFill>
                  <a:srgbClr val="CC0000"/>
                </a:solidFill>
                <a:cs typeface="Arial" charset="0"/>
              </a:rPr>
              <a:t>Раз — подняться, подтянуться</a:t>
            </a:r>
            <a:br>
              <a:rPr lang="ru-RU" sz="3200" b="1" dirty="0">
                <a:solidFill>
                  <a:srgbClr val="CC0000"/>
                </a:solidFill>
                <a:cs typeface="Arial" charset="0"/>
              </a:rPr>
            </a:br>
            <a:r>
              <a:rPr lang="ru-RU" sz="3200" b="1" dirty="0">
                <a:solidFill>
                  <a:srgbClr val="CC0000"/>
                </a:solidFill>
                <a:cs typeface="Arial" charset="0"/>
              </a:rPr>
              <a:t>Два — согнуться, разогнуться</a:t>
            </a:r>
            <a:br>
              <a:rPr lang="ru-RU" sz="3200" b="1" dirty="0">
                <a:solidFill>
                  <a:srgbClr val="CC0000"/>
                </a:solidFill>
                <a:cs typeface="Arial" charset="0"/>
              </a:rPr>
            </a:br>
            <a:r>
              <a:rPr lang="ru-RU" sz="3200" b="1" dirty="0">
                <a:solidFill>
                  <a:srgbClr val="CC0000"/>
                </a:solidFill>
                <a:cs typeface="Arial" charset="0"/>
              </a:rPr>
              <a:t>Три — в ладоши три хлопка, головою три кивка.</a:t>
            </a:r>
            <a:br>
              <a:rPr lang="ru-RU" sz="3200" b="1" dirty="0">
                <a:solidFill>
                  <a:srgbClr val="CC0000"/>
                </a:solidFill>
                <a:cs typeface="Arial" charset="0"/>
              </a:rPr>
            </a:br>
            <a:r>
              <a:rPr lang="ru-RU" sz="3200" b="1" dirty="0">
                <a:solidFill>
                  <a:srgbClr val="CC0000"/>
                </a:solidFill>
                <a:cs typeface="Arial" charset="0"/>
              </a:rPr>
              <a:t>На четыре — ноги шире.</a:t>
            </a:r>
            <a:br>
              <a:rPr lang="ru-RU" sz="3200" b="1" dirty="0">
                <a:solidFill>
                  <a:srgbClr val="CC0000"/>
                </a:solidFill>
                <a:cs typeface="Arial" charset="0"/>
              </a:rPr>
            </a:br>
            <a:r>
              <a:rPr lang="ru-RU" sz="3200" b="1" dirty="0">
                <a:solidFill>
                  <a:srgbClr val="CC0000"/>
                </a:solidFill>
                <a:cs typeface="Arial" charset="0"/>
              </a:rPr>
              <a:t>Пять — руками помахать</a:t>
            </a:r>
            <a:br>
              <a:rPr lang="ru-RU" sz="3200" b="1" dirty="0">
                <a:solidFill>
                  <a:srgbClr val="CC0000"/>
                </a:solidFill>
                <a:cs typeface="Arial" charset="0"/>
              </a:rPr>
            </a:br>
            <a:r>
              <a:rPr lang="ru-RU" sz="3200" b="1" dirty="0">
                <a:solidFill>
                  <a:srgbClr val="CC0000"/>
                </a:solidFill>
                <a:cs typeface="Arial" charset="0"/>
              </a:rPr>
              <a:t>Шесть — за стол тихонько сесть</a:t>
            </a:r>
            <a:r>
              <a:rPr lang="ru-RU" b="1" dirty="0">
                <a:solidFill>
                  <a:srgbClr val="CC0000"/>
                </a:solidFill>
                <a:cs typeface="Arial" charset="0"/>
              </a:rPr>
              <a:t>.</a:t>
            </a:r>
            <a:br>
              <a:rPr lang="ru-RU" b="1" dirty="0">
                <a:solidFill>
                  <a:srgbClr val="CC0000"/>
                </a:solidFill>
                <a:cs typeface="Arial" charset="0"/>
              </a:rPr>
            </a:br>
            <a:r>
              <a:rPr lang="ru-RU" dirty="0">
                <a:latin typeface="Arial" charset="0"/>
                <a:cs typeface="Arial" charset="0"/>
              </a:rPr>
              <a:t/>
            </a:r>
            <a:br>
              <a:rPr lang="ru-RU" dirty="0">
                <a:latin typeface="Arial" charset="0"/>
                <a:cs typeface="Arial" charset="0"/>
              </a:rPr>
            </a:br>
            <a:endParaRPr lang="ru-RU" dirty="0">
              <a:latin typeface="Arial" charset="0"/>
              <a:cs typeface="Arial" charset="0"/>
            </a:endParaRPr>
          </a:p>
        </p:txBody>
      </p:sp>
      <p:pic>
        <p:nvPicPr>
          <p:cNvPr id="15364" name="Picture 5" descr="ED248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8088" y="1557338"/>
            <a:ext cx="2855912" cy="451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6" descr="4397b6011aacb6f8985dc5c4aa2c70e3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92725" y="260350"/>
            <a:ext cx="1485900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7" descr="9a22760a734d6640e87b3a01e93dc784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92725" y="2205038"/>
            <a:ext cx="857250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Детские = Песенка о лете_CUT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 l="8264" r="9222"/>
          <a:stretch>
            <a:fillRect/>
          </a:stretch>
        </p:blipFill>
        <p:spPr bwMode="auto">
          <a:xfrm>
            <a:off x="428596" y="285728"/>
            <a:ext cx="8286808" cy="6000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55"/>
          <p:cNvPicPr>
            <a:picLocks noChangeAspect="1" noChangeArrowheads="1"/>
          </p:cNvPicPr>
          <p:nvPr/>
        </p:nvPicPr>
        <p:blipFill>
          <a:blip r:embed="rId2"/>
          <a:srcRect l="8760" r="8562"/>
          <a:stretch>
            <a:fillRect/>
          </a:stretch>
        </p:blipFill>
        <p:spPr bwMode="auto">
          <a:xfrm>
            <a:off x="0" y="-35170"/>
            <a:ext cx="9144000" cy="6893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5715008" y="1071546"/>
            <a:ext cx="107157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/>
              <a:t>Ротовая полость</a:t>
            </a:r>
            <a:endParaRPr lang="ru-RU" sz="1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715008" y="1928802"/>
            <a:ext cx="207170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Пищевод</a:t>
            </a:r>
            <a:endParaRPr lang="ru-RU" sz="1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715008" y="2786058"/>
            <a:ext cx="79265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/>
              <a:t>Печень</a:t>
            </a:r>
            <a:endParaRPr lang="ru-RU" sz="1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715008" y="3357562"/>
            <a:ext cx="91114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/>
              <a:t>Желудок</a:t>
            </a:r>
            <a:endParaRPr lang="ru-RU" sz="1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715008" y="3929066"/>
            <a:ext cx="99944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/>
              <a:t>Кишечник</a:t>
            </a:r>
            <a:endParaRPr lang="ru-RU" sz="1400" dirty="0"/>
          </a:p>
        </p:txBody>
      </p:sp>
    </p:spTree>
    <p:extLst>
      <p:ext uri="{BB962C8B-B14F-4D97-AF65-F5344CB8AC3E}">
        <p14:creationId xmlns="" xmlns:p14="http://schemas.microsoft.com/office/powerpoint/2010/main" val="885280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429" name="Group 94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14430" name="Group 95"/>
            <p:cNvGrpSpPr>
              <a:grpSpLocks/>
            </p:cNvGrpSpPr>
            <p:nvPr/>
          </p:nvGrpSpPr>
          <p:grpSpPr bwMode="auto">
            <a:xfrm>
              <a:off x="0" y="0"/>
              <a:ext cx="1338" cy="1480"/>
              <a:chOff x="0" y="0"/>
              <a:chExt cx="1837" cy="1837"/>
            </a:xfrm>
          </p:grpSpPr>
          <p:pic>
            <p:nvPicPr>
              <p:cNvPr id="14434" name="Picture 96" descr="j0088542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837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4435" name="Picture 97" descr="j0088542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5400000">
                <a:off x="-859" y="859"/>
                <a:ext cx="1837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14431" name="Group 98"/>
            <p:cNvGrpSpPr>
              <a:grpSpLocks/>
            </p:cNvGrpSpPr>
            <p:nvPr/>
          </p:nvGrpSpPr>
          <p:grpSpPr bwMode="auto">
            <a:xfrm rot="10800000">
              <a:off x="4513" y="2931"/>
              <a:ext cx="1247" cy="1389"/>
              <a:chOff x="0" y="0"/>
              <a:chExt cx="1837" cy="1837"/>
            </a:xfrm>
          </p:grpSpPr>
          <p:pic>
            <p:nvPicPr>
              <p:cNvPr id="14432" name="Picture 99" descr="j0088542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837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4433" name="Picture 100" descr="j0088542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5400000">
                <a:off x="-859" y="859"/>
                <a:ext cx="1837" cy="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549753994"/>
              </p:ext>
            </p:extLst>
          </p:nvPr>
        </p:nvGraphicFramePr>
        <p:xfrm>
          <a:off x="1475656" y="1557010"/>
          <a:ext cx="6300311" cy="4104238"/>
        </p:xfrm>
        <a:graphic>
          <a:graphicData uri="http://schemas.openxmlformats.org/drawingml/2006/table">
            <a:tbl>
              <a:tblPr firstRow="1" firstCol="1" bandRow="1"/>
              <a:tblGrid>
                <a:gridCol w="557064"/>
                <a:gridCol w="702214"/>
                <a:gridCol w="516526"/>
                <a:gridCol w="516526"/>
                <a:gridCol w="702214"/>
                <a:gridCol w="702214"/>
                <a:gridCol w="731347"/>
                <a:gridCol w="673081"/>
                <a:gridCol w="702214"/>
                <a:gridCol w="496911"/>
              </a:tblGrid>
              <a:tr h="55239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2800" b="1" dirty="0" smtClean="0">
                          <a:effectLst/>
                          <a:latin typeface="Calibri"/>
                        </a:rPr>
                        <a:t>З</a:t>
                      </a:r>
                      <a:endParaRPr lang="ru-RU" sz="2800" b="1" dirty="0"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762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2800" b="1" dirty="0" smtClean="0">
                          <a:effectLst/>
                          <a:latin typeface="Calibri"/>
                        </a:rPr>
                        <a:t>У</a:t>
                      </a:r>
                      <a:endParaRPr lang="ru-RU" sz="2800" b="1" dirty="0"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762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2800" b="1" dirty="0" smtClean="0">
                          <a:effectLst/>
                          <a:latin typeface="Calibri"/>
                        </a:rPr>
                        <a:t>Б</a:t>
                      </a:r>
                      <a:endParaRPr lang="ru-RU" sz="2800" b="1" dirty="0"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2800" b="1" dirty="0" smtClean="0">
                          <a:effectLst/>
                          <a:latin typeface="Calibri"/>
                        </a:rPr>
                        <a:t>Ы</a:t>
                      </a:r>
                      <a:endParaRPr lang="ru-RU" sz="2800" b="1" dirty="0"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49438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2000" b="1" i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2800" b="1" dirty="0" smtClean="0">
                          <a:effectLst/>
                          <a:latin typeface="Calibri"/>
                        </a:rPr>
                        <a:t>Ж</a:t>
                      </a:r>
                      <a:endParaRPr lang="ru-RU" sz="2800" b="1" dirty="0"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2800" b="1" dirty="0" smtClean="0">
                          <a:effectLst/>
                          <a:latin typeface="Calibri"/>
                        </a:rPr>
                        <a:t>Е</a:t>
                      </a:r>
                      <a:endParaRPr lang="ru-RU" sz="2800" b="1" dirty="0"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2800" b="1" dirty="0" smtClean="0">
                          <a:effectLst/>
                          <a:latin typeface="Calibri"/>
                        </a:rPr>
                        <a:t>Л</a:t>
                      </a:r>
                      <a:endParaRPr lang="ru-RU" sz="2800" b="1" dirty="0"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2800" b="1" dirty="0" smtClean="0">
                          <a:effectLst/>
                          <a:latin typeface="Calibri"/>
                        </a:rPr>
                        <a:t>У</a:t>
                      </a:r>
                      <a:endParaRPr lang="ru-RU" sz="2800" b="1" dirty="0"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2800" b="1" dirty="0" smtClean="0">
                          <a:effectLst/>
                          <a:latin typeface="Calibri"/>
                        </a:rPr>
                        <a:t>Д</a:t>
                      </a:r>
                      <a:endParaRPr lang="ru-RU" sz="2800" b="1" dirty="0"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762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2800" b="1" dirty="0" smtClean="0">
                          <a:effectLst/>
                          <a:latin typeface="Calibri"/>
                        </a:rPr>
                        <a:t>О</a:t>
                      </a:r>
                      <a:endParaRPr lang="ru-RU" sz="2800" b="1" dirty="0"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762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2800" b="1" dirty="0" smtClean="0">
                          <a:effectLst/>
                          <a:latin typeface="Calibri"/>
                        </a:rPr>
                        <a:t>К</a:t>
                      </a:r>
                      <a:endParaRPr lang="ru-RU" sz="2800" b="1" dirty="0"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49438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2000" i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2800" b="1" dirty="0" smtClean="0">
                          <a:effectLst/>
                          <a:latin typeface="Calibri"/>
                        </a:rPr>
                        <a:t>С</a:t>
                      </a:r>
                      <a:endParaRPr lang="ru-RU" sz="2800" b="1" dirty="0"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2800" b="1" dirty="0" smtClean="0">
                          <a:effectLst/>
                          <a:latin typeface="Calibri"/>
                        </a:rPr>
                        <a:t>О</a:t>
                      </a:r>
                      <a:endParaRPr lang="ru-RU" sz="2800" b="1" dirty="0"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762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2800" b="1" dirty="0" smtClean="0">
                          <a:effectLst/>
                          <a:latin typeface="Calibri"/>
                        </a:rPr>
                        <a:t>К</a:t>
                      </a:r>
                      <a:endParaRPr lang="ru-RU" sz="2800" b="1" dirty="0"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762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49438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762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2800" b="1" dirty="0" smtClean="0">
                          <a:effectLst/>
                          <a:latin typeface="Calibri"/>
                        </a:rPr>
                        <a:t>Р</a:t>
                      </a:r>
                      <a:endParaRPr lang="ru-RU" sz="2800" b="1" dirty="0"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762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2800" b="1" dirty="0" smtClean="0">
                          <a:effectLst/>
                          <a:latin typeface="Calibri"/>
                        </a:rPr>
                        <a:t>О</a:t>
                      </a:r>
                      <a:endParaRPr lang="ru-RU" sz="2800" b="1" dirty="0"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762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2800" b="1" dirty="0" smtClean="0">
                          <a:effectLst/>
                          <a:latin typeface="Calibri"/>
                        </a:rPr>
                        <a:t>Т</a:t>
                      </a:r>
                      <a:endParaRPr lang="ru-RU" sz="2800" b="1" dirty="0"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9438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762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2800" b="1" dirty="0" smtClean="0">
                          <a:effectLst/>
                          <a:latin typeface="Calibri"/>
                        </a:rPr>
                        <a:t>О</a:t>
                      </a:r>
                      <a:endParaRPr lang="ru-RU" sz="2800" b="1" dirty="0"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762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2800" b="1" dirty="0" smtClean="0">
                          <a:effectLst/>
                          <a:latin typeface="Calibri"/>
                        </a:rPr>
                        <a:t>Р</a:t>
                      </a:r>
                      <a:endParaRPr lang="ru-RU" sz="2800" b="1" dirty="0"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762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2800" b="1" dirty="0" smtClean="0">
                          <a:effectLst/>
                          <a:latin typeface="Calibri"/>
                        </a:rPr>
                        <a:t>Г</a:t>
                      </a:r>
                      <a:endParaRPr lang="ru-RU" sz="2800" b="1" dirty="0"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2800" b="1" dirty="0" smtClean="0">
                          <a:effectLst/>
                          <a:latin typeface="Calibri"/>
                        </a:rPr>
                        <a:t>А</a:t>
                      </a:r>
                      <a:endParaRPr lang="ru-RU" sz="2800" b="1" dirty="0"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2800" b="1" dirty="0" smtClean="0">
                          <a:effectLst/>
                          <a:latin typeface="Calibri"/>
                        </a:rPr>
                        <a:t>Н</a:t>
                      </a:r>
                      <a:endParaRPr lang="ru-RU" sz="2800" b="1" dirty="0"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9438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2000" i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2800" b="1" dirty="0" smtClean="0">
                          <a:effectLst/>
                          <a:latin typeface="Calibri"/>
                        </a:rPr>
                        <a:t>П</a:t>
                      </a:r>
                      <a:endParaRPr lang="ru-RU" sz="2800" b="1" dirty="0"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2800" b="1" dirty="0" smtClean="0">
                          <a:effectLst/>
                          <a:latin typeface="Calibri"/>
                        </a:rPr>
                        <a:t>И</a:t>
                      </a:r>
                      <a:endParaRPr lang="ru-RU" sz="2800" b="1" dirty="0"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2800" b="1" dirty="0" smtClean="0">
                          <a:effectLst/>
                          <a:latin typeface="Calibri"/>
                        </a:rPr>
                        <a:t>Щ</a:t>
                      </a:r>
                      <a:endParaRPr lang="ru-RU" sz="2800" b="1" dirty="0"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2800" b="1" dirty="0" smtClean="0">
                          <a:effectLst/>
                          <a:latin typeface="Calibri"/>
                        </a:rPr>
                        <a:t>Е</a:t>
                      </a:r>
                      <a:endParaRPr lang="ru-RU" sz="2800" b="1" dirty="0"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2800" b="1" dirty="0" smtClean="0">
                          <a:effectLst/>
                          <a:latin typeface="Calibri"/>
                        </a:rPr>
                        <a:t>В</a:t>
                      </a:r>
                      <a:endParaRPr lang="ru-RU" sz="2800" b="1" dirty="0"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762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2800" b="1" dirty="0" smtClean="0">
                          <a:effectLst/>
                          <a:latin typeface="Calibri"/>
                        </a:rPr>
                        <a:t>О</a:t>
                      </a:r>
                      <a:endParaRPr lang="ru-RU" sz="2800" b="1" dirty="0"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762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2800" b="1" dirty="0" smtClean="0">
                          <a:effectLst/>
                          <a:latin typeface="Calibri"/>
                        </a:rPr>
                        <a:t>Д</a:t>
                      </a:r>
                      <a:endParaRPr lang="ru-RU" sz="2800" b="1" dirty="0"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7585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2000" i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2800" b="1" dirty="0" smtClean="0">
                          <a:effectLst/>
                          <a:latin typeface="Calibri"/>
                        </a:rPr>
                        <a:t>Ж</a:t>
                      </a:r>
                      <a:endParaRPr lang="ru-RU" sz="2800" b="1" dirty="0"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2800" b="1" dirty="0" smtClean="0">
                          <a:effectLst/>
                          <a:latin typeface="Calibri"/>
                        </a:rPr>
                        <a:t>Е</a:t>
                      </a:r>
                      <a:endParaRPr lang="ru-RU" sz="2800" b="1" dirty="0"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2800" b="1" dirty="0" smtClean="0">
                          <a:effectLst/>
                          <a:latin typeface="Calibri"/>
                        </a:rPr>
                        <a:t>Л</a:t>
                      </a:r>
                      <a:endParaRPr lang="ru-RU" sz="2800" b="1" dirty="0"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2800" b="1" dirty="0" smtClean="0">
                          <a:effectLst/>
                          <a:latin typeface="Calibri"/>
                        </a:rPr>
                        <a:t>Ч</a:t>
                      </a:r>
                      <a:endParaRPr lang="ru-RU" sz="2800" b="1" dirty="0"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2800" b="1" dirty="0" smtClean="0">
                          <a:effectLst/>
                          <a:latin typeface="Calibri"/>
                        </a:rPr>
                        <a:t>Ь</a:t>
                      </a:r>
                      <a:endParaRPr lang="ru-RU" sz="2800" b="1" dirty="0"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762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762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2000" i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2800" b="1" dirty="0" smtClean="0">
                          <a:effectLst/>
                          <a:latin typeface="Calibri"/>
                        </a:rPr>
                        <a:t>К</a:t>
                      </a:r>
                      <a:endParaRPr lang="ru-RU" sz="2800" b="1" dirty="0"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2800" b="1" dirty="0" smtClean="0">
                          <a:effectLst/>
                          <a:latin typeface="Calibri"/>
                        </a:rPr>
                        <a:t>И</a:t>
                      </a:r>
                      <a:endParaRPr lang="ru-RU" sz="2800" b="1" dirty="0"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2800" b="1" dirty="0" smtClean="0">
                          <a:effectLst/>
                          <a:latin typeface="Calibri"/>
                        </a:rPr>
                        <a:t>Ш</a:t>
                      </a:r>
                      <a:endParaRPr lang="ru-RU" sz="2800" b="1" dirty="0"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2800" b="1" dirty="0" smtClean="0">
                          <a:effectLst/>
                          <a:latin typeface="Calibri"/>
                        </a:rPr>
                        <a:t>Е</a:t>
                      </a:r>
                      <a:endParaRPr lang="ru-RU" sz="2800" b="1" dirty="0"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762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2800" b="1" dirty="0" smtClean="0">
                          <a:effectLst/>
                          <a:latin typeface="Calibri"/>
                        </a:rPr>
                        <a:t>Ч</a:t>
                      </a:r>
                      <a:endParaRPr lang="ru-RU" sz="2800" b="1" dirty="0"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762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2800" b="1" dirty="0" smtClean="0">
                          <a:effectLst/>
                          <a:latin typeface="Calibri"/>
                        </a:rPr>
                        <a:t>Н</a:t>
                      </a:r>
                      <a:endParaRPr lang="ru-RU" sz="2800" b="1" dirty="0"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2800" b="1" dirty="0" smtClean="0">
                          <a:effectLst/>
                          <a:latin typeface="Calibri"/>
                        </a:rPr>
                        <a:t>И</a:t>
                      </a:r>
                      <a:endParaRPr lang="ru-RU" sz="2800" b="1" dirty="0"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2800" b="1" dirty="0" smtClean="0">
                          <a:effectLst/>
                          <a:latin typeface="Calibri"/>
                        </a:rPr>
                        <a:t>К</a:t>
                      </a:r>
                      <a:endParaRPr lang="ru-RU" sz="2800" b="1" dirty="0"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768769464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1691680" y="260648"/>
            <a:ext cx="7138987" cy="1143000"/>
          </a:xfrm>
          <a:effectLst>
            <a:outerShdw dist="107763" dir="2700000" algn="ctr" rotWithShape="0">
              <a:schemeClr val="bg1">
                <a:alpha val="50000"/>
              </a:schemeClr>
            </a:outerShdw>
          </a:effectLst>
        </p:spPr>
        <p:txBody>
          <a:bodyPr/>
          <a:lstStyle/>
          <a:p>
            <a:pPr algn="ctr" eaLnBrk="1" hangingPunct="1"/>
            <a:r>
              <a:rPr lang="ru-RU" altLang="ru-RU" sz="4000" b="1" dirty="0" smtClean="0">
                <a:solidFill>
                  <a:srgbClr val="990033"/>
                </a:solidFill>
                <a:latin typeface="Arial Black" pitchFamily="34" charset="0"/>
              </a:rPr>
              <a:t>ЗОЛОТЫЕ ПРАВИЛА</a:t>
            </a:r>
            <a:r>
              <a:rPr lang="ru-RU" altLang="ru-RU" dirty="0" smtClean="0"/>
              <a:t>                </a:t>
            </a:r>
            <a:r>
              <a:rPr lang="ru-RU" altLang="ru-RU" sz="2400" b="1" dirty="0" smtClean="0">
                <a:solidFill>
                  <a:srgbClr val="990033"/>
                </a:solidFill>
                <a:latin typeface="Arial Black" pitchFamily="34" charset="0"/>
              </a:rPr>
              <a:t>приема пищи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989138"/>
            <a:ext cx="8229600" cy="4319587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buClr>
                <a:srgbClr val="003399"/>
              </a:buClr>
              <a:buFont typeface="Wingdings" pitchFamily="2" charset="2"/>
              <a:buBlip>
                <a:blip r:embed="rId2"/>
              </a:buBlip>
            </a:pPr>
            <a:r>
              <a:rPr lang="ru-RU" altLang="ru-RU" sz="2600" b="1" dirty="0" smtClean="0">
                <a:solidFill>
                  <a:srgbClr val="333399"/>
                </a:solidFill>
                <a:latin typeface="Blackadder ITC" pitchFamily="82" charset="0"/>
              </a:rPr>
              <a:t>Старайтесь более тщательно пережевывать пищу.</a:t>
            </a:r>
            <a:endParaRPr lang="ru-RU" altLang="ru-RU" sz="2600" b="1" dirty="0" smtClean="0">
              <a:solidFill>
                <a:srgbClr val="333399"/>
              </a:solidFill>
            </a:endParaRPr>
          </a:p>
          <a:p>
            <a:pPr eaLnBrk="1" hangingPunct="1">
              <a:lnSpc>
                <a:spcPct val="80000"/>
              </a:lnSpc>
              <a:buClr>
                <a:srgbClr val="003399"/>
              </a:buClr>
              <a:buFont typeface="Wingdings" pitchFamily="2" charset="2"/>
              <a:buNone/>
            </a:pPr>
            <a:endParaRPr lang="ru-RU" altLang="ru-RU" sz="900" b="1" dirty="0" smtClean="0">
              <a:solidFill>
                <a:srgbClr val="333399"/>
              </a:solidFill>
            </a:endParaRPr>
          </a:p>
          <a:p>
            <a:pPr eaLnBrk="1" hangingPunct="1">
              <a:lnSpc>
                <a:spcPct val="80000"/>
              </a:lnSpc>
              <a:buClr>
                <a:srgbClr val="003399"/>
              </a:buClr>
              <a:buFont typeface="Wingdings" pitchFamily="2" charset="2"/>
              <a:buBlip>
                <a:blip r:embed="rId2"/>
              </a:buBlip>
            </a:pPr>
            <a:r>
              <a:rPr lang="ru-RU" altLang="ru-RU" sz="2600" b="1" dirty="0" smtClean="0">
                <a:solidFill>
                  <a:srgbClr val="333399"/>
                </a:solidFill>
                <a:latin typeface="Blackadder ITC" pitchFamily="82" charset="0"/>
              </a:rPr>
              <a:t>Старайтесь есть разнообразную пищу. Пусть в вашем рационе будет побольше овощей и фруктов и поменьше сладостей.</a:t>
            </a:r>
            <a:endParaRPr lang="ru-RU" altLang="ru-RU" sz="2600" b="1" dirty="0" smtClean="0">
              <a:solidFill>
                <a:srgbClr val="333399"/>
              </a:solidFill>
            </a:endParaRPr>
          </a:p>
          <a:p>
            <a:pPr eaLnBrk="1" hangingPunct="1">
              <a:lnSpc>
                <a:spcPct val="80000"/>
              </a:lnSpc>
              <a:buClr>
                <a:srgbClr val="003399"/>
              </a:buClr>
              <a:buFont typeface="Wingdings" pitchFamily="2" charset="2"/>
              <a:buNone/>
            </a:pPr>
            <a:endParaRPr lang="ru-RU" altLang="ru-RU" sz="600" b="1" dirty="0" smtClean="0">
              <a:solidFill>
                <a:srgbClr val="333399"/>
              </a:solidFill>
            </a:endParaRPr>
          </a:p>
          <a:p>
            <a:pPr eaLnBrk="1" hangingPunct="1">
              <a:lnSpc>
                <a:spcPct val="80000"/>
              </a:lnSpc>
              <a:buClr>
                <a:srgbClr val="003399"/>
              </a:buClr>
              <a:buFont typeface="Wingdings" pitchFamily="2" charset="2"/>
              <a:buBlip>
                <a:blip r:embed="rId2"/>
              </a:buBlip>
            </a:pPr>
            <a:r>
              <a:rPr lang="ru-RU" altLang="ru-RU" sz="2600" b="1" dirty="0" smtClean="0">
                <a:solidFill>
                  <a:srgbClr val="333399"/>
                </a:solidFill>
                <a:latin typeface="Blackadder ITC" pitchFamily="82" charset="0"/>
              </a:rPr>
              <a:t>Старайтесь есть в одно и тоже время. Ваш организм привыкнет к режиму и пища будет лучше усваиваться.</a:t>
            </a:r>
            <a:endParaRPr lang="ru-RU" altLang="ru-RU" sz="2600" b="1" dirty="0" smtClean="0">
              <a:solidFill>
                <a:srgbClr val="333399"/>
              </a:solidFill>
            </a:endParaRPr>
          </a:p>
          <a:p>
            <a:pPr eaLnBrk="1" hangingPunct="1">
              <a:lnSpc>
                <a:spcPct val="80000"/>
              </a:lnSpc>
              <a:buClr>
                <a:srgbClr val="003399"/>
              </a:buClr>
              <a:buFont typeface="Wingdings" pitchFamily="2" charset="2"/>
              <a:buNone/>
            </a:pPr>
            <a:endParaRPr lang="ru-RU" altLang="ru-RU" sz="900" b="1" dirty="0" smtClean="0">
              <a:solidFill>
                <a:srgbClr val="333399"/>
              </a:solidFill>
            </a:endParaRPr>
          </a:p>
          <a:p>
            <a:pPr>
              <a:lnSpc>
                <a:spcPct val="80000"/>
              </a:lnSpc>
              <a:buClr>
                <a:srgbClr val="003399"/>
              </a:buClr>
              <a:buBlip>
                <a:blip r:embed="rId2"/>
              </a:buBlip>
            </a:pPr>
            <a:r>
              <a:rPr lang="ru-RU" altLang="ru-RU" sz="2600" b="1" dirty="0" smtClean="0">
                <a:solidFill>
                  <a:srgbClr val="333399"/>
                </a:solidFill>
                <a:latin typeface="Blackadder ITC" pitchFamily="82" charset="0"/>
              </a:rPr>
              <a:t>Ужинать нужно не меньше чем за два часа до сна. Наедаться прямо перед сном очень вредно</a:t>
            </a:r>
            <a:r>
              <a:rPr lang="ru-RU" altLang="ru-RU" sz="2600" b="1" dirty="0">
                <a:solidFill>
                  <a:srgbClr val="333399"/>
                </a:solidFill>
                <a:latin typeface="Blackadder ITC" pitchFamily="82" charset="0"/>
              </a:rPr>
              <a:t>. </a:t>
            </a:r>
            <a:endParaRPr lang="ru-RU" altLang="ru-RU" sz="2600" b="1" dirty="0" smtClean="0">
              <a:solidFill>
                <a:srgbClr val="333399"/>
              </a:solidFill>
              <a:latin typeface="Blackadder ITC" pitchFamily="82" charset="0"/>
            </a:endParaRPr>
          </a:p>
          <a:p>
            <a:pPr>
              <a:lnSpc>
                <a:spcPct val="80000"/>
              </a:lnSpc>
              <a:buClr>
                <a:srgbClr val="003399"/>
              </a:buClr>
              <a:buBlip>
                <a:blip r:embed="rId2"/>
              </a:buBlip>
            </a:pPr>
            <a:endParaRPr lang="ru-RU" altLang="ru-RU" sz="2600" b="1" dirty="0">
              <a:solidFill>
                <a:srgbClr val="333399"/>
              </a:solidFill>
              <a:latin typeface="Blackadder ITC" pitchFamily="82" charset="0"/>
            </a:endParaRPr>
          </a:p>
          <a:p>
            <a:pPr>
              <a:lnSpc>
                <a:spcPct val="80000"/>
              </a:lnSpc>
              <a:buClr>
                <a:srgbClr val="003399"/>
              </a:buClr>
              <a:buBlip>
                <a:blip r:embed="rId2"/>
              </a:buBlip>
            </a:pPr>
            <a:r>
              <a:rPr lang="ru-RU" altLang="ru-RU" sz="2600" b="1" dirty="0" smtClean="0">
                <a:solidFill>
                  <a:srgbClr val="333399"/>
                </a:solidFill>
                <a:latin typeface="Blackadder ITC" pitchFamily="82" charset="0"/>
              </a:rPr>
              <a:t>Перед </a:t>
            </a:r>
            <a:r>
              <a:rPr lang="ru-RU" altLang="ru-RU" sz="2600" b="1" dirty="0">
                <a:solidFill>
                  <a:srgbClr val="333399"/>
                </a:solidFill>
                <a:latin typeface="Blackadder ITC" pitchFamily="82" charset="0"/>
              </a:rPr>
              <a:t>едой мойте руки.</a:t>
            </a:r>
            <a:endParaRPr lang="ru-RU" altLang="ru-RU" sz="2600" b="1" dirty="0" smtClean="0">
              <a:solidFill>
                <a:srgbClr val="333399"/>
              </a:solidFill>
              <a:latin typeface="Blackadder ITC" pitchFamily="82" charset="0"/>
            </a:endParaRPr>
          </a:p>
          <a:p>
            <a:pPr eaLnBrk="1" hangingPunct="1">
              <a:lnSpc>
                <a:spcPct val="80000"/>
              </a:lnSpc>
              <a:buClr>
                <a:srgbClr val="003399"/>
              </a:buClr>
              <a:buFont typeface="Wingdings" pitchFamily="2" charset="2"/>
              <a:buChar char="ü"/>
            </a:pPr>
            <a:endParaRPr lang="ru-RU" altLang="ru-RU" sz="2600" b="1" dirty="0" smtClean="0">
              <a:solidFill>
                <a:srgbClr val="003399"/>
              </a:solidFill>
              <a:latin typeface="Blackadder ITC" pitchFamily="82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349" y="548680"/>
            <a:ext cx="167322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775149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Grp="1" noChangeArrowheads="1"/>
          </p:cNvSpPr>
          <p:nvPr>
            <p:ph type="body" sz="half" idx="3"/>
          </p:nvPr>
        </p:nvSpPr>
        <p:spPr>
          <a:xfrm>
            <a:off x="0" y="1628800"/>
            <a:ext cx="9144000" cy="5805487"/>
          </a:xfrm>
        </p:spPr>
        <p:txBody>
          <a:bodyPr/>
          <a:lstStyle/>
          <a:p>
            <a:pPr marL="0" indent="0" eaLnBrk="1" hangingPunct="1">
              <a:buClr>
                <a:srgbClr val="003399"/>
              </a:buClr>
              <a:buNone/>
            </a:pPr>
            <a:endParaRPr lang="ru-RU" altLang="ru-RU" sz="2200" b="1" dirty="0" smtClean="0">
              <a:solidFill>
                <a:srgbClr val="003399"/>
              </a:solidFill>
              <a:latin typeface="Agency FB" pitchFamily="34" charset="0"/>
            </a:endParaRPr>
          </a:p>
        </p:txBody>
      </p:sp>
      <p:sp>
        <p:nvSpPr>
          <p:cNvPr id="24580" name="WordArt 6"/>
          <p:cNvSpPr>
            <a:spLocks noChangeArrowheads="1" noChangeShapeType="1" noTextEdit="1"/>
          </p:cNvSpPr>
          <p:nvPr/>
        </p:nvSpPr>
        <p:spPr bwMode="auto">
          <a:xfrm>
            <a:off x="1403350" y="69850"/>
            <a:ext cx="6697663" cy="1055688"/>
          </a:xfrm>
          <a:prstGeom prst="rect">
            <a:avLst/>
          </a:prstGeom>
        </p:spPr>
        <p:txBody>
          <a:bodyPr wrap="none" fromWordArt="1">
            <a:prstTxWarp prst="textWave2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5400" b="1" i="1" kern="10" dirty="0" smtClean="0">
                <a:ln w="1587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Georgia"/>
              </a:rPr>
              <a:t>Сегодня на уроке: </a:t>
            </a:r>
            <a:endParaRPr lang="ru-RU" sz="5400" b="1" i="1" kern="10" dirty="0">
              <a:ln w="15875">
                <a:solidFill>
                  <a:srgbClr val="800000"/>
                </a:solidFill>
                <a:round/>
                <a:headEnd/>
                <a:tailEnd/>
              </a:ln>
              <a:solidFill>
                <a:srgbClr val="FF00FF"/>
              </a:solidFill>
              <a:effectLst>
                <a:outerShdw dist="53882" dir="2700000" algn="ctr" rotWithShape="0">
                  <a:srgbClr val="C0C0C0">
                    <a:alpha val="79999"/>
                  </a:srgbClr>
                </a:outerShdw>
              </a:effectLst>
              <a:latin typeface="Georgia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715200" cy="4637112"/>
          </a:xfrm>
        </p:spPr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lvl="0"/>
            <a:r>
              <a:rPr lang="ru-RU" sz="2800" b="1" i="1" dirty="0">
                <a:ln/>
                <a:solidFill>
                  <a:schemeClr val="accent3"/>
                </a:solidFill>
              </a:rPr>
              <a:t>Узнали строение пищеварительной системы </a:t>
            </a:r>
            <a:r>
              <a:rPr lang="ru-RU" sz="2800" b="1" i="1" dirty="0" smtClean="0">
                <a:ln/>
                <a:solidFill>
                  <a:schemeClr val="accent3"/>
                </a:solidFill>
              </a:rPr>
              <a:t>человека</a:t>
            </a:r>
          </a:p>
          <a:p>
            <a:pPr lvl="0"/>
            <a:endParaRPr lang="ru-RU" sz="2800" b="1" dirty="0">
              <a:ln/>
              <a:solidFill>
                <a:schemeClr val="accent3"/>
              </a:solidFill>
            </a:endParaRPr>
          </a:p>
          <a:p>
            <a:pPr lvl="0"/>
            <a:r>
              <a:rPr lang="ru-RU" sz="2800" b="1" i="1" dirty="0">
                <a:ln/>
                <a:solidFill>
                  <a:schemeClr val="accent3"/>
                </a:solidFill>
              </a:rPr>
              <a:t>Выяснили, какие функции выполняет каждый отдел пищеварительной </a:t>
            </a:r>
            <a:r>
              <a:rPr lang="ru-RU" sz="2800" b="1" i="1" dirty="0" smtClean="0">
                <a:ln/>
                <a:solidFill>
                  <a:schemeClr val="accent3"/>
                </a:solidFill>
              </a:rPr>
              <a:t>системы</a:t>
            </a:r>
          </a:p>
          <a:p>
            <a:pPr lvl="0"/>
            <a:endParaRPr lang="ru-RU" sz="2800" b="1" dirty="0">
              <a:ln/>
              <a:solidFill>
                <a:schemeClr val="accent3"/>
              </a:solidFill>
            </a:endParaRPr>
          </a:p>
          <a:p>
            <a:pPr lvl="0"/>
            <a:r>
              <a:rPr lang="ru-RU" sz="2800" b="1" i="1" dirty="0">
                <a:ln/>
                <a:solidFill>
                  <a:schemeClr val="accent3"/>
                </a:solidFill>
              </a:rPr>
              <a:t>Составили </a:t>
            </a:r>
            <a:r>
              <a:rPr lang="ru-RU" sz="2800" b="1" i="1" dirty="0" smtClean="0">
                <a:ln/>
                <a:solidFill>
                  <a:schemeClr val="accent3"/>
                </a:solidFill>
              </a:rPr>
              <a:t>правила здорового питания</a:t>
            </a:r>
            <a:endParaRPr lang="ru-RU" sz="2800" b="1" dirty="0">
              <a:ln/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96537360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1924" y="1556792"/>
            <a:ext cx="8893175" cy="2547937"/>
          </a:xfrm>
        </p:spPr>
        <p:txBody>
          <a:bodyPr>
            <a:normAutofit fontScale="85000" lnSpcReduction="20000"/>
          </a:bodyPr>
          <a:lstStyle/>
          <a:p>
            <a:pPr eaLnBrk="1" hangingPunct="1"/>
            <a:r>
              <a:rPr lang="ru-RU" alt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Печатная тетрадь: стр. 11 № 18, № 19;</a:t>
            </a:r>
          </a:p>
          <a:p>
            <a:pPr eaLnBrk="1" hangingPunct="1"/>
            <a:r>
              <a:rPr lang="ru-RU" alt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Учебник: стр. </a:t>
            </a:r>
            <a:r>
              <a:rPr lang="ru-RU" alt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21-21 подготовить </a:t>
            </a:r>
            <a:r>
              <a:rPr lang="ru-RU" alt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рассказ </a:t>
            </a:r>
            <a:r>
              <a:rPr lang="ru-RU" alt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«Питательные вещества».</a:t>
            </a:r>
            <a:endParaRPr lang="ru-RU" altLang="ru-RU" sz="4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eaLnBrk="1" hangingPunct="1"/>
            <a:endParaRPr lang="ru-RU" altLang="ru-RU" sz="4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6868" name="WordArt 4"/>
          <p:cNvSpPr>
            <a:spLocks noChangeArrowheads="1" noChangeShapeType="1" noTextEdit="1"/>
          </p:cNvSpPr>
          <p:nvPr/>
        </p:nvSpPr>
        <p:spPr bwMode="auto">
          <a:xfrm>
            <a:off x="611188" y="5661025"/>
            <a:ext cx="8137525" cy="863600"/>
          </a:xfrm>
          <a:prstGeom prst="rect">
            <a:avLst/>
          </a:prstGeom>
        </p:spPr>
        <p:txBody>
          <a:bodyPr wrap="none" fromWordArt="1">
            <a:prstTxWarp prst="textInflateTop">
              <a:avLst>
                <a:gd name="adj" fmla="val 31917"/>
              </a:avLst>
            </a:prstTxWarp>
          </a:bodyPr>
          <a:lstStyle/>
          <a:p>
            <a:pPr algn="ctr"/>
            <a:r>
              <a:rPr lang="ru-RU" kern="10" spc="-360" normalizeH="1">
                <a:ln w="38100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CC0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Спасибо за урок!</a:t>
            </a:r>
          </a:p>
        </p:txBody>
      </p:sp>
      <p:sp>
        <p:nvSpPr>
          <p:cNvPr id="26628" name="WordArt 6"/>
          <p:cNvSpPr>
            <a:spLocks noChangeArrowheads="1" noChangeShapeType="1" noTextEdit="1"/>
          </p:cNvSpPr>
          <p:nvPr/>
        </p:nvSpPr>
        <p:spPr bwMode="auto">
          <a:xfrm>
            <a:off x="323850" y="476250"/>
            <a:ext cx="8569325" cy="936625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1019"/>
              </a:avLst>
            </a:prstTxWarp>
          </a:bodyPr>
          <a:lstStyle/>
          <a:p>
            <a:pPr algn="ctr"/>
            <a:r>
              <a:rPr lang="ru-RU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0066"/>
                </a:solidFill>
                <a:latin typeface="Century Schoolbook"/>
              </a:rPr>
              <a:t>ДОМАШНЕЕ ЗАДАНИЕ:</a:t>
            </a:r>
          </a:p>
        </p:txBody>
      </p:sp>
    </p:spTree>
    <p:extLst>
      <p:ext uri="{BB962C8B-B14F-4D97-AF65-F5344CB8AC3E}">
        <p14:creationId xmlns="" xmlns:p14="http://schemas.microsoft.com/office/powerpoint/2010/main" val="1614807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 l="9421" r="12563" b="15344"/>
          <a:stretch>
            <a:fillRect/>
          </a:stretch>
        </p:blipFill>
        <p:spPr bwMode="auto">
          <a:xfrm>
            <a:off x="357158" y="285728"/>
            <a:ext cx="8429684" cy="6234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4"/>
          <p:cNvSpPr txBox="1">
            <a:spLocks noChangeArrowheads="1"/>
          </p:cNvSpPr>
          <p:nvPr/>
        </p:nvSpPr>
        <p:spPr bwMode="auto">
          <a:xfrm>
            <a:off x="1995204" y="1079847"/>
            <a:ext cx="6408712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Тема урока: </a:t>
            </a:r>
          </a:p>
          <a:p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WordArt 6"/>
          <p:cNvSpPr>
            <a:spLocks noChangeArrowheads="1" noChangeShapeType="1" noTextEdit="1"/>
          </p:cNvSpPr>
          <p:nvPr/>
        </p:nvSpPr>
        <p:spPr bwMode="auto">
          <a:xfrm>
            <a:off x="755650" y="2577690"/>
            <a:ext cx="7632700" cy="2376487"/>
          </a:xfrm>
          <a:prstGeom prst="rect">
            <a:avLst/>
          </a:prstGeom>
        </p:spPr>
        <p:txBody>
          <a:bodyPr wrap="none" numCol="1" fromWordArt="1">
            <a:prstTxWarp prst="textTriangle">
              <a:avLst>
                <a:gd name="adj" fmla="val 13361"/>
              </a:avLst>
            </a:prstTxWarp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ru-RU" sz="4000" b="1" kern="10" dirty="0">
                <a:ln w="15875">
                  <a:solidFill>
                    <a:srgbClr val="00008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0066"/>
                    </a:gs>
                    <a:gs pos="100000">
                      <a:srgbClr val="FFCCFF"/>
                    </a:gs>
                  </a:gsLst>
                  <a:lin ang="5400000" scaled="1"/>
                </a:gradFill>
                <a:effectLst>
                  <a:outerShdw dist="137372" dir="2021404" algn="ctr" rotWithShape="0">
                    <a:srgbClr val="FFFF00">
                      <a:alpha val="50000"/>
                    </a:srgbClr>
                  </a:outerShdw>
                </a:effectLst>
                <a:latin typeface="Tahoma"/>
                <a:ea typeface="Tahoma"/>
                <a:cs typeface="Tahoma"/>
              </a:rPr>
              <a:t>Пищеварительная </a:t>
            </a:r>
            <a:r>
              <a:rPr lang="ru-RU" sz="4000" b="1" kern="10" dirty="0" smtClean="0">
                <a:ln w="15875">
                  <a:solidFill>
                    <a:srgbClr val="00008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0066"/>
                    </a:gs>
                    <a:gs pos="100000">
                      <a:srgbClr val="FFCCFF"/>
                    </a:gs>
                  </a:gsLst>
                  <a:lin ang="5400000" scaled="1"/>
                </a:gradFill>
                <a:effectLst>
                  <a:outerShdw dist="137372" dir="2021404" algn="ctr" rotWithShape="0">
                    <a:srgbClr val="FFFF00">
                      <a:alpha val="50000"/>
                    </a:srgbClr>
                  </a:outerShdw>
                </a:effectLst>
                <a:latin typeface="Tahoma"/>
                <a:ea typeface="Tahoma"/>
                <a:cs typeface="Tahoma"/>
              </a:rPr>
              <a:t>система </a:t>
            </a:r>
            <a:endParaRPr lang="ru-RU" sz="4000" b="1" kern="10" dirty="0">
              <a:ln w="15875">
                <a:solidFill>
                  <a:srgbClr val="00008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F0066"/>
                  </a:gs>
                  <a:gs pos="100000">
                    <a:srgbClr val="FFCCFF"/>
                  </a:gs>
                </a:gsLst>
                <a:lin ang="5400000" scaled="1"/>
              </a:gradFill>
              <a:effectLst>
                <a:outerShdw dist="137372" dir="2021404" algn="ctr" rotWithShape="0">
                  <a:srgbClr val="FFFF00">
                    <a:alpha val="50000"/>
                  </a:srgbClr>
                </a:outerShdw>
              </a:effectLst>
              <a:latin typeface="Tahoma"/>
              <a:ea typeface="Tahoma"/>
              <a:cs typeface="Tahom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 Box 5"/>
          <p:cNvSpPr txBox="1">
            <a:spLocks noChangeArrowheads="1"/>
          </p:cNvSpPr>
          <p:nvPr/>
        </p:nvSpPr>
        <p:spPr bwMode="auto">
          <a:xfrm>
            <a:off x="1619250" y="1125538"/>
            <a:ext cx="1841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2800"/>
          </a:p>
        </p:txBody>
      </p:sp>
      <p:sp>
        <p:nvSpPr>
          <p:cNvPr id="4100" name="Text Box 6"/>
          <p:cNvSpPr txBox="1">
            <a:spLocks noChangeArrowheads="1"/>
          </p:cNvSpPr>
          <p:nvPr/>
        </p:nvSpPr>
        <p:spPr bwMode="auto">
          <a:xfrm>
            <a:off x="1187624" y="1630961"/>
            <a:ext cx="7561263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dirty="0" smtClean="0">
                <a:solidFill>
                  <a:srgbClr val="6600FF"/>
                </a:solidFill>
              </a:rPr>
              <a:t>•</a:t>
            </a:r>
            <a:r>
              <a:rPr lang="ru-RU" sz="3200" b="1" dirty="0">
                <a:solidFill>
                  <a:srgbClr val="6600FF"/>
                </a:solidFill>
              </a:rPr>
              <a:t>	Узнаем строение пищеварительной системы </a:t>
            </a:r>
            <a:r>
              <a:rPr lang="ru-RU" sz="3200" b="1" dirty="0" smtClean="0">
                <a:solidFill>
                  <a:srgbClr val="6600FF"/>
                </a:solidFill>
              </a:rPr>
              <a:t>человека;</a:t>
            </a:r>
            <a:endParaRPr lang="ru-RU" sz="3200" b="1" dirty="0">
              <a:solidFill>
                <a:srgbClr val="6600FF"/>
              </a:solidFill>
            </a:endParaRPr>
          </a:p>
          <a:p>
            <a:r>
              <a:rPr lang="ru-RU" sz="3200" b="1" dirty="0">
                <a:solidFill>
                  <a:srgbClr val="6600FF"/>
                </a:solidFill>
              </a:rPr>
              <a:t>•	Выясним, какие функции выполняет каждый отдел пищеварительной </a:t>
            </a:r>
            <a:r>
              <a:rPr lang="ru-RU" sz="3200" b="1" dirty="0" smtClean="0">
                <a:solidFill>
                  <a:srgbClr val="6600FF"/>
                </a:solidFill>
              </a:rPr>
              <a:t>системы;</a:t>
            </a:r>
            <a:endParaRPr lang="ru-RU" sz="3200" b="1" dirty="0">
              <a:solidFill>
                <a:srgbClr val="6600FF"/>
              </a:solidFill>
            </a:endParaRPr>
          </a:p>
          <a:p>
            <a:r>
              <a:rPr lang="ru-RU" sz="3200" b="1" dirty="0">
                <a:solidFill>
                  <a:srgbClr val="6600FF"/>
                </a:solidFill>
              </a:rPr>
              <a:t>•	Составим правила </a:t>
            </a:r>
            <a:r>
              <a:rPr lang="ru-RU" sz="3200" b="1" dirty="0" smtClean="0">
                <a:solidFill>
                  <a:srgbClr val="6600FF"/>
                </a:solidFill>
              </a:rPr>
              <a:t>здорового питания.</a:t>
            </a:r>
            <a:endParaRPr lang="ru-RU" sz="4000" b="1" dirty="0">
              <a:solidFill>
                <a:srgbClr val="6600FF"/>
              </a:solidFill>
            </a:endParaRPr>
          </a:p>
          <a:p>
            <a:endParaRPr lang="ru-RU" sz="4000" b="1" dirty="0">
              <a:solidFill>
                <a:srgbClr val="6600FF"/>
              </a:solidFill>
            </a:endParaRPr>
          </a:p>
          <a:p>
            <a:endParaRPr lang="ru-RU" sz="4000" b="1" dirty="0">
              <a:solidFill>
                <a:srgbClr val="6600FF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27088" y="404663"/>
            <a:ext cx="7705352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Сегодня на уроке: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7"/>
          <p:cNvPicPr>
            <a:picLocks noChangeAspect="1" noChangeArrowheads="1"/>
          </p:cNvPicPr>
          <p:nvPr/>
        </p:nvPicPr>
        <p:blipFill>
          <a:blip r:embed="rId2"/>
          <a:srcRect l="9917" r="11736"/>
          <a:stretch>
            <a:fillRect/>
          </a:stretch>
        </p:blipFill>
        <p:spPr bwMode="auto">
          <a:xfrm>
            <a:off x="0" y="0"/>
            <a:ext cx="9144000" cy="6841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0"/>
          <p:cNvPicPr>
            <a:picLocks noChangeAspect="1" noChangeArrowheads="1"/>
          </p:cNvPicPr>
          <p:nvPr/>
        </p:nvPicPr>
        <p:blipFill>
          <a:blip r:embed="rId2"/>
          <a:srcRect l="8765" r="9389"/>
          <a:stretch>
            <a:fillRect/>
          </a:stretch>
        </p:blipFill>
        <p:spPr bwMode="auto">
          <a:xfrm>
            <a:off x="0" y="0"/>
            <a:ext cx="9144000" cy="6966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13"/>
          <p:cNvPicPr>
            <a:picLocks noChangeAspect="1" noChangeArrowheads="1"/>
          </p:cNvPicPr>
          <p:nvPr/>
        </p:nvPicPr>
        <p:blipFill>
          <a:blip r:embed="rId2"/>
          <a:srcRect l="9256" r="8562"/>
          <a:stretch>
            <a:fillRect/>
          </a:stretch>
        </p:blipFill>
        <p:spPr bwMode="auto">
          <a:xfrm>
            <a:off x="0" y="0"/>
            <a:ext cx="9144000" cy="6939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Рисунок 16"/>
          <p:cNvPicPr>
            <a:picLocks noChangeAspect="1" noChangeArrowheads="1"/>
          </p:cNvPicPr>
          <p:nvPr/>
        </p:nvPicPr>
        <p:blipFill>
          <a:blip r:embed="rId2"/>
          <a:srcRect l="9091" r="8893"/>
          <a:stretch>
            <a:fillRect/>
          </a:stretch>
        </p:blipFill>
        <p:spPr bwMode="auto">
          <a:xfrm>
            <a:off x="0" y="0"/>
            <a:ext cx="9144000" cy="6811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6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1694</TotalTime>
  <Words>218</Words>
  <Application>Microsoft Office PowerPoint</Application>
  <PresentationFormat>Экран (4:3)</PresentationFormat>
  <Paragraphs>119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25</vt:i4>
      </vt:variant>
    </vt:vector>
  </HeadingPairs>
  <TitlesOfParts>
    <vt:vector size="27" baseType="lpstr">
      <vt:lpstr>Эркер</vt:lpstr>
      <vt:lpstr>6_Оформление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ЗОЛОТЫЕ ПРАВИЛА                приема пищи</vt:lpstr>
      <vt:lpstr>Слайд 23</vt:lpstr>
      <vt:lpstr>Слайд 24</vt:lpstr>
      <vt:lpstr>Слайд 25</vt:lpstr>
    </vt:vector>
  </TitlesOfParts>
  <Company>Федерация Интернет-Образования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Этажи пищеварительной системы</dc:title>
  <dc:creator>user</dc:creator>
  <cp:lastModifiedBy>prep</cp:lastModifiedBy>
  <cp:revision>117</cp:revision>
  <dcterms:created xsi:type="dcterms:W3CDTF">2004-01-26T08:48:50Z</dcterms:created>
  <dcterms:modified xsi:type="dcterms:W3CDTF">2021-03-15T04:20:28Z</dcterms:modified>
</cp:coreProperties>
</file>