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5" r:id="rId3"/>
    <p:sldId id="286" r:id="rId4"/>
    <p:sldId id="259" r:id="rId5"/>
    <p:sldId id="278" r:id="rId6"/>
    <p:sldId id="280" r:id="rId7"/>
    <p:sldId id="281" r:id="rId8"/>
    <p:sldId id="282" r:id="rId9"/>
    <p:sldId id="279" r:id="rId10"/>
    <p:sldId id="260" r:id="rId11"/>
    <p:sldId id="287" r:id="rId12"/>
    <p:sldId id="261" r:id="rId13"/>
    <p:sldId id="266" r:id="rId14"/>
    <p:sldId id="277" r:id="rId15"/>
    <p:sldId id="270" r:id="rId16"/>
    <p:sldId id="272" r:id="rId17"/>
    <p:sldId id="268" r:id="rId18"/>
    <p:sldId id="283" r:id="rId19"/>
    <p:sldId id="284" r:id="rId20"/>
    <p:sldId id="275" r:id="rId21"/>
    <p:sldId id="264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64" autoAdjust="0"/>
    <p:restoredTop sz="85932" autoAdjust="0"/>
  </p:normalViewPr>
  <p:slideViewPr>
    <p:cSldViewPr>
      <p:cViewPr varScale="1">
        <p:scale>
          <a:sx n="63" d="100"/>
          <a:sy n="63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FFC97-9079-4BFB-9C49-4CA601FA4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D34FE-C00D-4A6D-A9F4-736F9D507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3295E-1DC7-4402-8EE7-6E4688FE7B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15B44-3C83-45B7-B926-5A9C02D72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D2FC2-8455-40E5-BBC1-3663046A8B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0555B-1775-42CA-B01E-7438C34D91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037554-A515-49F6-97A4-45C3F32650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66C59-AD81-41AA-91B7-8B2721A29B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E432-B841-45A3-B712-E98FCEE07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9652B4-E8FF-4EA8-A574-790201201E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80DD-34DE-4B9A-9421-9C62FA809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55640BD-66BE-4EA4-9B2A-4CBE3A58E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8343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Конструктивная деятельность</a:t>
            </a:r>
            <a:br>
              <a:rPr lang="ru-RU" sz="3600" b="1" dirty="0" smtClean="0">
                <a:solidFill>
                  <a:srgbClr val="00B0F0"/>
                </a:solidFill>
              </a:rPr>
            </a:br>
            <a:r>
              <a:rPr lang="ru-RU" sz="3600" b="1" dirty="0" smtClean="0">
                <a:solidFill>
                  <a:srgbClr val="00B0F0"/>
                </a:solidFill>
              </a:rPr>
              <a:t> детей в средней группе</a:t>
            </a:r>
            <a:r>
              <a:rPr lang="ru-RU" sz="3600" b="1" dirty="0" smtClean="0">
                <a:solidFill>
                  <a:srgbClr val="0070C0"/>
                </a:solidFill>
              </a:rPr>
              <a:t>. </a:t>
            </a:r>
            <a:br>
              <a:rPr lang="ru-RU" sz="3600" b="1" dirty="0" smtClean="0">
                <a:solidFill>
                  <a:srgbClr val="0070C0"/>
                </a:solidFill>
              </a:rPr>
            </a:br>
            <a:endParaRPr lang="ru-RU" sz="3600" b="1" dirty="0" smtClean="0">
              <a:solidFill>
                <a:srgbClr val="0070C0"/>
              </a:solidFill>
            </a:endParaRPr>
          </a:p>
        </p:txBody>
      </p:sp>
      <p:pic>
        <p:nvPicPr>
          <p:cNvPr id="3080" name="Рисунок 8" descr="children_016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1340768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Картинки по запросу конструктор модульный мяг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16832"/>
            <a:ext cx="4968552" cy="3702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548680"/>
            <a:ext cx="7848600" cy="5577483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00B0F0"/>
                </a:solidFill>
              </a:rPr>
              <a:t>Для </a:t>
            </a:r>
            <a:r>
              <a:rPr lang="ru-RU" sz="1800" b="1" dirty="0">
                <a:solidFill>
                  <a:srgbClr val="00B0F0"/>
                </a:solidFill>
              </a:rPr>
              <a:t>развития  конструктивных способностей </a:t>
            </a:r>
            <a:r>
              <a:rPr lang="ru-RU" sz="1800" b="1" dirty="0" smtClean="0">
                <a:solidFill>
                  <a:srgbClr val="00B0F0"/>
                </a:solidFill>
              </a:rPr>
              <a:t> </a:t>
            </a:r>
            <a:r>
              <a:rPr lang="ru-RU" sz="1800" b="1" dirty="0" smtClean="0">
                <a:solidFill>
                  <a:srgbClr val="00B0F0"/>
                </a:solidFill>
              </a:rPr>
              <a:t>в группе</a:t>
            </a:r>
            <a:r>
              <a:rPr lang="en-US" sz="1800" b="1" dirty="0" smtClean="0">
                <a:solidFill>
                  <a:srgbClr val="00B0F0"/>
                </a:solidFill>
              </a:rPr>
              <a:t> </a:t>
            </a:r>
            <a:r>
              <a:rPr lang="ru-RU" sz="1800" b="1" dirty="0" smtClean="0">
                <a:solidFill>
                  <a:srgbClr val="00B0F0"/>
                </a:solidFill>
              </a:rPr>
              <a:t>создана </a:t>
            </a:r>
            <a:r>
              <a:rPr lang="ru-RU" sz="1800" b="1" dirty="0">
                <a:solidFill>
                  <a:srgbClr val="00B0F0"/>
                </a:solidFill>
              </a:rPr>
              <a:t>предметно – развивающая среда </a:t>
            </a:r>
            <a:r>
              <a:rPr lang="ru-RU" sz="1800" b="1" dirty="0" smtClean="0">
                <a:solidFill>
                  <a:srgbClr val="00B0F0"/>
                </a:solidFill>
              </a:rPr>
              <a:t>, </a:t>
            </a:r>
            <a:r>
              <a:rPr lang="ru-RU" sz="1800" b="1" dirty="0">
                <a:solidFill>
                  <a:srgbClr val="00B0F0"/>
                </a:solidFill>
              </a:rPr>
              <a:t>которая является одним из условий развития творческой активности дошкольников. В неё </a:t>
            </a:r>
            <a:r>
              <a:rPr lang="ru-RU" sz="1800" b="1" dirty="0" smtClean="0">
                <a:solidFill>
                  <a:srgbClr val="00B0F0"/>
                </a:solidFill>
              </a:rPr>
              <a:t>вошли:</a:t>
            </a:r>
          </a:p>
          <a:p>
            <a:pPr marL="0" indent="0">
              <a:buNone/>
            </a:pPr>
            <a:endParaRPr lang="ru-RU" sz="1800" b="1" dirty="0">
              <a:solidFill>
                <a:srgbClr val="00B0F0"/>
              </a:solidFill>
            </a:endParaRPr>
          </a:p>
          <a:p>
            <a:r>
              <a:rPr lang="ru-RU" dirty="0">
                <a:solidFill>
                  <a:srgbClr val="00B0F0"/>
                </a:solidFill>
              </a:rPr>
              <a:t>Мягкие модули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Яркий </a:t>
            </a:r>
            <a:r>
              <a:rPr lang="ru-RU" dirty="0">
                <a:solidFill>
                  <a:srgbClr val="00B0F0"/>
                </a:solidFill>
              </a:rPr>
              <a:t>красочный дидактический </a:t>
            </a:r>
            <a:r>
              <a:rPr lang="ru-RU" dirty="0" smtClean="0">
                <a:solidFill>
                  <a:srgbClr val="00B0F0"/>
                </a:solidFill>
              </a:rPr>
              <a:t>материал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Мелкий </a:t>
            </a:r>
            <a:r>
              <a:rPr lang="ru-RU" dirty="0">
                <a:solidFill>
                  <a:srgbClr val="00B0F0"/>
                </a:solidFill>
              </a:rPr>
              <a:t>настольный и </a:t>
            </a:r>
            <a:r>
              <a:rPr lang="ru-RU" dirty="0" smtClean="0">
                <a:solidFill>
                  <a:srgbClr val="00B0F0"/>
                </a:solidFill>
              </a:rPr>
              <a:t>крупный</a:t>
            </a:r>
            <a:r>
              <a:rPr lang="ru-RU" dirty="0">
                <a:solidFill>
                  <a:srgbClr val="00B0F0"/>
                </a:solidFill>
              </a:rPr>
              <a:t> строительный </a:t>
            </a:r>
            <a:r>
              <a:rPr lang="ru-RU" dirty="0" smtClean="0">
                <a:solidFill>
                  <a:srgbClr val="00B0F0"/>
                </a:solidFill>
              </a:rPr>
              <a:t>материал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Конструктор деревянный</a:t>
            </a:r>
          </a:p>
          <a:p>
            <a:r>
              <a:rPr lang="ru-RU" dirty="0" smtClean="0">
                <a:solidFill>
                  <a:srgbClr val="00B0F0"/>
                </a:solidFill>
              </a:rPr>
              <a:t>Конструктор пластмассовый</a:t>
            </a:r>
            <a:endParaRPr lang="ru-RU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Picture 2" descr="Картинки по запросу конструктор модульный мяг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005064"/>
            <a:ext cx="1929135" cy="192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98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11560" y="620689"/>
            <a:ext cx="7416824" cy="4824536"/>
          </a:xfrm>
        </p:spPr>
        <p:txBody>
          <a:bodyPr/>
          <a:lstStyle/>
          <a:p>
            <a:pPr lvl="0" indent="0" algn="just">
              <a:spcBef>
                <a:spcPct val="0"/>
              </a:spcBef>
              <a:buNone/>
            </a:pP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Такое многостороннее значение в воспитании детей конструктивная деятельность приобретает при условиях: </a:t>
            </a:r>
          </a:p>
          <a:p>
            <a:pPr lvl="0" indent="254000" algn="just">
              <a:spcBef>
                <a:spcPct val="0"/>
              </a:spcBef>
            </a:pP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indent="0" algn="just">
              <a:spcBef>
                <a:spcPct val="0"/>
              </a:spcBef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1.Осуществления </a:t>
            </a: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систематического обучения;     </a:t>
            </a:r>
          </a:p>
          <a:p>
            <a:pPr lvl="0" indent="254000" algn="just">
              <a:spcBef>
                <a:spcPct val="0"/>
              </a:spcBef>
            </a:pP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indent="0" algn="just">
              <a:spcBef>
                <a:spcPct val="0"/>
              </a:spcBef>
              <a:buNone/>
            </a:pPr>
            <a:r>
              <a:rPr lang="ru-RU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2.Использование </a:t>
            </a:r>
            <a:r>
              <a:rPr lang="ru-RU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разнообразных методов и приёмов</a:t>
            </a:r>
            <a:endParaRPr lang="ru-RU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623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68" y="2750535"/>
            <a:ext cx="2108186" cy="2068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516" y="3875410"/>
            <a:ext cx="1886649" cy="1886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ртинки по запросу конструктордеревянный модульны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148" y="2348880"/>
            <a:ext cx="3199830" cy="15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Картинки по запросу конструктор модульный мягки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74598"/>
            <a:ext cx="2145159" cy="214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739" y="476672"/>
            <a:ext cx="7704856" cy="1536522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удобства строительный материал  и конструктор разложен по коробкам </a:t>
            </a:r>
          </a:p>
        </p:txBody>
      </p:sp>
      <p:pic>
        <p:nvPicPr>
          <p:cNvPr id="11" name="Picture 2" descr="Картинки по запросу конструктор модульный мягки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26998"/>
            <a:ext cx="2592288" cy="1936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18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rgbClr val="00B0F0"/>
                </a:solidFill>
              </a:rPr>
              <a:t>Все материалы  соответствуют  возрастным особенностям детей, и безопасны для использования детьми </a:t>
            </a:r>
            <a:r>
              <a:rPr lang="ru-RU" sz="2400" dirty="0" smtClean="0">
                <a:solidFill>
                  <a:srgbClr val="00B0F0"/>
                </a:solidFill>
              </a:rPr>
              <a:t>среднего </a:t>
            </a:r>
            <a:r>
              <a:rPr lang="ru-RU" sz="2400" dirty="0">
                <a:solidFill>
                  <a:srgbClr val="00B0F0"/>
                </a:solidFill>
              </a:rPr>
              <a:t>возраста. </a:t>
            </a:r>
            <a:endParaRPr lang="ru-RU" sz="2400" dirty="0" smtClean="0">
              <a:solidFill>
                <a:srgbClr val="00B0F0"/>
              </a:solidFill>
            </a:endParaRPr>
          </a:p>
          <a:p>
            <a:r>
              <a:rPr lang="ru-RU" sz="2400" dirty="0" smtClean="0">
                <a:solidFill>
                  <a:srgbClr val="00B0F0"/>
                </a:solidFill>
              </a:rPr>
              <a:t>Детали </a:t>
            </a:r>
            <a:r>
              <a:rPr lang="ru-RU" sz="2400" dirty="0">
                <a:solidFill>
                  <a:srgbClr val="00B0F0"/>
                </a:solidFill>
              </a:rPr>
              <a:t>отличаются особой прочностью, не малым размером. </a:t>
            </a:r>
          </a:p>
          <a:p>
            <a:r>
              <a:rPr lang="ru-RU" sz="2400" dirty="0">
                <a:solidFill>
                  <a:srgbClr val="00B0F0"/>
                </a:solidFill>
              </a:rPr>
              <a:t>Дети нашей группы любят строить разные постройки, обыгрывать их добавляя другие игрушки, какие-то небольшие макеты.</a:t>
            </a:r>
          </a:p>
          <a:p>
            <a:endParaRPr lang="ru-RU" sz="2400" dirty="0"/>
          </a:p>
        </p:txBody>
      </p:sp>
      <p:pic>
        <p:nvPicPr>
          <p:cNvPr id="4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48681"/>
            <a:ext cx="417646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79266"/>
            <a:ext cx="1277101" cy="1277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229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Конструирование из строительных материалов по своему замыслу</a:t>
            </a:r>
            <a:r>
              <a:rPr lang="ru-RU" sz="3200" b="1" dirty="0" smtClean="0">
                <a:solidFill>
                  <a:srgbClr val="0070C0"/>
                </a:solidFill>
              </a:rPr>
              <a:t>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C:\Users\Пользователь\Desktop\Новая папка\IMG_892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978269" y="1923501"/>
            <a:ext cx="3528392" cy="39471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Картинки по запросу конструктор модульный мяг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833" y="5212784"/>
            <a:ext cx="2217167" cy="141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229419"/>
            <a:ext cx="3672408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70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Картинки по запросу конструктордеревянный модульны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6840760" cy="131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собр\сбр\IMG_67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974447" y="2090449"/>
            <a:ext cx="3793252" cy="3878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2" descr="C:\Users\user\Desktop\IMG_889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126931" y="1833509"/>
            <a:ext cx="3505760" cy="41044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3" descr="C:\Users\user\Desktop\IMG_88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757851" y="2113811"/>
            <a:ext cx="3811874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" name="Picture 8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18344"/>
            <a:ext cx="5544616" cy="1138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собр\сбр\IMG_67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507323" y="1930893"/>
            <a:ext cx="3916554" cy="3888432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7787208" cy="1055712"/>
          </a:xfrm>
        </p:spPr>
        <p:txBody>
          <a:bodyPr/>
          <a:lstStyle/>
          <a:p>
            <a:endParaRPr lang="ru-RU" b="1" dirty="0"/>
          </a:p>
        </p:txBody>
      </p:sp>
      <p:pic>
        <p:nvPicPr>
          <p:cNvPr id="2050" name="Picture 2" descr="C:\Users\user\Desktop\собр\сбр\CFHH67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1969408"/>
            <a:ext cx="3626383" cy="33105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6" name="Рисунок 8" descr="children_0166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347796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8" descr="children_016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328" y="5585396"/>
            <a:ext cx="12573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35" y="2034787"/>
            <a:ext cx="4105140" cy="3554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Картинки по запросу конструктордеревянный модульны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19646"/>
            <a:ext cx="7731522" cy="152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349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u="sng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из бумаги</a:t>
            </a:r>
            <a:endParaRPr lang="ru-RU" sz="4400" b="1" u="sng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4824"/>
            <a:ext cx="3384376" cy="4144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60711"/>
            <a:ext cx="3456384" cy="3817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2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Конструирование из бросового материала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69437"/>
            <a:ext cx="3108722" cy="4144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700808"/>
            <a:ext cx="3168352" cy="41139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3696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807408"/>
            <a:ext cx="64087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Термин «</a:t>
            </a:r>
            <a:r>
              <a:rPr lang="ru-RU" sz="2800" b="1" i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конструирование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 (от латинского слова </a:t>
            </a:r>
            <a:r>
              <a:rPr lang="ru-RU" sz="28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соnstruerе</a:t>
            </a:r>
            <a:r>
              <a:rPr lang="ru-RU" sz="28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означает приведение в определенное взаимоположение различных предметов, частей, элементов. Под детским конструированием принято понимать разнообразные постройки из </a:t>
            </a:r>
            <a:r>
              <a:rPr lang="ru-RU" sz="28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строительного</a:t>
            </a:r>
            <a:r>
              <a:rPr lang="ru-RU" sz="2800" b="1" dirty="0">
                <a:solidFill>
                  <a:srgbClr val="00B0F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 материала, изготовление поделок и игрушек из бумаги, картона, дерева и других материалов.</a:t>
            </a:r>
            <a:r>
              <a:rPr lang="ru-RU" sz="28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6539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родителями</a:t>
            </a:r>
            <a:endParaRPr lang="ru-RU" sz="4800" b="1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1556792"/>
            <a:ext cx="3175907" cy="3744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6"/>
            <a:ext cx="3384376" cy="4032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Рисунок 8" descr="children_016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20272" y="548680"/>
            <a:ext cx="155713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8" descr="children_0166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72672" y="701080"/>
            <a:ext cx="1557134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15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9" y="476673"/>
            <a:ext cx="7848872" cy="1512168"/>
          </a:xfrm>
        </p:spPr>
        <p:txBody>
          <a:bodyPr/>
          <a:lstStyle/>
          <a:p>
            <a:r>
              <a:rPr lang="ru-RU" sz="4800" b="1" dirty="0">
                <a:solidFill>
                  <a:srgbClr val="00B0F0"/>
                </a:solidFill>
              </a:rPr>
              <a:t>Спасибо за внимание! </a:t>
            </a:r>
            <a:br>
              <a:rPr lang="ru-RU" sz="4800" b="1" dirty="0">
                <a:solidFill>
                  <a:srgbClr val="00B0F0"/>
                </a:solidFill>
              </a:rPr>
            </a:br>
            <a:endParaRPr lang="ru-RU" sz="4800" b="1" dirty="0">
              <a:solidFill>
                <a:srgbClr val="00B0F0"/>
              </a:solidFill>
            </a:endParaRPr>
          </a:p>
        </p:txBody>
      </p:sp>
      <p:pic>
        <p:nvPicPr>
          <p:cNvPr id="4" name="Рисунок 6" descr="children_013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7968" y="2764334"/>
            <a:ext cx="6408712" cy="298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174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764705"/>
            <a:ext cx="7776864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4000" algn="just"/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зависимости от того, из какого материала дети создают свои постройки и конструкции, различают: </a:t>
            </a:r>
          </a:p>
          <a:p>
            <a:pPr lvl="0" indent="254000" algn="just">
              <a:buFont typeface="Wingdings" pitchFamily="2" charset="2"/>
              <a:buChar char="Ø"/>
            </a:pPr>
            <a:endParaRPr lang="ru-RU" sz="2400" b="1" dirty="0" smtClean="0">
              <a:solidFill>
                <a:srgbClr val="00B0F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indent="254000" algn="just">
              <a:buFont typeface="Wingdings" pitchFamily="2" charset="2"/>
              <a:buChar char="Ø"/>
            </a:pPr>
            <a:endParaRPr lang="ru-RU" sz="2400" b="1" dirty="0">
              <a:solidFill>
                <a:srgbClr val="00B0F0"/>
              </a:solidFill>
              <a:latin typeface="Times New Roman" panose="02020603050405020304" pitchFamily="18" charset="0"/>
              <a:ea typeface="Times New Roman" pitchFamily="18" charset="0"/>
              <a:cs typeface="Times New Roman" panose="02020603050405020304" pitchFamily="18" charset="0"/>
            </a:endParaRPr>
          </a:p>
          <a:p>
            <a:pPr lvl="0" indent="254000" algn="just"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конструирование </a:t>
            </a: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из строительных материалов; </a:t>
            </a:r>
          </a:p>
          <a:p>
            <a:pPr lvl="0" indent="254000" algn="just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конструирование из бумаги, картона, коробок, катушек и других материалов; </a:t>
            </a:r>
          </a:p>
          <a:p>
            <a:pPr lvl="0" indent="254000" algn="just">
              <a:buFont typeface="Wingdings" pitchFamily="2" charset="2"/>
              <a:buChar char="Ø"/>
            </a:pPr>
            <a:r>
              <a:rPr lang="ru-RU" sz="24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конструирование из природного материала. </a:t>
            </a:r>
          </a:p>
          <a:p>
            <a:pPr lvl="0" indent="254000" algn="just"/>
            <a:endParaRPr lang="ru-RU" sz="4400" b="1" dirty="0">
              <a:latin typeface="Cambria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7858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838200"/>
            <a:ext cx="8229600" cy="1143000"/>
          </a:xfrm>
        </p:spPr>
        <p:txBody>
          <a:bodyPr/>
          <a:lstStyle/>
          <a:p>
            <a:r>
              <a:rPr lang="ru-RU" b="1" u="sng" dirty="0">
                <a:solidFill>
                  <a:srgbClr val="00B0F0"/>
                </a:solidFill>
              </a:rPr>
              <a:t>Цели  конструирования:</a:t>
            </a:r>
            <a:r>
              <a:rPr lang="ru-RU" b="1" dirty="0">
                <a:solidFill>
                  <a:srgbClr val="00B0F0"/>
                </a:solidFill>
              </a:rPr>
              <a:t/>
            </a:r>
            <a:br>
              <a:rPr lang="ru-RU" b="1" dirty="0">
                <a:solidFill>
                  <a:srgbClr val="00B0F0"/>
                </a:solidFill>
              </a:rPr>
            </a:b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81200"/>
            <a:ext cx="7850832" cy="4144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развитие </a:t>
            </a:r>
            <a:r>
              <a:rPr lang="ru-RU" dirty="0">
                <a:solidFill>
                  <a:srgbClr val="00B0F0"/>
                </a:solidFill>
              </a:rPr>
              <a:t>конструктивных и </a:t>
            </a:r>
            <a:r>
              <a:rPr lang="ru-RU" dirty="0" smtClean="0">
                <a:solidFill>
                  <a:srgbClr val="00B0F0"/>
                </a:solidFill>
              </a:rPr>
              <a:t>художественных способностей</a:t>
            </a:r>
            <a:r>
              <a:rPr lang="en-US" dirty="0" smtClean="0">
                <a:solidFill>
                  <a:srgbClr val="00B0F0"/>
                </a:solidFill>
              </a:rPr>
              <a:t>;</a:t>
            </a:r>
            <a:r>
              <a:rPr lang="ru-RU" dirty="0" smtClean="0">
                <a:solidFill>
                  <a:srgbClr val="00B0F0"/>
                </a:solidFill>
              </a:rPr>
              <a:t>   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формировать </a:t>
            </a:r>
            <a:r>
              <a:rPr lang="ru-RU" dirty="0">
                <a:solidFill>
                  <a:srgbClr val="00B0F0"/>
                </a:solidFill>
              </a:rPr>
              <a:t>познавательные интересы и действия в конструктивной деятельности; 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приобщить </a:t>
            </a:r>
            <a:r>
              <a:rPr lang="ru-RU" dirty="0">
                <a:solidFill>
                  <a:srgbClr val="00B0F0"/>
                </a:solidFill>
              </a:rPr>
              <a:t>детей к миру технического изобретательства; </a:t>
            </a:r>
            <a:endParaRPr lang="ru-RU" dirty="0" smtClean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развивать </a:t>
            </a:r>
            <a:r>
              <a:rPr lang="ru-RU" dirty="0">
                <a:solidFill>
                  <a:srgbClr val="00B0F0"/>
                </a:solidFill>
              </a:rPr>
              <a:t>эстетический </a:t>
            </a:r>
            <a:r>
              <a:rPr lang="ru-RU" dirty="0" smtClean="0">
                <a:solidFill>
                  <a:srgbClr val="00B0F0"/>
                </a:solidFill>
              </a:rPr>
              <a:t>вкус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59916066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365104"/>
            <a:ext cx="2016224" cy="2035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55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rgbClr val="00B0F0"/>
                </a:solidFill>
              </a:rPr>
              <a:t>Задачи конструирования</a:t>
            </a:r>
            <a:r>
              <a:rPr lang="en-US" b="1" u="sng" dirty="0" smtClean="0">
                <a:solidFill>
                  <a:srgbClr val="00B0F0"/>
                </a:solidFill>
              </a:rPr>
              <a:t>: </a:t>
            </a:r>
            <a:endParaRPr lang="ru-RU" b="1" u="sng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916832"/>
            <a:ext cx="7776864" cy="4104456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 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детей об архитектуре, знакомство со строительством и конструированием как искусством создания различных построек для жизни, общения и отдыха человека.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асширение   </a:t>
            </a:r>
            <a:r>
              <a:rPr lang="ru-RU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опыта создания конструкций из строительных деталей, бумаги, картона, ткани, природного и бытового материала, мягких </a:t>
            </a:r>
            <a:r>
              <a:rPr lang="ru-RU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модулей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368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33400"/>
            <a:ext cx="7632848" cy="12394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88840"/>
            <a:ext cx="7706816" cy="3816424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B0F0"/>
                </a:solidFill>
              </a:rPr>
              <a:t>о</a:t>
            </a:r>
            <a:r>
              <a:rPr lang="ru-RU" dirty="0" smtClean="0">
                <a:solidFill>
                  <a:srgbClr val="00B0F0"/>
                </a:solidFill>
              </a:rPr>
              <a:t>знакомление </a:t>
            </a:r>
            <a:r>
              <a:rPr lang="ru-RU" dirty="0">
                <a:solidFill>
                  <a:srgbClr val="00B0F0"/>
                </a:solidFill>
              </a:rPr>
              <a:t>с базовыми строительными деталями: узнавание, различение, сравнение, обследование</a:t>
            </a:r>
            <a:r>
              <a:rPr lang="ru-RU" dirty="0" smtClean="0">
                <a:solidFill>
                  <a:srgbClr val="00B0F0"/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>
                <a:solidFill>
                  <a:srgbClr val="00B0F0"/>
                </a:solidFill>
              </a:rPr>
              <a:t>Среди них: освоенные ранее: кирпичик, кубик, призма, брусок, пластина. </a:t>
            </a:r>
            <a:endParaRPr lang="ru-RU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B0F0"/>
                </a:solidFill>
              </a:rPr>
              <a:t>Новые</a:t>
            </a:r>
            <a:r>
              <a:rPr lang="ru-RU" dirty="0">
                <a:solidFill>
                  <a:srgbClr val="00B0F0"/>
                </a:solidFill>
              </a:rPr>
              <a:t>: цилиндр, конус, арка, варианты пластин (квадратная, прямоугольная, узкая, широкая, длинная, </a:t>
            </a:r>
            <a:r>
              <a:rPr lang="ru-RU" dirty="0" smtClean="0">
                <a:solidFill>
                  <a:srgbClr val="00B0F0"/>
                </a:solidFill>
              </a:rPr>
              <a:t>короткая)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5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70737"/>
            <a:ext cx="7272808" cy="92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666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2204864"/>
            <a:ext cx="7848600" cy="39212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B0F0"/>
                </a:solidFill>
              </a:rPr>
              <a:t>ф</a:t>
            </a:r>
            <a:r>
              <a:rPr lang="ru-RU" dirty="0" smtClean="0">
                <a:solidFill>
                  <a:srgbClr val="00B0F0"/>
                </a:solidFill>
              </a:rPr>
              <a:t>ормирование </a:t>
            </a:r>
            <a:r>
              <a:rPr lang="ru-RU" dirty="0">
                <a:solidFill>
                  <a:srgbClr val="00B0F0"/>
                </a:solidFill>
              </a:rPr>
              <a:t>обобщенных представлений о постройках, умения анализировать: выделять части и детали конструкции, определять их пространственное расположение; </a:t>
            </a:r>
            <a:r>
              <a:rPr lang="ru-RU" dirty="0" smtClean="0">
                <a:solidFill>
                  <a:srgbClr val="00B0F0"/>
                </a:solidFill>
              </a:rPr>
              <a:t>использовать </a:t>
            </a:r>
            <a:r>
              <a:rPr lang="ru-RU" dirty="0">
                <a:solidFill>
                  <a:srgbClr val="00B0F0"/>
                </a:solidFill>
              </a:rPr>
              <a:t>детали с учетом их конструктивных свойств</a:t>
            </a:r>
            <a:r>
              <a:rPr lang="ru-RU" dirty="0" smtClean="0">
                <a:solidFill>
                  <a:srgbClr val="00B0F0"/>
                </a:solidFill>
              </a:rPr>
              <a:t>.</a:t>
            </a:r>
            <a:r>
              <a:rPr lang="ru-RU" dirty="0">
                <a:solidFill>
                  <a:srgbClr val="00B0F0"/>
                </a:solidFill>
              </a:rPr>
              <a:t> </a:t>
            </a:r>
          </a:p>
        </p:txBody>
      </p:sp>
      <p:pic>
        <p:nvPicPr>
          <p:cNvPr id="4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3"/>
            <a:ext cx="6408712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56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1844824"/>
            <a:ext cx="8134672" cy="4032449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B0F0"/>
                </a:solidFill>
              </a:rPr>
              <a:t>п</a:t>
            </a:r>
            <a:r>
              <a:rPr lang="ru-RU" dirty="0" smtClean="0">
                <a:solidFill>
                  <a:srgbClr val="00B0F0"/>
                </a:solidFill>
              </a:rPr>
              <a:t>оддержка </a:t>
            </a:r>
            <a:r>
              <a:rPr lang="ru-RU" dirty="0">
                <a:solidFill>
                  <a:srgbClr val="00B0F0"/>
                </a:solidFill>
              </a:rPr>
              <a:t>интереса к созданию конструктивных вариантов одного и того же объекта.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B0F0"/>
                </a:solidFill>
              </a:rPr>
              <a:t>р</a:t>
            </a:r>
            <a:r>
              <a:rPr lang="ru-RU" dirty="0" smtClean="0">
                <a:solidFill>
                  <a:srgbClr val="00B0F0"/>
                </a:solidFill>
              </a:rPr>
              <a:t>азвитие </a:t>
            </a:r>
            <a:r>
              <a:rPr lang="ru-RU" dirty="0">
                <a:solidFill>
                  <a:srgbClr val="00B0F0"/>
                </a:solidFill>
              </a:rPr>
              <a:t>художественного восприятия, наглядно-образного мышления, памяти.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dirty="0">
                <a:solidFill>
                  <a:srgbClr val="00B0F0"/>
                </a:solidFill>
              </a:rPr>
              <a:t>п</a:t>
            </a:r>
            <a:r>
              <a:rPr lang="ru-RU" dirty="0" smtClean="0">
                <a:solidFill>
                  <a:srgbClr val="00B0F0"/>
                </a:solidFill>
              </a:rPr>
              <a:t>оддержка </a:t>
            </a:r>
            <a:r>
              <a:rPr lang="ru-RU" dirty="0">
                <a:solidFill>
                  <a:srgbClr val="00B0F0"/>
                </a:solidFill>
              </a:rPr>
              <a:t>активности, креативности, инициативы, самостоятельности с учетом возрастных, индивидуальных особенностей каждого ребенка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</p:txBody>
      </p:sp>
      <p:pic>
        <p:nvPicPr>
          <p:cNvPr id="4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3"/>
            <a:ext cx="6552728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0064" y="629073"/>
            <a:ext cx="6552728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ртинки по запросу конструктор пластмассовый дет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464" y="781473"/>
            <a:ext cx="6552728" cy="108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41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Планируемые результаты</a:t>
            </a:r>
            <a:r>
              <a:rPr lang="en-US" b="1" dirty="0" smtClean="0">
                <a:solidFill>
                  <a:srgbClr val="00B0F0"/>
                </a:solidFill>
              </a:rPr>
              <a:t>: 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16832"/>
            <a:ext cx="7992888" cy="4608512"/>
          </a:xfrm>
        </p:spPr>
        <p:txBody>
          <a:bodyPr/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B0F0"/>
                </a:solidFill>
              </a:rPr>
              <a:t> 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ети 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владеют простейшими техническими умениями и </a:t>
            </a: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навыками</a:t>
            </a:r>
            <a:r>
              <a:rPr lang="en-US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онструирование 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средней группе начинает носить характер продуктивной деятельности: дети осмысливают будущую конструкцию и осуществляют поиск способов её </a:t>
            </a: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исполнения</a:t>
            </a:r>
            <a:r>
              <a:rPr lang="en-US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привиты 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навыки активности и самостоятельности мышления. </a:t>
            </a:r>
            <a:endParaRPr lang="ru-RU" sz="2400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4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развиты </a:t>
            </a:r>
            <a:r>
              <a:rPr lang="ru-RU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устанавливать простейшие связи между предметами и явлениями, делать простейшие обобщения.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537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0069046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 Them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10069046</Template>
  <TotalTime>636</TotalTime>
  <Words>394</Words>
  <Application>Microsoft Office PowerPoint</Application>
  <PresentationFormat>Экран (4:3)</PresentationFormat>
  <Paragraphs>50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10069046</vt:lpstr>
      <vt:lpstr>Конструктивная деятельность  детей в средней группе.  </vt:lpstr>
      <vt:lpstr>Презентация PowerPoint</vt:lpstr>
      <vt:lpstr>Презентация PowerPoint</vt:lpstr>
      <vt:lpstr>Цели  конструирования: </vt:lpstr>
      <vt:lpstr>Задачи конструирования: </vt:lpstr>
      <vt:lpstr>Презентация PowerPoint</vt:lpstr>
      <vt:lpstr>Презентация PowerPoint</vt:lpstr>
      <vt:lpstr>Презентация PowerPoint</vt:lpstr>
      <vt:lpstr>Планируемые результаты: </vt:lpstr>
      <vt:lpstr>Презентация PowerPoint</vt:lpstr>
      <vt:lpstr>Презентация PowerPoint</vt:lpstr>
      <vt:lpstr>Презентация PowerPoint</vt:lpstr>
      <vt:lpstr>Презентация PowerPoint</vt:lpstr>
      <vt:lpstr>Конструирование из строительных материалов по своему замыслу.</vt:lpstr>
      <vt:lpstr>Презентация PowerPoint</vt:lpstr>
      <vt:lpstr>Презентация PowerPoint</vt:lpstr>
      <vt:lpstr>Презентация PowerPoint</vt:lpstr>
      <vt:lpstr>Конструирование из бумаги</vt:lpstr>
      <vt:lpstr>Конструирование из бросового материала</vt:lpstr>
      <vt:lpstr>Работа с родителями</vt:lpstr>
      <vt:lpstr>Спасибо за внимание!  </vt:lpstr>
    </vt:vector>
  </TitlesOfParts>
  <Company>URTISI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77</cp:revision>
  <dcterms:created xsi:type="dcterms:W3CDTF">2011-08-18T13:52:20Z</dcterms:created>
  <dcterms:modified xsi:type="dcterms:W3CDTF">2022-03-26T14:52:28Z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TC100690461049</vt:lpwstr>
  </property>
</Properties>
</file>